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9" r:id="rId1"/>
  </p:sldMasterIdLst>
  <p:notesMasterIdLst>
    <p:notesMasterId r:id="rId49"/>
  </p:notesMasterIdLst>
  <p:sldIdLst>
    <p:sldId id="294" r:id="rId2"/>
    <p:sldId id="623" r:id="rId3"/>
    <p:sldId id="624" r:id="rId4"/>
    <p:sldId id="625" r:id="rId5"/>
    <p:sldId id="626" r:id="rId6"/>
    <p:sldId id="634" r:id="rId7"/>
    <p:sldId id="635" r:id="rId8"/>
    <p:sldId id="636" r:id="rId9"/>
    <p:sldId id="637" r:id="rId10"/>
    <p:sldId id="638" r:id="rId11"/>
    <p:sldId id="639" r:id="rId12"/>
    <p:sldId id="640" r:id="rId13"/>
    <p:sldId id="641" r:id="rId14"/>
    <p:sldId id="642" r:id="rId15"/>
    <p:sldId id="643" r:id="rId16"/>
    <p:sldId id="627" r:id="rId17"/>
    <p:sldId id="628" r:id="rId18"/>
    <p:sldId id="629" r:id="rId19"/>
    <p:sldId id="630" r:id="rId20"/>
    <p:sldId id="631" r:id="rId21"/>
    <p:sldId id="632" r:id="rId22"/>
    <p:sldId id="517" r:id="rId23"/>
    <p:sldId id="518" r:id="rId24"/>
    <p:sldId id="596" r:id="rId25"/>
    <p:sldId id="597" r:id="rId26"/>
    <p:sldId id="598" r:id="rId27"/>
    <p:sldId id="537" r:id="rId28"/>
    <p:sldId id="538" r:id="rId29"/>
    <p:sldId id="519" r:id="rId30"/>
    <p:sldId id="585" r:id="rId31"/>
    <p:sldId id="600" r:id="rId32"/>
    <p:sldId id="601" r:id="rId33"/>
    <p:sldId id="602" r:id="rId34"/>
    <p:sldId id="584" r:id="rId35"/>
    <p:sldId id="603" r:id="rId36"/>
    <p:sldId id="604" r:id="rId37"/>
    <p:sldId id="586" r:id="rId38"/>
    <p:sldId id="605" r:id="rId39"/>
    <p:sldId id="644" r:id="rId40"/>
    <p:sldId id="645" r:id="rId41"/>
    <p:sldId id="646" r:id="rId42"/>
    <p:sldId id="647" r:id="rId43"/>
    <p:sldId id="648" r:id="rId44"/>
    <p:sldId id="649" r:id="rId45"/>
    <p:sldId id="650" r:id="rId46"/>
    <p:sldId id="622" r:id="rId47"/>
    <p:sldId id="633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FFFF"/>
    <a:srgbClr val="FF6600"/>
    <a:srgbClr val="FF0000"/>
    <a:srgbClr val="CCFFFF"/>
    <a:srgbClr val="66FF66"/>
    <a:srgbClr val="CC99FF"/>
    <a:srgbClr val="9966FF"/>
    <a:srgbClr val="FF3300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větlý styl 3 – zvýraznění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182" autoAdjust="0"/>
    <p:restoredTop sz="94737" autoAdjust="0"/>
  </p:normalViewPr>
  <p:slideViewPr>
    <p:cSldViewPr>
      <p:cViewPr varScale="1">
        <p:scale>
          <a:sx n="125" d="100"/>
          <a:sy n="125" d="100"/>
        </p:scale>
        <p:origin x="-1541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974BC-6BD5-483E-AC40-6B4592157FA6}" type="datetimeFigureOut">
              <a:rPr lang="cs-CZ" smtClean="0"/>
              <a:pPr/>
              <a:t>28.03.2019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9E7ABC-4F8C-4D0E-A5E3-2A3825E9004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075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66627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6628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4F790A-A37D-4356-9193-8D2A024874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09B086-AAF1-444B-9C07-550523431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63ED8A-FDCF-47BC-BB46-91900741CE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9D4ED2-A973-45FB-9B19-F11166E27B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3CAABB-12E6-4F21-89A9-C8930CD87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5613" y="273050"/>
            <a:ext cx="8226425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455613" y="1598613"/>
            <a:ext cx="8226425" cy="4497387"/>
          </a:xfrm>
        </p:spPr>
        <p:txBody>
          <a:bodyPr/>
          <a:lstStyle/>
          <a:p>
            <a:pPr lvl="0"/>
            <a:endParaRPr lang="cs-CZ" noProof="0" smtClean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9DFED4-452B-421B-BCCB-F2891AAD2B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Zdrojový kó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11" name="Zástupný symbol pro text 10"/>
          <p:cNvSpPr>
            <a:spLocks noGrp="1"/>
          </p:cNvSpPr>
          <p:nvPr>
            <p:ph type="body" sz="quarter" idx="13"/>
          </p:nvPr>
        </p:nvSpPr>
        <p:spPr>
          <a:xfrm>
            <a:off x="457200" y="1600200"/>
            <a:ext cx="8305800" cy="4495800"/>
          </a:xfrm>
          <a:solidFill>
            <a:schemeClr val="accent3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 lIns="180000" tIns="180000">
            <a:normAutofit/>
          </a:bodyPr>
          <a:lstStyle>
            <a:lvl1pPr>
              <a:buNone/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1pPr>
            <a:lvl2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2pPr>
            <a:lvl3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3pPr>
            <a:lvl4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4pPr>
            <a:lvl5pPr>
              <a:defRPr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5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6. Tahy / Kostry / Cesty</a:t>
            </a:r>
            <a:endParaRPr lang="en-U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6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118BE-6A5E-4342-8F96-2567503C38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EFCD2B-434F-4EB0-883A-7E48DE503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bsah a kó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2" y="1598613"/>
            <a:ext cx="8231187" cy="1220787"/>
          </a:xfrm>
        </p:spPr>
        <p:txBody>
          <a:bodyPr/>
          <a:lstStyle>
            <a:lvl1pPr rtl="0">
              <a:buSzPts val="2800"/>
              <a:buFont typeface="Wingdings"/>
              <a:buChar char="§"/>
              <a:defRPr sz="3200" baseline="0"/>
            </a:lvl1pPr>
            <a:lvl2pPr rtl="0">
              <a:buSzPts val="2700"/>
              <a:buFont typeface="Wingdings"/>
              <a:buChar char="§"/>
              <a:defRPr sz="2000"/>
            </a:lvl2pPr>
            <a:lvl3pPr rtl="0">
              <a:buSzPts val="2000"/>
              <a:buFont typeface="Wingdings"/>
              <a:buChar char="§"/>
              <a:defRPr sz="2000"/>
            </a:lvl3pPr>
            <a:lvl4pPr rtl="0">
              <a:buSzPts val="2300"/>
              <a:buFont typeface="Wingdings"/>
              <a:buChar char="§"/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rtl="0">
              <a:buSzPts val="3700"/>
              <a:buFont typeface="Wingdings"/>
              <a:buChar char="§"/>
            </a:pPr>
            <a:r>
              <a:rPr lang="cs-CZ" sz="3200" baseline="0" dirty="0" smtClean="0">
                <a:solidFill>
                  <a:srgbClr val="EAEAEA"/>
                </a:solidFill>
                <a:latin typeface="+mn-lt"/>
              </a:rPr>
              <a:t>Klepnutím lze upravit styly předlohy textu.</a:t>
            </a:r>
          </a:p>
          <a:p>
            <a:pPr lvl="1" rtl="0">
              <a:buSzPts val="2800"/>
              <a:buFont typeface="Wingdings"/>
              <a:buChar char="§"/>
            </a:pPr>
            <a:r>
              <a:rPr lang="cs-CZ" sz="2800" baseline="0" dirty="0" smtClean="0">
                <a:solidFill>
                  <a:srgbClr val="EAEAEA"/>
                </a:solidFill>
                <a:latin typeface="+mn-lt"/>
              </a:rPr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971800"/>
            <a:ext cx="8229600" cy="3124200"/>
          </a:xfrm>
          <a:solidFill>
            <a:schemeClr val="tx2"/>
          </a:solidFill>
          <a:ln w="28575">
            <a:solidFill>
              <a:srgbClr val="990099"/>
            </a:solidFill>
          </a:ln>
          <a:effectLst/>
        </p:spPr>
        <p:txBody>
          <a:bodyPr>
            <a:normAutofit/>
          </a:bodyPr>
          <a:lstStyle>
            <a:lvl1pPr>
              <a:spcBef>
                <a:spcPts val="0"/>
              </a:spcBef>
              <a:buNone/>
              <a:defRPr sz="28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1pPr>
            <a:lvl2pPr>
              <a:spcBef>
                <a:spcPts val="0"/>
              </a:spcBef>
              <a:buNone/>
              <a:defRPr sz="24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2pPr>
            <a:lvl3pPr>
              <a:spcBef>
                <a:spcPts val="0"/>
              </a:spcBef>
              <a:buNone/>
              <a:defRPr sz="20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3pPr>
            <a:lvl4pPr>
              <a:spcBef>
                <a:spcPts val="0"/>
              </a:spcBef>
              <a:buNone/>
              <a:defRPr sz="18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4pPr>
            <a:lvl5pPr>
              <a:spcBef>
                <a:spcPts val="0"/>
              </a:spcBef>
              <a:buNone/>
              <a:defRPr sz="18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48C81-76D9-4DF6-A72E-BFFBD8C4F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kó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1676400"/>
            <a:ext cx="8229600" cy="4419600"/>
          </a:xfrm>
          <a:solidFill>
            <a:schemeClr val="tx2"/>
          </a:solidFill>
          <a:ln w="28575">
            <a:solidFill>
              <a:srgbClr val="990099"/>
            </a:solidFill>
          </a:ln>
          <a:effectLst/>
        </p:spPr>
        <p:txBody>
          <a:bodyPr>
            <a:normAutofit/>
          </a:bodyPr>
          <a:lstStyle>
            <a:lvl1pPr>
              <a:spcBef>
                <a:spcPts val="0"/>
              </a:spcBef>
              <a:buNone/>
              <a:defRPr sz="28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1pPr>
            <a:lvl2pPr>
              <a:spcBef>
                <a:spcPts val="0"/>
              </a:spcBef>
              <a:buNone/>
              <a:defRPr sz="24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2pPr>
            <a:lvl3pPr>
              <a:spcBef>
                <a:spcPts val="0"/>
              </a:spcBef>
              <a:buNone/>
              <a:defRPr sz="20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3pPr>
            <a:lvl4pPr>
              <a:spcBef>
                <a:spcPts val="0"/>
              </a:spcBef>
              <a:buNone/>
              <a:defRPr sz="18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4pPr>
            <a:lvl5pPr>
              <a:spcBef>
                <a:spcPts val="0"/>
              </a:spcBef>
              <a:buNone/>
              <a:defRPr sz="1800" b="1" baseline="0">
                <a:solidFill>
                  <a:srgbClr val="000000"/>
                </a:solidFill>
                <a:effectLst/>
                <a:latin typeface="Courier New" pitchFamily="49" charset="0"/>
                <a:cs typeface="Courier New" pitchFamily="49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48C81-76D9-4DF6-A72E-BFFBD8C4F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61FE09-4EC4-405D-AA2A-470731B60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48C81-76D9-4DF6-A72E-BFFBD8C4F3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CAFF9-0500-4264-9D24-1EB8FC703F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1B0D5-7E8C-49BB-B866-F1D381F15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241D8-6146-41C3-B0D0-5F672184EE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65539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65541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2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3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4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5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6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7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8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49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0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1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2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3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4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5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6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7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8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59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0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1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2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3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4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65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grpSp>
            <p:nvGrpSpPr>
              <p:cNvPr id="1059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65567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68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69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0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1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2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3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4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5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6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7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8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79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0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1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60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65583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4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grpSp>
            <p:nvGrpSpPr>
              <p:cNvPr id="10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65586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7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8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89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0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1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2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3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  <p:sp>
              <p:nvSpPr>
                <p:cNvPr id="65594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cs-CZ"/>
                </a:p>
              </p:txBody>
            </p:sp>
          </p:grpSp>
          <p:sp>
            <p:nvSpPr>
              <p:cNvPr id="65595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6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7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8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599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600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601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65602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</p:grpSp>
      <p:sp>
        <p:nvSpPr>
          <p:cNvPr id="6560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5604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439987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cs-CZ" smtClean="0"/>
              <a:t>Martin Kačer, BI-EP2</a:t>
            </a:r>
            <a:endParaRPr lang="en-US" dirty="0"/>
          </a:p>
        </p:txBody>
      </p:sp>
      <p:sp>
        <p:nvSpPr>
          <p:cNvPr id="65605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5606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9A7CAFD-4804-44DA-BBD8-848C78BE1FB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5607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86" r:id="rId1"/>
    <p:sldLayoutId id="2147483775" r:id="rId2"/>
    <p:sldLayoutId id="2147483787" r:id="rId3"/>
    <p:sldLayoutId id="2147483788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  <p:sldLayoutId id="2147483783" r:id="rId12"/>
    <p:sldLayoutId id="2147483784" r:id="rId13"/>
    <p:sldLayoutId id="2147483785" r:id="rId14"/>
    <p:sldLayoutId id="2147483789" r:id="rId15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533400"/>
            <a:ext cx="8226425" cy="2133600"/>
          </a:xfrm>
        </p:spPr>
        <p:txBody>
          <a:bodyPr/>
          <a:lstStyle/>
          <a:p>
            <a:pPr eaLnBrk="1" hangingPunct="1">
              <a:defRPr/>
            </a:pPr>
            <a:r>
              <a:rPr lang="en-US" sz="6000" b="1" dirty="0">
                <a:solidFill>
                  <a:srgbClr val="FF99FF"/>
                </a:solidFill>
              </a:rPr>
              <a:t>6</a:t>
            </a:r>
            <a:r>
              <a:rPr lang="en-US" sz="6000" b="1" dirty="0" smtClean="0">
                <a:solidFill>
                  <a:srgbClr val="FF99FF"/>
                </a:solidFill>
              </a:rPr>
              <a:t>.</a:t>
            </a:r>
            <a:r>
              <a:rPr lang="cs-CZ" sz="6000" b="1" dirty="0" smtClean="0">
                <a:solidFill>
                  <a:srgbClr val="FF99FF"/>
                </a:solidFill>
              </a:rPr>
              <a:t> Tahy / Kostry / Nejkratší cesty …</a:t>
            </a:r>
            <a:endParaRPr lang="en-US" sz="2400" b="1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8585" y="5468453"/>
            <a:ext cx="1323975" cy="1065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04801" y="3048000"/>
            <a:ext cx="7162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BI-EP</a:t>
            </a:r>
            <a:r>
              <a:rPr lang="cs-CZ" sz="2800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2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Efektivní programování 2</a:t>
            </a: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cs-CZ" b="1" kern="0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L</a:t>
            </a:r>
            <a:r>
              <a:rPr lang="en-US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S </a:t>
            </a:r>
            <a:r>
              <a:rPr lang="en-US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2018/2019</a:t>
            </a:r>
            <a:endParaRPr lang="cs-CZ" b="1" kern="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noProof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Ing. </a:t>
            </a:r>
            <a:r>
              <a:rPr lang="cs-CZ" b="1" kern="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Martin Kačer, Ph.D.</a:t>
            </a:r>
            <a:endParaRPr lang="en-US" b="1" kern="0" noProof="0" dirty="0" smtClean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+mj-lt"/>
              <a:ea typeface="+mj-ea"/>
              <a:cs typeface="+mj-cs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1676400" y="3048000"/>
            <a:ext cx="71628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algn="r">
              <a:defRPr/>
            </a:pPr>
            <a:r>
              <a:rPr lang="cs-CZ" sz="24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© 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201</a:t>
            </a:r>
            <a:r>
              <a:rPr lang="en-US" sz="2400" b="1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cs-CZ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Martin Kačer</a:t>
            </a:r>
          </a:p>
          <a:p>
            <a:pPr algn="r">
              <a:defRPr/>
            </a:pPr>
            <a:endParaRPr lang="cs-CZ" sz="28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dirty="0" smtClean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Katedra teoretické informatiky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b="1" i="0" u="none" strike="noStrike" kern="0" cap="none" spc="0" normalizeH="0" baseline="0" noProof="0" dirty="0" smtClean="0">
                <a:ln>
                  <a:noFill/>
                </a:ln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Fakulta</a:t>
            </a:r>
            <a:r>
              <a:rPr kumimoji="0" lang="cs-CZ" b="1" i="0" u="none" strike="noStrike" kern="0" cap="none" spc="0" normalizeH="0" noProof="0" dirty="0" smtClean="0">
                <a:ln>
                  <a:noFill/>
                </a:ln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informačních technologií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b="1" kern="0" baseline="0" dirty="0" smtClean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České vysoké</a:t>
            </a:r>
            <a:r>
              <a:rPr lang="cs-CZ" b="1" kern="0" dirty="0" smtClean="0">
                <a:solidFill>
                  <a:schemeClr val="bg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učení technické v Praze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najít artikulace</a:t>
            </a:r>
            <a:r>
              <a:rPr lang="en-US" dirty="0" smtClean="0"/>
              <a:t>/</a:t>
            </a:r>
            <a:r>
              <a:rPr lang="cs-CZ" dirty="0" smtClean="0"/>
              <a:t>mosty?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Relativně jednoduchý algoritmus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Zkusím odebírat uzly (příp. hrany)</a:t>
            </a:r>
          </a:p>
          <a:p>
            <a:r>
              <a:rPr lang="cs-CZ" dirty="0" smtClean="0"/>
              <a:t>Testuji, zda graf je stále souvislý</a:t>
            </a:r>
          </a:p>
          <a:p>
            <a:pPr lvl="1"/>
            <a:r>
              <a:rPr lang="cs-CZ" dirty="0" smtClean="0"/>
              <a:t>(případně vzrostl počet komponent)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Operační složitost</a:t>
            </a:r>
            <a:r>
              <a:rPr lang="en-US" dirty="0" smtClean="0"/>
              <a:t>?</a:t>
            </a:r>
            <a:endParaRPr lang="cs-CZ" dirty="0" smtClean="0"/>
          </a:p>
          <a:p>
            <a:pPr lvl="1"/>
            <a:r>
              <a:rPr lang="cs-CZ" b="1" dirty="0" smtClean="0">
                <a:solidFill>
                  <a:srgbClr val="00FFFF"/>
                </a:solidFill>
              </a:rPr>
              <a:t>O(u.</a:t>
            </a:r>
            <a:r>
              <a:rPr lang="en-US" b="1" dirty="0" smtClean="0">
                <a:solidFill>
                  <a:srgbClr val="00FFFF"/>
                </a:solidFill>
              </a:rPr>
              <a:t>(</a:t>
            </a:r>
            <a:r>
              <a:rPr lang="en-US" b="1" dirty="0" err="1" smtClean="0">
                <a:solidFill>
                  <a:srgbClr val="00FFFF"/>
                </a:solidFill>
              </a:rPr>
              <a:t>u+h</a:t>
            </a:r>
            <a:r>
              <a:rPr lang="en-US" b="1" dirty="0" smtClean="0">
                <a:solidFill>
                  <a:srgbClr val="00FFFF"/>
                </a:solidFill>
              </a:rPr>
              <a:t>))	</a:t>
            </a:r>
            <a:r>
              <a:rPr lang="en-US" dirty="0" smtClean="0"/>
              <a:t>(art</a:t>
            </a:r>
            <a:r>
              <a:rPr lang="cs-CZ" dirty="0" err="1" smtClean="0"/>
              <a:t>ik</a:t>
            </a:r>
            <a:r>
              <a:rPr lang="en-US" dirty="0" smtClean="0"/>
              <a:t>.)</a:t>
            </a:r>
            <a:r>
              <a:rPr lang="en-US" b="1" dirty="0" smtClean="0">
                <a:solidFill>
                  <a:srgbClr val="00FFFF"/>
                </a:solidFill>
              </a:rPr>
              <a:t>	</a:t>
            </a:r>
            <a:r>
              <a:rPr lang="cs-CZ" b="1" dirty="0" smtClean="0">
                <a:solidFill>
                  <a:srgbClr val="00FFFF"/>
                </a:solidFill>
              </a:rPr>
              <a:t> O(</a:t>
            </a:r>
            <a:r>
              <a:rPr lang="en-US" b="1" dirty="0" smtClean="0">
                <a:solidFill>
                  <a:srgbClr val="00FFFF"/>
                </a:solidFill>
              </a:rPr>
              <a:t>h</a:t>
            </a:r>
            <a:r>
              <a:rPr lang="cs-CZ" b="1" dirty="0" smtClean="0">
                <a:solidFill>
                  <a:srgbClr val="00FFFF"/>
                </a:solidFill>
              </a:rPr>
              <a:t>.</a:t>
            </a:r>
            <a:r>
              <a:rPr lang="en-US" b="1" dirty="0" smtClean="0">
                <a:solidFill>
                  <a:srgbClr val="00FFFF"/>
                </a:solidFill>
              </a:rPr>
              <a:t>(</a:t>
            </a:r>
            <a:r>
              <a:rPr lang="en-US" b="1" dirty="0" err="1" smtClean="0">
                <a:solidFill>
                  <a:srgbClr val="00FFFF"/>
                </a:solidFill>
              </a:rPr>
              <a:t>u+h</a:t>
            </a:r>
            <a:r>
              <a:rPr lang="en-US" b="1" dirty="0" smtClean="0">
                <a:solidFill>
                  <a:srgbClr val="00FFFF"/>
                </a:solidFill>
              </a:rPr>
              <a:t>)) </a:t>
            </a:r>
            <a:r>
              <a:rPr lang="cs-CZ" b="1" dirty="0" smtClean="0">
                <a:solidFill>
                  <a:srgbClr val="00FFFF"/>
                </a:solidFill>
              </a:rPr>
              <a:t> </a:t>
            </a:r>
            <a:r>
              <a:rPr lang="en-US" dirty="0" smtClean="0"/>
              <a:t>(</a:t>
            </a:r>
            <a:r>
              <a:rPr lang="cs-CZ" dirty="0" smtClean="0"/>
              <a:t>mosty)</a:t>
            </a:r>
            <a:endParaRPr lang="cs-CZ" b="1" dirty="0">
              <a:solidFill>
                <a:srgbClr val="00FF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755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artikulací</a:t>
            </a:r>
            <a:r>
              <a:rPr lang="en-US" dirty="0" smtClean="0"/>
              <a:t> </a:t>
            </a:r>
            <a:r>
              <a:rPr lang="cs-CZ" dirty="0" smtClean="0"/>
              <a:t>– efektivněji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982787"/>
          </a:xfrm>
        </p:spPr>
        <p:txBody>
          <a:bodyPr/>
          <a:lstStyle/>
          <a:p>
            <a:r>
              <a:rPr lang="cs-CZ" dirty="0" smtClean="0"/>
              <a:t>Jeden průchod hledání do hloubky</a:t>
            </a:r>
          </a:p>
          <a:p>
            <a:pPr lvl="1"/>
            <a:r>
              <a:rPr lang="cs-CZ" dirty="0" smtClean="0"/>
              <a:t>Vznikne strom </a:t>
            </a:r>
            <a:r>
              <a:rPr lang="en-US" dirty="0" smtClean="0"/>
              <a:t>+ </a:t>
            </a:r>
            <a:r>
              <a:rPr lang="cs-CZ" dirty="0" smtClean="0"/>
              <a:t>zpětné hrany</a:t>
            </a:r>
          </a:p>
          <a:p>
            <a:r>
              <a:rPr lang="cs-CZ" dirty="0" smtClean="0"/>
              <a:t>Jak vypadá artikulace?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791200" y="4343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4572000" y="3657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3810000" y="4267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3352800" y="4724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cxnSp>
        <p:nvCxnSpPr>
          <p:cNvPr id="11" name="Přímá spojovací čára 10"/>
          <p:cNvCxnSpPr>
            <a:stCxn id="10" idx="7"/>
            <a:endCxn id="9" idx="3"/>
          </p:cNvCxnSpPr>
          <p:nvPr/>
        </p:nvCxnSpPr>
        <p:spPr>
          <a:xfrm rot="5400000" flipH="1" flipV="1">
            <a:off x="3678004" y="4592404"/>
            <a:ext cx="187792" cy="187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>
            <a:stCxn id="7" idx="1"/>
            <a:endCxn id="8" idx="5"/>
          </p:cNvCxnSpPr>
          <p:nvPr/>
        </p:nvCxnSpPr>
        <p:spPr>
          <a:xfrm rot="16200000" flipV="1">
            <a:off x="5163904" y="3716104"/>
            <a:ext cx="416392" cy="949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10" idx="3"/>
            <a:endCxn id="52" idx="7"/>
          </p:cNvCxnSpPr>
          <p:nvPr/>
        </p:nvCxnSpPr>
        <p:spPr>
          <a:xfrm rot="5400000">
            <a:off x="3106504" y="5087704"/>
            <a:ext cx="340192" cy="2639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>
            <a:stCxn id="9" idx="5"/>
            <a:endCxn id="51" idx="1"/>
          </p:cNvCxnSpPr>
          <p:nvPr/>
        </p:nvCxnSpPr>
        <p:spPr>
          <a:xfrm rot="16200000" flipH="1">
            <a:off x="4211404" y="4516204"/>
            <a:ext cx="263992" cy="4163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stCxn id="9" idx="0"/>
            <a:endCxn id="8" idx="3"/>
          </p:cNvCxnSpPr>
          <p:nvPr/>
        </p:nvCxnSpPr>
        <p:spPr>
          <a:xfrm rot="5400000" flipH="1" flipV="1">
            <a:off x="4171950" y="3811354"/>
            <a:ext cx="284396" cy="627296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Elipsa 50"/>
          <p:cNvSpPr/>
          <p:nvPr/>
        </p:nvSpPr>
        <p:spPr>
          <a:xfrm>
            <a:off x="4495800" y="4800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Elipsa 51"/>
          <p:cNvSpPr/>
          <p:nvPr/>
        </p:nvSpPr>
        <p:spPr>
          <a:xfrm>
            <a:off x="2819400" y="5334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Elipsa 52"/>
          <p:cNvSpPr/>
          <p:nvPr/>
        </p:nvSpPr>
        <p:spPr>
          <a:xfrm>
            <a:off x="33528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Elipsa 53"/>
          <p:cNvSpPr/>
          <p:nvPr/>
        </p:nvSpPr>
        <p:spPr>
          <a:xfrm>
            <a:off x="23622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7" name="Přímá spojovací čára 56"/>
          <p:cNvCxnSpPr>
            <a:stCxn id="52" idx="3"/>
            <a:endCxn id="54" idx="7"/>
          </p:cNvCxnSpPr>
          <p:nvPr/>
        </p:nvCxnSpPr>
        <p:spPr>
          <a:xfrm rot="5400000">
            <a:off x="2687404" y="5659204"/>
            <a:ext cx="187792" cy="187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>
            <a:stCxn id="52" idx="5"/>
            <a:endCxn id="53" idx="1"/>
          </p:cNvCxnSpPr>
          <p:nvPr/>
        </p:nvCxnSpPr>
        <p:spPr>
          <a:xfrm rot="16200000" flipH="1">
            <a:off x="3182704" y="5621104"/>
            <a:ext cx="187792" cy="2639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blouk 62"/>
          <p:cNvSpPr/>
          <p:nvPr/>
        </p:nvSpPr>
        <p:spPr>
          <a:xfrm>
            <a:off x="2514600" y="4876800"/>
            <a:ext cx="1752600" cy="1524000"/>
          </a:xfrm>
          <a:prstGeom prst="arc">
            <a:avLst>
              <a:gd name="adj1" fmla="val 10315780"/>
              <a:gd name="adj2" fmla="val 15884028"/>
            </a:avLst>
          </a:prstGeom>
          <a:ln w="1905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louk 63"/>
          <p:cNvSpPr/>
          <p:nvPr/>
        </p:nvSpPr>
        <p:spPr>
          <a:xfrm>
            <a:off x="1981200" y="4648200"/>
            <a:ext cx="1752600" cy="1524000"/>
          </a:xfrm>
          <a:prstGeom prst="arc">
            <a:avLst>
              <a:gd name="adj1" fmla="val 20333086"/>
              <a:gd name="adj2" fmla="val 1596893"/>
            </a:avLst>
          </a:prstGeom>
          <a:ln w="1905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louk 64"/>
          <p:cNvSpPr/>
          <p:nvPr/>
        </p:nvSpPr>
        <p:spPr>
          <a:xfrm>
            <a:off x="2438400" y="4343400"/>
            <a:ext cx="2209800" cy="2133600"/>
          </a:xfrm>
          <a:prstGeom prst="arc">
            <a:avLst>
              <a:gd name="adj1" fmla="val 9642757"/>
              <a:gd name="adj2" fmla="val 17132879"/>
            </a:avLst>
          </a:prstGeom>
          <a:ln w="1905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6" name="Elipsa 65"/>
          <p:cNvSpPr/>
          <p:nvPr/>
        </p:nvSpPr>
        <p:spPr>
          <a:xfrm>
            <a:off x="3733800" y="41910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ovací čára 13"/>
          <p:cNvCxnSpPr>
            <a:stCxn id="51" idx="4"/>
            <a:endCxn id="27" idx="0"/>
          </p:cNvCxnSpPr>
          <p:nvPr/>
        </p:nvCxnSpPr>
        <p:spPr>
          <a:xfrm>
            <a:off x="4686300" y="5181600"/>
            <a:ext cx="0" cy="609600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a 50"/>
          <p:cNvSpPr/>
          <p:nvPr/>
        </p:nvSpPr>
        <p:spPr>
          <a:xfrm>
            <a:off x="44958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louk 27"/>
          <p:cNvSpPr/>
          <p:nvPr/>
        </p:nvSpPr>
        <p:spPr>
          <a:xfrm>
            <a:off x="3810000" y="3848100"/>
            <a:ext cx="1295400" cy="2247901"/>
          </a:xfrm>
          <a:prstGeom prst="arc">
            <a:avLst>
              <a:gd name="adj1" fmla="val 17534810"/>
              <a:gd name="adj2" fmla="val 3973912"/>
            </a:avLst>
          </a:prstGeom>
          <a:ln w="1905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6604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artikulací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383587" cy="1982787"/>
          </a:xfrm>
        </p:spPr>
        <p:txBody>
          <a:bodyPr/>
          <a:lstStyle/>
          <a:p>
            <a:r>
              <a:rPr lang="cs-CZ" dirty="0" smtClean="0"/>
              <a:t>Artikulace = vnitřní uzel (tj. ne list) stromu,</a:t>
            </a:r>
            <a:br>
              <a:rPr lang="cs-CZ" dirty="0" smtClean="0"/>
            </a:br>
            <a:r>
              <a:rPr lang="cs-CZ" dirty="0" smtClean="0"/>
              <a:t>z jehož potomka se nelze dostat do předků</a:t>
            </a:r>
          </a:p>
          <a:p>
            <a:pPr lvl="1">
              <a:spcBef>
                <a:spcPts val="0"/>
              </a:spcBef>
            </a:pPr>
            <a:r>
              <a:rPr lang="cs-CZ" dirty="0" smtClean="0"/>
              <a:t>Stačí jeden takový potomek</a:t>
            </a:r>
            <a:endParaRPr lang="cs-CZ" dirty="0"/>
          </a:p>
          <a:p>
            <a:pPr lvl="1">
              <a:spcBef>
                <a:spcPts val="0"/>
              </a:spcBef>
            </a:pPr>
            <a:r>
              <a:rPr lang="cs-CZ" dirty="0" smtClean="0"/>
              <a:t>Může vést i do daného uzlu (artikulace)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791200" y="4343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4572000" y="3657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3810000" y="4267200"/>
            <a:ext cx="381000" cy="381000"/>
          </a:xfrm>
          <a:prstGeom prst="ellipse">
            <a:avLst/>
          </a:prstGeom>
          <a:solidFill>
            <a:srgbClr val="FF9933"/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3352800" y="4724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cxnSp>
        <p:nvCxnSpPr>
          <p:cNvPr id="11" name="Přímá spojovací čára 10"/>
          <p:cNvCxnSpPr>
            <a:stCxn id="10" idx="7"/>
            <a:endCxn id="9" idx="3"/>
          </p:cNvCxnSpPr>
          <p:nvPr/>
        </p:nvCxnSpPr>
        <p:spPr>
          <a:xfrm rot="5400000" flipH="1" flipV="1">
            <a:off x="3678004" y="4592404"/>
            <a:ext cx="187792" cy="187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>
            <a:stCxn id="7" idx="1"/>
            <a:endCxn id="8" idx="5"/>
          </p:cNvCxnSpPr>
          <p:nvPr/>
        </p:nvCxnSpPr>
        <p:spPr>
          <a:xfrm rot="16200000" flipV="1">
            <a:off x="5163904" y="3716104"/>
            <a:ext cx="416392" cy="949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10" idx="3"/>
            <a:endCxn id="52" idx="7"/>
          </p:cNvCxnSpPr>
          <p:nvPr/>
        </p:nvCxnSpPr>
        <p:spPr>
          <a:xfrm rot="5400000">
            <a:off x="3106504" y="5087704"/>
            <a:ext cx="340192" cy="2639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>
            <a:stCxn id="9" idx="5"/>
            <a:endCxn id="51" idx="1"/>
          </p:cNvCxnSpPr>
          <p:nvPr/>
        </p:nvCxnSpPr>
        <p:spPr>
          <a:xfrm rot="16200000" flipH="1">
            <a:off x="4211404" y="4516204"/>
            <a:ext cx="263992" cy="4163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stCxn id="9" idx="0"/>
            <a:endCxn id="8" idx="3"/>
          </p:cNvCxnSpPr>
          <p:nvPr/>
        </p:nvCxnSpPr>
        <p:spPr>
          <a:xfrm rot="5400000" flipH="1" flipV="1">
            <a:off x="4171950" y="3811354"/>
            <a:ext cx="284396" cy="627296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Elipsa 50"/>
          <p:cNvSpPr/>
          <p:nvPr/>
        </p:nvSpPr>
        <p:spPr>
          <a:xfrm>
            <a:off x="4495800" y="4800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Elipsa 51"/>
          <p:cNvSpPr/>
          <p:nvPr/>
        </p:nvSpPr>
        <p:spPr>
          <a:xfrm>
            <a:off x="2819400" y="5334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Elipsa 52"/>
          <p:cNvSpPr/>
          <p:nvPr/>
        </p:nvSpPr>
        <p:spPr>
          <a:xfrm>
            <a:off x="33528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Elipsa 53"/>
          <p:cNvSpPr/>
          <p:nvPr/>
        </p:nvSpPr>
        <p:spPr>
          <a:xfrm>
            <a:off x="23622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7" name="Přímá spojovací čára 56"/>
          <p:cNvCxnSpPr>
            <a:stCxn id="52" idx="3"/>
            <a:endCxn id="54" idx="7"/>
          </p:cNvCxnSpPr>
          <p:nvPr/>
        </p:nvCxnSpPr>
        <p:spPr>
          <a:xfrm rot="5400000">
            <a:off x="2687404" y="5659204"/>
            <a:ext cx="187792" cy="187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>
            <a:stCxn id="52" idx="5"/>
            <a:endCxn id="53" idx="1"/>
          </p:cNvCxnSpPr>
          <p:nvPr/>
        </p:nvCxnSpPr>
        <p:spPr>
          <a:xfrm rot="16200000" flipH="1">
            <a:off x="3182704" y="5621104"/>
            <a:ext cx="187792" cy="2639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blouk 62"/>
          <p:cNvSpPr/>
          <p:nvPr/>
        </p:nvSpPr>
        <p:spPr>
          <a:xfrm>
            <a:off x="2514600" y="4876800"/>
            <a:ext cx="1752600" cy="1524000"/>
          </a:xfrm>
          <a:prstGeom prst="arc">
            <a:avLst>
              <a:gd name="adj1" fmla="val 10315780"/>
              <a:gd name="adj2" fmla="val 15884028"/>
            </a:avLst>
          </a:prstGeom>
          <a:ln w="1905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louk 63"/>
          <p:cNvSpPr/>
          <p:nvPr/>
        </p:nvSpPr>
        <p:spPr>
          <a:xfrm>
            <a:off x="1981200" y="4648200"/>
            <a:ext cx="1752600" cy="1524000"/>
          </a:xfrm>
          <a:prstGeom prst="arc">
            <a:avLst>
              <a:gd name="adj1" fmla="val 20333086"/>
              <a:gd name="adj2" fmla="val 1596893"/>
            </a:avLst>
          </a:prstGeom>
          <a:ln w="1905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louk 64"/>
          <p:cNvSpPr/>
          <p:nvPr/>
        </p:nvSpPr>
        <p:spPr>
          <a:xfrm>
            <a:off x="2438400" y="4343400"/>
            <a:ext cx="2209800" cy="2133600"/>
          </a:xfrm>
          <a:prstGeom prst="arc">
            <a:avLst>
              <a:gd name="adj1" fmla="val 9642757"/>
              <a:gd name="adj2" fmla="val 17132879"/>
            </a:avLst>
          </a:prstGeom>
          <a:ln w="1905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5" name="Přímá spojovací čára 13"/>
          <p:cNvCxnSpPr>
            <a:stCxn id="51" idx="4"/>
            <a:endCxn id="26" idx="0"/>
          </p:cNvCxnSpPr>
          <p:nvPr/>
        </p:nvCxnSpPr>
        <p:spPr>
          <a:xfrm>
            <a:off x="4686300" y="5181600"/>
            <a:ext cx="0" cy="609600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Elipsa 50"/>
          <p:cNvSpPr/>
          <p:nvPr/>
        </p:nvSpPr>
        <p:spPr>
          <a:xfrm>
            <a:off x="44958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0" name="Oblouk 29"/>
          <p:cNvSpPr/>
          <p:nvPr/>
        </p:nvSpPr>
        <p:spPr>
          <a:xfrm>
            <a:off x="3810000" y="3848100"/>
            <a:ext cx="1295400" cy="2247901"/>
          </a:xfrm>
          <a:prstGeom prst="arc">
            <a:avLst>
              <a:gd name="adj1" fmla="val 17534810"/>
              <a:gd name="adj2" fmla="val 3973912"/>
            </a:avLst>
          </a:prstGeom>
          <a:ln w="1905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313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artikulací – jak na to?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383587" cy="1982787"/>
          </a:xfrm>
        </p:spPr>
        <p:txBody>
          <a:bodyPr/>
          <a:lstStyle/>
          <a:p>
            <a:r>
              <a:rPr lang="cs-CZ" dirty="0"/>
              <a:t>Č</a:t>
            </a:r>
            <a:r>
              <a:rPr lang="cs-CZ" dirty="0" smtClean="0"/>
              <a:t>asové značky =&gt; pořadí uzlu </a:t>
            </a:r>
            <a:r>
              <a:rPr lang="en-US" dirty="0" smtClean="0"/>
              <a:t>– </a:t>
            </a:r>
            <a:r>
              <a:rPr lang="en-US" b="1" dirty="0" smtClean="0">
                <a:solidFill>
                  <a:srgbClr val="FFFFFF"/>
                </a:solidFill>
              </a:rPr>
              <a:t>d[u]</a:t>
            </a:r>
            <a:endParaRPr lang="cs-CZ" b="1" dirty="0" smtClean="0">
              <a:solidFill>
                <a:srgbClr val="FFFFFF"/>
              </a:solidFill>
            </a:endParaRPr>
          </a:p>
          <a:p>
            <a:r>
              <a:rPr lang="cs-CZ" dirty="0" smtClean="0"/>
              <a:t>Rekurze vrací, do jakého nejnižšího uzlu se lze z kterého podstromu vrátit </a:t>
            </a:r>
            <a:r>
              <a:rPr lang="en-US" dirty="0" smtClean="0"/>
              <a:t>– </a:t>
            </a:r>
            <a:r>
              <a:rPr lang="en-US" b="1" dirty="0" smtClean="0">
                <a:solidFill>
                  <a:srgbClr val="00FFFF"/>
                </a:solidFill>
              </a:rPr>
              <a:t>low[u]</a:t>
            </a:r>
            <a:endParaRPr lang="cs-CZ" b="1" dirty="0">
              <a:solidFill>
                <a:srgbClr val="00FF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791200" y="4343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9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4572000" y="3657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3810000" y="4267200"/>
            <a:ext cx="381000" cy="381000"/>
          </a:xfrm>
          <a:prstGeom prst="ellipse">
            <a:avLst/>
          </a:prstGeom>
          <a:solidFill>
            <a:srgbClr val="FF9933"/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3352800" y="4724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3</a:t>
            </a:r>
            <a:endParaRPr lang="cs-CZ" b="1" dirty="0"/>
          </a:p>
        </p:txBody>
      </p:sp>
      <p:cxnSp>
        <p:nvCxnSpPr>
          <p:cNvPr id="11" name="Přímá spojovací čára 10"/>
          <p:cNvCxnSpPr>
            <a:stCxn id="10" idx="7"/>
            <a:endCxn id="9" idx="3"/>
          </p:cNvCxnSpPr>
          <p:nvPr/>
        </p:nvCxnSpPr>
        <p:spPr>
          <a:xfrm rot="5400000" flipH="1" flipV="1">
            <a:off x="3678004" y="4592404"/>
            <a:ext cx="187792" cy="187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>
            <a:stCxn id="7" idx="1"/>
            <a:endCxn id="8" idx="5"/>
          </p:cNvCxnSpPr>
          <p:nvPr/>
        </p:nvCxnSpPr>
        <p:spPr>
          <a:xfrm rot="16200000" flipV="1">
            <a:off x="5163904" y="3716104"/>
            <a:ext cx="416392" cy="949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10" idx="3"/>
            <a:endCxn id="52" idx="7"/>
          </p:cNvCxnSpPr>
          <p:nvPr/>
        </p:nvCxnSpPr>
        <p:spPr>
          <a:xfrm rot="5400000">
            <a:off x="3106504" y="5087704"/>
            <a:ext cx="340192" cy="2639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>
            <a:stCxn id="9" idx="5"/>
            <a:endCxn id="51" idx="1"/>
          </p:cNvCxnSpPr>
          <p:nvPr/>
        </p:nvCxnSpPr>
        <p:spPr>
          <a:xfrm rot="16200000" flipH="1">
            <a:off x="4211404" y="4516204"/>
            <a:ext cx="263992" cy="4163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stCxn id="9" idx="0"/>
            <a:endCxn id="8" idx="3"/>
          </p:cNvCxnSpPr>
          <p:nvPr/>
        </p:nvCxnSpPr>
        <p:spPr>
          <a:xfrm rot="5400000" flipH="1" flipV="1">
            <a:off x="4171950" y="3811354"/>
            <a:ext cx="284396" cy="627296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Elipsa 50"/>
          <p:cNvSpPr/>
          <p:nvPr/>
        </p:nvSpPr>
        <p:spPr>
          <a:xfrm>
            <a:off x="4495800" y="4800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52" name="Elipsa 51"/>
          <p:cNvSpPr/>
          <p:nvPr/>
        </p:nvSpPr>
        <p:spPr>
          <a:xfrm>
            <a:off x="2819400" y="5334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53" name="Elipsa 52"/>
          <p:cNvSpPr/>
          <p:nvPr/>
        </p:nvSpPr>
        <p:spPr>
          <a:xfrm>
            <a:off x="33528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54" name="Elipsa 53"/>
          <p:cNvSpPr/>
          <p:nvPr/>
        </p:nvSpPr>
        <p:spPr>
          <a:xfrm>
            <a:off x="23622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5</a:t>
            </a:r>
            <a:endParaRPr lang="cs-CZ" dirty="0"/>
          </a:p>
        </p:txBody>
      </p:sp>
      <p:cxnSp>
        <p:nvCxnSpPr>
          <p:cNvPr id="57" name="Přímá spojovací čára 56"/>
          <p:cNvCxnSpPr>
            <a:stCxn id="52" idx="3"/>
            <a:endCxn id="54" idx="7"/>
          </p:cNvCxnSpPr>
          <p:nvPr/>
        </p:nvCxnSpPr>
        <p:spPr>
          <a:xfrm rot="5400000">
            <a:off x="2687404" y="5659204"/>
            <a:ext cx="187792" cy="187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>
            <a:stCxn id="52" idx="5"/>
            <a:endCxn id="53" idx="1"/>
          </p:cNvCxnSpPr>
          <p:nvPr/>
        </p:nvCxnSpPr>
        <p:spPr>
          <a:xfrm rot="16200000" flipH="1">
            <a:off x="3182704" y="5621104"/>
            <a:ext cx="187792" cy="2639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blouk 62"/>
          <p:cNvSpPr/>
          <p:nvPr/>
        </p:nvSpPr>
        <p:spPr>
          <a:xfrm>
            <a:off x="2514600" y="4876800"/>
            <a:ext cx="1752600" cy="1524000"/>
          </a:xfrm>
          <a:prstGeom prst="arc">
            <a:avLst>
              <a:gd name="adj1" fmla="val 10315780"/>
              <a:gd name="adj2" fmla="val 15884028"/>
            </a:avLst>
          </a:prstGeom>
          <a:ln w="1905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louk 63"/>
          <p:cNvSpPr/>
          <p:nvPr/>
        </p:nvSpPr>
        <p:spPr>
          <a:xfrm>
            <a:off x="1981200" y="4648200"/>
            <a:ext cx="1752600" cy="1524000"/>
          </a:xfrm>
          <a:prstGeom prst="arc">
            <a:avLst>
              <a:gd name="adj1" fmla="val 20333086"/>
              <a:gd name="adj2" fmla="val 1596893"/>
            </a:avLst>
          </a:prstGeom>
          <a:ln w="1905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louk 64"/>
          <p:cNvSpPr/>
          <p:nvPr/>
        </p:nvSpPr>
        <p:spPr>
          <a:xfrm>
            <a:off x="2438400" y="4343400"/>
            <a:ext cx="2209800" cy="2133600"/>
          </a:xfrm>
          <a:prstGeom prst="arc">
            <a:avLst>
              <a:gd name="adj1" fmla="val 9642757"/>
              <a:gd name="adj2" fmla="val 17132879"/>
            </a:avLst>
          </a:prstGeom>
          <a:ln w="1905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2133600" y="55626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 smtClean="0">
                <a:solidFill>
                  <a:srgbClr val="00FFFF"/>
                </a:solidFill>
                <a:latin typeface="+mn-lt"/>
                <a:cs typeface="Courier New" pitchFamily="49" charset="0"/>
              </a:rPr>
              <a:t>2</a:t>
            </a:r>
            <a:endParaRPr lang="cs-CZ" sz="1400" b="1" noProof="1">
              <a:solidFill>
                <a:srgbClr val="00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733800" y="56388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 smtClean="0">
                <a:solidFill>
                  <a:srgbClr val="00FFFF"/>
                </a:solidFill>
                <a:latin typeface="+mn-lt"/>
                <a:cs typeface="Courier New" pitchFamily="49" charset="0"/>
              </a:rPr>
              <a:t>3</a:t>
            </a:r>
            <a:endParaRPr lang="cs-CZ" sz="1400" b="1" noProof="1">
              <a:solidFill>
                <a:srgbClr val="00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971800" y="50292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 smtClean="0">
                <a:solidFill>
                  <a:srgbClr val="00FFFF"/>
                </a:solidFill>
                <a:latin typeface="+mn-lt"/>
                <a:cs typeface="Courier New" pitchFamily="49" charset="0"/>
              </a:rPr>
              <a:t>2</a:t>
            </a:r>
            <a:endParaRPr lang="cs-CZ" sz="1400" b="1" noProof="1">
              <a:solidFill>
                <a:srgbClr val="00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505200" y="44958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 smtClean="0">
                <a:solidFill>
                  <a:srgbClr val="00FFFF"/>
                </a:solidFill>
                <a:latin typeface="+mn-lt"/>
                <a:cs typeface="Courier New" pitchFamily="49" charset="0"/>
              </a:rPr>
              <a:t>2</a:t>
            </a:r>
            <a:endParaRPr lang="cs-CZ" sz="1400" b="1" noProof="1">
              <a:solidFill>
                <a:srgbClr val="00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810000" y="39624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 smtClean="0">
                <a:solidFill>
                  <a:srgbClr val="00FFFF"/>
                </a:solidFill>
                <a:latin typeface="+mn-lt"/>
                <a:cs typeface="Courier New" pitchFamily="49" charset="0"/>
              </a:rPr>
              <a:t>1</a:t>
            </a:r>
            <a:endParaRPr lang="cs-CZ" sz="1400" b="1" noProof="1">
              <a:solidFill>
                <a:srgbClr val="00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495800" y="44958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>
                <a:solidFill>
                  <a:srgbClr val="00FFFF"/>
                </a:solidFill>
                <a:latin typeface="+mn-lt"/>
                <a:cs typeface="Courier New" pitchFamily="49" charset="0"/>
              </a:rPr>
              <a:t>1</a:t>
            </a:r>
          </a:p>
        </p:txBody>
      </p:sp>
      <p:sp>
        <p:nvSpPr>
          <p:cNvPr id="31" name="TextovéPole 30"/>
          <p:cNvSpPr txBox="1"/>
          <p:nvPr/>
        </p:nvSpPr>
        <p:spPr>
          <a:xfrm>
            <a:off x="5715000" y="40386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>
                <a:solidFill>
                  <a:srgbClr val="00FFFF"/>
                </a:solidFill>
                <a:latin typeface="+mn-lt"/>
                <a:cs typeface="Courier New" pitchFamily="49" charset="0"/>
              </a:rPr>
              <a:t>9</a:t>
            </a:r>
          </a:p>
        </p:txBody>
      </p:sp>
      <p:cxnSp>
        <p:nvCxnSpPr>
          <p:cNvPr id="32" name="Přímá spojovací čára 13"/>
          <p:cNvCxnSpPr>
            <a:stCxn id="51" idx="4"/>
            <a:endCxn id="33" idx="0"/>
          </p:cNvCxnSpPr>
          <p:nvPr/>
        </p:nvCxnSpPr>
        <p:spPr>
          <a:xfrm>
            <a:off x="4686300" y="5181600"/>
            <a:ext cx="0" cy="609600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Elipsa 50"/>
          <p:cNvSpPr/>
          <p:nvPr/>
        </p:nvSpPr>
        <p:spPr>
          <a:xfrm>
            <a:off x="44958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34" name="Oblouk 33"/>
          <p:cNvSpPr/>
          <p:nvPr/>
        </p:nvSpPr>
        <p:spPr>
          <a:xfrm>
            <a:off x="3810000" y="3848100"/>
            <a:ext cx="1295400" cy="2247901"/>
          </a:xfrm>
          <a:prstGeom prst="arc">
            <a:avLst>
              <a:gd name="adj1" fmla="val 17534810"/>
              <a:gd name="adj2" fmla="val 3973912"/>
            </a:avLst>
          </a:prstGeom>
          <a:ln w="1905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TextovéPole 36"/>
          <p:cNvSpPr txBox="1"/>
          <p:nvPr/>
        </p:nvSpPr>
        <p:spPr>
          <a:xfrm>
            <a:off x="4343400" y="5516033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>
                <a:solidFill>
                  <a:srgbClr val="00FFFF"/>
                </a:solidFill>
                <a:latin typeface="+mn-lt"/>
                <a:cs typeface="Courier New" pitchFamily="49" charset="0"/>
              </a:rPr>
              <a:t>1</a:t>
            </a:r>
          </a:p>
        </p:txBody>
      </p:sp>
      <p:grpSp>
        <p:nvGrpSpPr>
          <p:cNvPr id="35" name="Skupina 34"/>
          <p:cNvGrpSpPr/>
          <p:nvPr/>
        </p:nvGrpSpPr>
        <p:grpSpPr>
          <a:xfrm>
            <a:off x="6847606" y="4076700"/>
            <a:ext cx="1704551" cy="1972509"/>
            <a:chOff x="6847606" y="4076700"/>
            <a:chExt cx="1704551" cy="1972509"/>
          </a:xfrm>
        </p:grpSpPr>
        <p:sp>
          <p:nvSpPr>
            <p:cNvPr id="38" name="Elipsa 8"/>
            <p:cNvSpPr/>
            <p:nvPr/>
          </p:nvSpPr>
          <p:spPr>
            <a:xfrm>
              <a:off x="7183998" y="4076700"/>
              <a:ext cx="872830" cy="457200"/>
            </a:xfrm>
            <a:prstGeom prst="ellipse">
              <a:avLst/>
            </a:prstGeom>
            <a:solidFill>
              <a:srgbClr val="FF9933"/>
            </a:solidFill>
            <a:ln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[u]</a:t>
              </a:r>
              <a:endParaRPr lang="cs-CZ" dirty="0"/>
            </a:p>
          </p:txBody>
        </p:sp>
        <p:sp>
          <p:nvSpPr>
            <p:cNvPr id="39" name="Elipsa 9"/>
            <p:cNvSpPr/>
            <p:nvPr/>
          </p:nvSpPr>
          <p:spPr>
            <a:xfrm>
              <a:off x="7183998" y="5080000"/>
              <a:ext cx="872830" cy="457200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  <a:ln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b="1" dirty="0"/>
                <a:t>d</a:t>
              </a:r>
              <a:r>
                <a:rPr lang="en-US" b="1" dirty="0" smtClean="0"/>
                <a:t>[v]</a:t>
              </a:r>
              <a:endParaRPr lang="cs-CZ" b="1" dirty="0"/>
            </a:p>
          </p:txBody>
        </p:sp>
        <p:cxnSp>
          <p:nvCxnSpPr>
            <p:cNvPr id="40" name="Přímá spojovací čára 10"/>
            <p:cNvCxnSpPr>
              <a:stCxn id="39" idx="0"/>
              <a:endCxn id="38" idx="4"/>
            </p:cNvCxnSpPr>
            <p:nvPr/>
          </p:nvCxnSpPr>
          <p:spPr>
            <a:xfrm flipV="1">
              <a:off x="7620413" y="4533900"/>
              <a:ext cx="0" cy="546100"/>
            </a:xfrm>
            <a:prstGeom prst="line">
              <a:avLst/>
            </a:prstGeom>
            <a:ln w="28575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ovéPole 40"/>
            <p:cNvSpPr txBox="1"/>
            <p:nvPr/>
          </p:nvSpPr>
          <p:spPr>
            <a:xfrm>
              <a:off x="6858826" y="5679877"/>
              <a:ext cx="1542410" cy="369332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b="1" noProof="1">
                  <a:solidFill>
                    <a:srgbClr val="FF0000"/>
                  </a:solidFill>
                  <a:latin typeface="+mn-lt"/>
                  <a:cs typeface="Courier New" pitchFamily="49" charset="0"/>
                </a:rPr>
                <a:t>l</a:t>
              </a:r>
              <a:r>
                <a:rPr lang="en-US" b="1" noProof="1" smtClean="0">
                  <a:solidFill>
                    <a:srgbClr val="FF0000"/>
                  </a:solidFill>
                  <a:latin typeface="+mn-lt"/>
                  <a:cs typeface="Courier New" pitchFamily="49" charset="0"/>
                </a:rPr>
                <a:t>ow[v] </a:t>
              </a:r>
              <a:r>
                <a:rPr lang="en-US" b="1" noProof="1" smtClean="0">
                  <a:solidFill>
                    <a:srgbClr val="FF0000"/>
                  </a:solidFill>
                  <a:latin typeface="Arial"/>
                  <a:cs typeface="Arial"/>
                </a:rPr>
                <a:t>≥</a:t>
              </a:r>
              <a:r>
                <a:rPr lang="en-US" b="1" noProof="1" smtClean="0">
                  <a:solidFill>
                    <a:srgbClr val="FF0000"/>
                  </a:solidFill>
                  <a:latin typeface="+mn-lt"/>
                  <a:cs typeface="Courier New" pitchFamily="49" charset="0"/>
                </a:rPr>
                <a:t> d[u]</a:t>
              </a:r>
              <a:endParaRPr lang="cs-CZ" b="1" noProof="1">
                <a:solidFill>
                  <a:srgbClr val="FF0000"/>
                </a:solidFill>
                <a:latin typeface="+mn-lt"/>
                <a:cs typeface="Courier New" pitchFamily="49" charset="0"/>
              </a:endParaRPr>
            </a:p>
          </p:txBody>
        </p:sp>
        <p:sp>
          <p:nvSpPr>
            <p:cNvPr id="49" name="TextovéPole 48"/>
            <p:cNvSpPr txBox="1"/>
            <p:nvPr/>
          </p:nvSpPr>
          <p:spPr>
            <a:xfrm>
              <a:off x="7772776" y="4806090"/>
              <a:ext cx="779381" cy="33855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b="1" noProof="1">
                  <a:solidFill>
                    <a:srgbClr val="00FFFF"/>
                  </a:solidFill>
                  <a:latin typeface="+mn-lt"/>
                  <a:cs typeface="Courier New" pitchFamily="49" charset="0"/>
                </a:rPr>
                <a:t>l</a:t>
              </a:r>
              <a:r>
                <a:rPr lang="en-US" sz="1600" b="1" noProof="1" smtClean="0">
                  <a:solidFill>
                    <a:srgbClr val="00FFFF"/>
                  </a:solidFill>
                  <a:latin typeface="+mn-lt"/>
                  <a:cs typeface="Courier New" pitchFamily="49" charset="0"/>
                </a:rPr>
                <a:t>ow[v]</a:t>
              </a:r>
              <a:endParaRPr lang="cs-CZ" sz="1600" b="1" noProof="1">
                <a:solidFill>
                  <a:srgbClr val="00FFFF"/>
                </a:solidFill>
                <a:latin typeface="+mn-lt"/>
                <a:cs typeface="Courier New" pitchFamily="49" charset="0"/>
              </a:endParaRPr>
            </a:p>
          </p:txBody>
        </p:sp>
        <p:sp>
          <p:nvSpPr>
            <p:cNvPr id="50" name="TextovéPole 49"/>
            <p:cNvSpPr txBox="1"/>
            <p:nvPr/>
          </p:nvSpPr>
          <p:spPr>
            <a:xfrm>
              <a:off x="6858826" y="5144644"/>
              <a:ext cx="298480" cy="33855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b="1" noProof="1" smtClean="0">
                  <a:solidFill>
                    <a:srgbClr val="FFFF00"/>
                  </a:solidFill>
                  <a:latin typeface="+mn-lt"/>
                  <a:cs typeface="Courier New" pitchFamily="49" charset="0"/>
                </a:rPr>
                <a:t>v</a:t>
              </a:r>
              <a:endParaRPr lang="cs-CZ" sz="1600" b="1" noProof="1">
                <a:solidFill>
                  <a:srgbClr val="FFFF00"/>
                </a:solidFill>
                <a:latin typeface="+mn-lt"/>
                <a:cs typeface="Courier New" pitchFamily="49" charset="0"/>
              </a:endParaRPr>
            </a:p>
          </p:txBody>
        </p:sp>
        <p:sp>
          <p:nvSpPr>
            <p:cNvPr id="55" name="TextovéPole 54"/>
            <p:cNvSpPr txBox="1"/>
            <p:nvPr/>
          </p:nvSpPr>
          <p:spPr>
            <a:xfrm>
              <a:off x="6847606" y="4174123"/>
              <a:ext cx="309700" cy="33855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b="1" noProof="1" smtClean="0">
                  <a:solidFill>
                    <a:srgbClr val="FFFF00"/>
                  </a:solidFill>
                  <a:latin typeface="+mn-lt"/>
                  <a:cs typeface="Courier New" pitchFamily="49" charset="0"/>
                </a:rPr>
                <a:t>u</a:t>
              </a:r>
              <a:endParaRPr lang="cs-CZ" sz="1600" b="1" noProof="1">
                <a:solidFill>
                  <a:srgbClr val="FFFF00"/>
                </a:solidFill>
                <a:latin typeface="+mn-lt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01660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Artikulace – speciální případ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383587" cy="1982787"/>
          </a:xfrm>
        </p:spPr>
        <p:txBody>
          <a:bodyPr/>
          <a:lstStyle/>
          <a:p>
            <a:r>
              <a:rPr lang="cs-CZ" dirty="0" smtClean="0"/>
              <a:t>Artikulace = kořen, pokud má víc dětí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791200" y="4343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4572000" y="3657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3810000" y="4267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3352800" y="4724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cxnSp>
        <p:nvCxnSpPr>
          <p:cNvPr id="11" name="Přímá spojovací čára 10"/>
          <p:cNvCxnSpPr>
            <a:stCxn id="10" idx="7"/>
            <a:endCxn id="9" idx="3"/>
          </p:cNvCxnSpPr>
          <p:nvPr/>
        </p:nvCxnSpPr>
        <p:spPr>
          <a:xfrm rot="5400000" flipH="1" flipV="1">
            <a:off x="3678004" y="4592404"/>
            <a:ext cx="187792" cy="187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>
            <a:stCxn id="7" idx="1"/>
            <a:endCxn id="8" idx="5"/>
          </p:cNvCxnSpPr>
          <p:nvPr/>
        </p:nvCxnSpPr>
        <p:spPr>
          <a:xfrm rot="16200000" flipV="1">
            <a:off x="5163904" y="3716104"/>
            <a:ext cx="416392" cy="949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10" idx="3"/>
            <a:endCxn id="52" idx="7"/>
          </p:cNvCxnSpPr>
          <p:nvPr/>
        </p:nvCxnSpPr>
        <p:spPr>
          <a:xfrm rot="5400000">
            <a:off x="3106504" y="5087704"/>
            <a:ext cx="340192" cy="2639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>
            <a:stCxn id="9" idx="5"/>
            <a:endCxn id="51" idx="1"/>
          </p:cNvCxnSpPr>
          <p:nvPr/>
        </p:nvCxnSpPr>
        <p:spPr>
          <a:xfrm rot="16200000" flipH="1">
            <a:off x="4211404" y="4516204"/>
            <a:ext cx="263992" cy="4163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stCxn id="9" idx="0"/>
            <a:endCxn id="8" idx="3"/>
          </p:cNvCxnSpPr>
          <p:nvPr/>
        </p:nvCxnSpPr>
        <p:spPr>
          <a:xfrm rot="5400000" flipH="1" flipV="1">
            <a:off x="4171950" y="3811354"/>
            <a:ext cx="284396" cy="627296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Elipsa 50"/>
          <p:cNvSpPr/>
          <p:nvPr/>
        </p:nvSpPr>
        <p:spPr>
          <a:xfrm>
            <a:off x="4495800" y="4800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2" name="Elipsa 51"/>
          <p:cNvSpPr/>
          <p:nvPr/>
        </p:nvSpPr>
        <p:spPr>
          <a:xfrm>
            <a:off x="2819400" y="5334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3" name="Elipsa 52"/>
          <p:cNvSpPr/>
          <p:nvPr/>
        </p:nvSpPr>
        <p:spPr>
          <a:xfrm>
            <a:off x="33528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4" name="Elipsa 53"/>
          <p:cNvSpPr/>
          <p:nvPr/>
        </p:nvSpPr>
        <p:spPr>
          <a:xfrm>
            <a:off x="23622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57" name="Přímá spojovací čára 56"/>
          <p:cNvCxnSpPr>
            <a:stCxn id="52" idx="3"/>
            <a:endCxn id="54" idx="7"/>
          </p:cNvCxnSpPr>
          <p:nvPr/>
        </p:nvCxnSpPr>
        <p:spPr>
          <a:xfrm rot="5400000">
            <a:off x="2687404" y="5659204"/>
            <a:ext cx="187792" cy="187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>
            <a:stCxn id="52" idx="5"/>
            <a:endCxn id="53" idx="1"/>
          </p:cNvCxnSpPr>
          <p:nvPr/>
        </p:nvCxnSpPr>
        <p:spPr>
          <a:xfrm rot="16200000" flipH="1">
            <a:off x="3182704" y="5621104"/>
            <a:ext cx="187792" cy="2639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blouk 62"/>
          <p:cNvSpPr/>
          <p:nvPr/>
        </p:nvSpPr>
        <p:spPr>
          <a:xfrm>
            <a:off x="2514600" y="4876800"/>
            <a:ext cx="1752600" cy="1524000"/>
          </a:xfrm>
          <a:prstGeom prst="arc">
            <a:avLst>
              <a:gd name="adj1" fmla="val 10315780"/>
              <a:gd name="adj2" fmla="val 15884028"/>
            </a:avLst>
          </a:prstGeom>
          <a:ln w="1905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louk 63"/>
          <p:cNvSpPr/>
          <p:nvPr/>
        </p:nvSpPr>
        <p:spPr>
          <a:xfrm>
            <a:off x="1981200" y="4648200"/>
            <a:ext cx="1752600" cy="1524000"/>
          </a:xfrm>
          <a:prstGeom prst="arc">
            <a:avLst>
              <a:gd name="adj1" fmla="val 20333086"/>
              <a:gd name="adj2" fmla="val 1596893"/>
            </a:avLst>
          </a:prstGeom>
          <a:ln w="1905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louk 64"/>
          <p:cNvSpPr/>
          <p:nvPr/>
        </p:nvSpPr>
        <p:spPr>
          <a:xfrm>
            <a:off x="2438400" y="4343400"/>
            <a:ext cx="2209800" cy="2133600"/>
          </a:xfrm>
          <a:prstGeom prst="arc">
            <a:avLst>
              <a:gd name="adj1" fmla="val 9642757"/>
              <a:gd name="adj2" fmla="val 17132879"/>
            </a:avLst>
          </a:prstGeom>
          <a:ln w="1905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26" name="Přímá spojovací čára 13"/>
          <p:cNvCxnSpPr>
            <a:stCxn id="51" idx="4"/>
            <a:endCxn id="27" idx="0"/>
          </p:cNvCxnSpPr>
          <p:nvPr/>
        </p:nvCxnSpPr>
        <p:spPr>
          <a:xfrm>
            <a:off x="4686300" y="5181600"/>
            <a:ext cx="0" cy="609600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Elipsa 50"/>
          <p:cNvSpPr/>
          <p:nvPr/>
        </p:nvSpPr>
        <p:spPr>
          <a:xfrm>
            <a:off x="44958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louk 27"/>
          <p:cNvSpPr/>
          <p:nvPr/>
        </p:nvSpPr>
        <p:spPr>
          <a:xfrm>
            <a:off x="3810000" y="3848100"/>
            <a:ext cx="1295400" cy="2247901"/>
          </a:xfrm>
          <a:prstGeom prst="arc">
            <a:avLst>
              <a:gd name="adj1" fmla="val 17534810"/>
              <a:gd name="adj2" fmla="val 3973912"/>
            </a:avLst>
          </a:prstGeom>
          <a:ln w="1905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Elipsa 24"/>
          <p:cNvSpPr/>
          <p:nvPr/>
        </p:nvSpPr>
        <p:spPr>
          <a:xfrm>
            <a:off x="4495800" y="3581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0860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Hledání mostů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383587" cy="1982787"/>
          </a:xfrm>
        </p:spPr>
        <p:txBody>
          <a:bodyPr/>
          <a:lstStyle/>
          <a:p>
            <a:r>
              <a:rPr lang="cs-CZ" dirty="0" smtClean="0"/>
              <a:t>Velmi podobně</a:t>
            </a:r>
          </a:p>
          <a:p>
            <a:r>
              <a:rPr lang="cs-CZ" dirty="0" smtClean="0"/>
              <a:t>Most = stromová hrana, z jejíhož podstromu se nelze dostat k vyšším uzlům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791200" y="4343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8</a:t>
            </a:r>
            <a:endParaRPr lang="cs-CZ" dirty="0"/>
          </a:p>
        </p:txBody>
      </p:sp>
      <p:sp>
        <p:nvSpPr>
          <p:cNvPr id="8" name="Elipsa 7"/>
          <p:cNvSpPr/>
          <p:nvPr/>
        </p:nvSpPr>
        <p:spPr>
          <a:xfrm>
            <a:off x="4572000" y="3657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1</a:t>
            </a:r>
            <a:endParaRPr lang="cs-CZ" dirty="0"/>
          </a:p>
        </p:txBody>
      </p:sp>
      <p:sp>
        <p:nvSpPr>
          <p:cNvPr id="9" name="Elipsa 8"/>
          <p:cNvSpPr/>
          <p:nvPr/>
        </p:nvSpPr>
        <p:spPr>
          <a:xfrm>
            <a:off x="3810000" y="4267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2</a:t>
            </a:r>
            <a:endParaRPr lang="cs-CZ" dirty="0"/>
          </a:p>
        </p:txBody>
      </p:sp>
      <p:sp>
        <p:nvSpPr>
          <p:cNvPr id="10" name="Elipsa 9"/>
          <p:cNvSpPr/>
          <p:nvPr/>
        </p:nvSpPr>
        <p:spPr>
          <a:xfrm>
            <a:off x="3352800" y="4724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3</a:t>
            </a:r>
            <a:endParaRPr lang="cs-CZ" dirty="0"/>
          </a:p>
        </p:txBody>
      </p:sp>
      <p:cxnSp>
        <p:nvCxnSpPr>
          <p:cNvPr id="11" name="Přímá spojovací čára 10"/>
          <p:cNvCxnSpPr>
            <a:stCxn id="10" idx="7"/>
            <a:endCxn id="9" idx="3"/>
          </p:cNvCxnSpPr>
          <p:nvPr/>
        </p:nvCxnSpPr>
        <p:spPr>
          <a:xfrm rot="5400000" flipH="1" flipV="1">
            <a:off x="3678004" y="4592404"/>
            <a:ext cx="187792" cy="187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čára 11"/>
          <p:cNvCxnSpPr>
            <a:stCxn id="7" idx="1"/>
            <a:endCxn id="8" idx="5"/>
          </p:cNvCxnSpPr>
          <p:nvPr/>
        </p:nvCxnSpPr>
        <p:spPr>
          <a:xfrm rot="16200000" flipV="1">
            <a:off x="5163904" y="3716104"/>
            <a:ext cx="416392" cy="949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>
            <a:stCxn id="10" idx="3"/>
            <a:endCxn id="52" idx="7"/>
          </p:cNvCxnSpPr>
          <p:nvPr/>
        </p:nvCxnSpPr>
        <p:spPr>
          <a:xfrm rot="5400000">
            <a:off x="3106504" y="5087704"/>
            <a:ext cx="340192" cy="2639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>
            <a:stCxn id="9" idx="5"/>
            <a:endCxn id="51" idx="1"/>
          </p:cNvCxnSpPr>
          <p:nvPr/>
        </p:nvCxnSpPr>
        <p:spPr>
          <a:xfrm rot="16200000" flipH="1">
            <a:off x="4211404" y="4516204"/>
            <a:ext cx="263992" cy="4163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stCxn id="9" idx="0"/>
            <a:endCxn id="8" idx="3"/>
          </p:cNvCxnSpPr>
          <p:nvPr/>
        </p:nvCxnSpPr>
        <p:spPr>
          <a:xfrm rot="5400000" flipH="1" flipV="1">
            <a:off x="4171950" y="3811354"/>
            <a:ext cx="284396" cy="627296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Elipsa 50"/>
          <p:cNvSpPr/>
          <p:nvPr/>
        </p:nvSpPr>
        <p:spPr>
          <a:xfrm>
            <a:off x="4495800" y="4800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7</a:t>
            </a:r>
            <a:endParaRPr lang="cs-CZ" dirty="0"/>
          </a:p>
        </p:txBody>
      </p:sp>
      <p:sp>
        <p:nvSpPr>
          <p:cNvPr id="52" name="Elipsa 51"/>
          <p:cNvSpPr/>
          <p:nvPr/>
        </p:nvSpPr>
        <p:spPr>
          <a:xfrm>
            <a:off x="2819400" y="5334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4</a:t>
            </a:r>
            <a:endParaRPr lang="cs-CZ" dirty="0"/>
          </a:p>
        </p:txBody>
      </p:sp>
      <p:sp>
        <p:nvSpPr>
          <p:cNvPr id="53" name="Elipsa 52"/>
          <p:cNvSpPr/>
          <p:nvPr/>
        </p:nvSpPr>
        <p:spPr>
          <a:xfrm>
            <a:off x="33528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6</a:t>
            </a:r>
            <a:endParaRPr lang="cs-CZ" dirty="0"/>
          </a:p>
        </p:txBody>
      </p:sp>
      <p:sp>
        <p:nvSpPr>
          <p:cNvPr id="54" name="Elipsa 53"/>
          <p:cNvSpPr/>
          <p:nvPr/>
        </p:nvSpPr>
        <p:spPr>
          <a:xfrm>
            <a:off x="2362200" y="5791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5</a:t>
            </a:r>
            <a:endParaRPr lang="cs-CZ" dirty="0"/>
          </a:p>
        </p:txBody>
      </p:sp>
      <p:cxnSp>
        <p:nvCxnSpPr>
          <p:cNvPr id="57" name="Přímá spojovací čára 56"/>
          <p:cNvCxnSpPr>
            <a:stCxn id="52" idx="3"/>
            <a:endCxn id="54" idx="7"/>
          </p:cNvCxnSpPr>
          <p:nvPr/>
        </p:nvCxnSpPr>
        <p:spPr>
          <a:xfrm rot="5400000">
            <a:off x="2687404" y="5659204"/>
            <a:ext cx="187792" cy="187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59"/>
          <p:cNvCxnSpPr>
            <a:stCxn id="52" idx="5"/>
            <a:endCxn id="53" idx="1"/>
          </p:cNvCxnSpPr>
          <p:nvPr/>
        </p:nvCxnSpPr>
        <p:spPr>
          <a:xfrm rot="16200000" flipH="1">
            <a:off x="3182704" y="5621104"/>
            <a:ext cx="187792" cy="2639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Oblouk 62"/>
          <p:cNvSpPr/>
          <p:nvPr/>
        </p:nvSpPr>
        <p:spPr>
          <a:xfrm>
            <a:off x="2514600" y="4876800"/>
            <a:ext cx="1752600" cy="1524000"/>
          </a:xfrm>
          <a:prstGeom prst="arc">
            <a:avLst>
              <a:gd name="adj1" fmla="val 10315780"/>
              <a:gd name="adj2" fmla="val 15884028"/>
            </a:avLst>
          </a:prstGeom>
          <a:ln w="1905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4" name="Oblouk 63"/>
          <p:cNvSpPr/>
          <p:nvPr/>
        </p:nvSpPr>
        <p:spPr>
          <a:xfrm>
            <a:off x="1981200" y="4648200"/>
            <a:ext cx="1752600" cy="1524000"/>
          </a:xfrm>
          <a:prstGeom prst="arc">
            <a:avLst>
              <a:gd name="adj1" fmla="val 20333086"/>
              <a:gd name="adj2" fmla="val 1596893"/>
            </a:avLst>
          </a:prstGeom>
          <a:ln w="19050">
            <a:solidFill>
              <a:srgbClr val="FFFF00"/>
            </a:solidFill>
            <a:headEnd type="arrow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5" name="Oblouk 64"/>
          <p:cNvSpPr/>
          <p:nvPr/>
        </p:nvSpPr>
        <p:spPr>
          <a:xfrm>
            <a:off x="2438400" y="4343400"/>
            <a:ext cx="2209800" cy="2133600"/>
          </a:xfrm>
          <a:prstGeom prst="arc">
            <a:avLst>
              <a:gd name="adj1" fmla="val 9642757"/>
              <a:gd name="adj2" fmla="val 17132879"/>
            </a:avLst>
          </a:prstGeom>
          <a:ln w="19050">
            <a:solidFill>
              <a:srgbClr val="FFFF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TextovéPole 24"/>
          <p:cNvSpPr txBox="1"/>
          <p:nvPr/>
        </p:nvSpPr>
        <p:spPr>
          <a:xfrm>
            <a:off x="2133600" y="55626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 smtClean="0">
                <a:solidFill>
                  <a:srgbClr val="FFFFFF"/>
                </a:solidFill>
                <a:latin typeface="+mn-lt"/>
                <a:cs typeface="Courier New" pitchFamily="49" charset="0"/>
              </a:rPr>
              <a:t>2</a:t>
            </a:r>
            <a:endParaRPr lang="cs-CZ" sz="1400" b="1" noProof="1">
              <a:solidFill>
                <a:srgbClr val="FF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3733800" y="56388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 smtClean="0">
                <a:solidFill>
                  <a:srgbClr val="FFFFFF"/>
                </a:solidFill>
                <a:latin typeface="+mn-lt"/>
                <a:cs typeface="Courier New" pitchFamily="49" charset="0"/>
              </a:rPr>
              <a:t>3</a:t>
            </a:r>
            <a:endParaRPr lang="cs-CZ" sz="1400" b="1" noProof="1">
              <a:solidFill>
                <a:srgbClr val="FF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971800" y="50292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 smtClean="0">
                <a:solidFill>
                  <a:srgbClr val="FFFFFF"/>
                </a:solidFill>
                <a:latin typeface="+mn-lt"/>
                <a:cs typeface="Courier New" pitchFamily="49" charset="0"/>
              </a:rPr>
              <a:t>2</a:t>
            </a:r>
            <a:endParaRPr lang="cs-CZ" sz="1400" b="1" noProof="1">
              <a:solidFill>
                <a:srgbClr val="FF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8" name="TextovéPole 27"/>
          <p:cNvSpPr txBox="1"/>
          <p:nvPr/>
        </p:nvSpPr>
        <p:spPr>
          <a:xfrm>
            <a:off x="3505200" y="44958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 smtClean="0">
                <a:solidFill>
                  <a:srgbClr val="FFFFFF"/>
                </a:solidFill>
                <a:latin typeface="+mn-lt"/>
                <a:cs typeface="Courier New" pitchFamily="49" charset="0"/>
              </a:rPr>
              <a:t>2</a:t>
            </a:r>
            <a:endParaRPr lang="cs-CZ" sz="1400" b="1" noProof="1">
              <a:solidFill>
                <a:srgbClr val="FF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3810000" y="39624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 smtClean="0">
                <a:solidFill>
                  <a:srgbClr val="FFFFFF"/>
                </a:solidFill>
                <a:latin typeface="+mn-lt"/>
                <a:cs typeface="Courier New" pitchFamily="49" charset="0"/>
              </a:rPr>
              <a:t>2</a:t>
            </a:r>
            <a:endParaRPr lang="cs-CZ" sz="1400" b="1" noProof="1">
              <a:solidFill>
                <a:srgbClr val="FF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495800" y="44958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 smtClean="0">
                <a:solidFill>
                  <a:srgbClr val="FFFFFF"/>
                </a:solidFill>
                <a:latin typeface="+mn-lt"/>
                <a:cs typeface="Courier New" pitchFamily="49" charset="0"/>
              </a:rPr>
              <a:t>7</a:t>
            </a:r>
            <a:endParaRPr lang="cs-CZ" sz="1400" b="1" noProof="1">
              <a:solidFill>
                <a:srgbClr val="FF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5715000" y="4038600"/>
            <a:ext cx="284052" cy="307777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sz="1400" b="1" noProof="1" smtClean="0">
                <a:solidFill>
                  <a:srgbClr val="FFFFFF"/>
                </a:solidFill>
                <a:latin typeface="+mn-lt"/>
                <a:cs typeface="Courier New" pitchFamily="49" charset="0"/>
              </a:rPr>
              <a:t>8</a:t>
            </a:r>
            <a:endParaRPr lang="cs-CZ" sz="1400" b="1" noProof="1">
              <a:solidFill>
                <a:srgbClr val="FF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2" name="Elipsa 31"/>
          <p:cNvSpPr/>
          <p:nvPr/>
        </p:nvSpPr>
        <p:spPr>
          <a:xfrm rot="20063797">
            <a:off x="3999071" y="3893577"/>
            <a:ext cx="804347" cy="408879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3" name="Elipsa 32"/>
          <p:cNvSpPr/>
          <p:nvPr/>
        </p:nvSpPr>
        <p:spPr>
          <a:xfrm rot="1489836">
            <a:off x="4756978" y="3956897"/>
            <a:ext cx="1152538" cy="408879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4" name="Elipsa 33"/>
          <p:cNvSpPr/>
          <p:nvPr/>
        </p:nvSpPr>
        <p:spPr>
          <a:xfrm rot="2068714">
            <a:off x="3997320" y="4529356"/>
            <a:ext cx="655385" cy="408879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pSp>
        <p:nvGrpSpPr>
          <p:cNvPr id="35" name="Skupina 34"/>
          <p:cNvGrpSpPr/>
          <p:nvPr/>
        </p:nvGrpSpPr>
        <p:grpSpPr>
          <a:xfrm>
            <a:off x="6847606" y="4076700"/>
            <a:ext cx="1704551" cy="1972509"/>
            <a:chOff x="6847606" y="4076700"/>
            <a:chExt cx="1704551" cy="1972509"/>
          </a:xfrm>
        </p:grpSpPr>
        <p:sp>
          <p:nvSpPr>
            <p:cNvPr id="36" name="Elipsa 8"/>
            <p:cNvSpPr/>
            <p:nvPr/>
          </p:nvSpPr>
          <p:spPr>
            <a:xfrm>
              <a:off x="7183998" y="4076700"/>
              <a:ext cx="872830" cy="457200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  <a:ln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[u]</a:t>
              </a:r>
              <a:endParaRPr lang="cs-CZ" dirty="0"/>
            </a:p>
          </p:txBody>
        </p:sp>
        <p:sp>
          <p:nvSpPr>
            <p:cNvPr id="37" name="Elipsa 9"/>
            <p:cNvSpPr/>
            <p:nvPr/>
          </p:nvSpPr>
          <p:spPr>
            <a:xfrm>
              <a:off x="7183998" y="5080000"/>
              <a:ext cx="872830" cy="457200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  <a:ln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d</a:t>
              </a:r>
              <a:r>
                <a:rPr lang="en-US" dirty="0" smtClean="0"/>
                <a:t>[v]</a:t>
              </a:r>
              <a:endParaRPr lang="cs-CZ" dirty="0"/>
            </a:p>
          </p:txBody>
        </p:sp>
        <p:cxnSp>
          <p:nvCxnSpPr>
            <p:cNvPr id="38" name="Přímá spojovací čára 10"/>
            <p:cNvCxnSpPr>
              <a:stCxn id="37" idx="0"/>
              <a:endCxn id="36" idx="4"/>
            </p:cNvCxnSpPr>
            <p:nvPr/>
          </p:nvCxnSpPr>
          <p:spPr>
            <a:xfrm flipV="1">
              <a:off x="7620413" y="4533900"/>
              <a:ext cx="0" cy="546100"/>
            </a:xfrm>
            <a:prstGeom prst="line">
              <a:avLst/>
            </a:prstGeom>
            <a:ln w="28575">
              <a:solidFill>
                <a:srgbClr val="FFFF00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ovéPole 38"/>
            <p:cNvSpPr txBox="1"/>
            <p:nvPr/>
          </p:nvSpPr>
          <p:spPr>
            <a:xfrm>
              <a:off x="6858826" y="5679877"/>
              <a:ext cx="1550424" cy="369332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b="1" noProof="1">
                  <a:solidFill>
                    <a:srgbClr val="FF0000"/>
                  </a:solidFill>
                  <a:latin typeface="+mn-lt"/>
                  <a:cs typeface="Courier New" pitchFamily="49" charset="0"/>
                </a:rPr>
                <a:t>l</a:t>
              </a:r>
              <a:r>
                <a:rPr lang="en-US" b="1" noProof="1" smtClean="0">
                  <a:solidFill>
                    <a:srgbClr val="FF0000"/>
                  </a:solidFill>
                  <a:latin typeface="+mn-lt"/>
                  <a:cs typeface="Courier New" pitchFamily="49" charset="0"/>
                </a:rPr>
                <a:t>ow[v] </a:t>
              </a:r>
              <a:r>
                <a:rPr lang="en-US" b="1" noProof="1" smtClean="0">
                  <a:solidFill>
                    <a:srgbClr val="FF0000"/>
                  </a:solidFill>
                  <a:latin typeface="Arial"/>
                  <a:cs typeface="Arial"/>
                </a:rPr>
                <a:t>&gt;</a:t>
              </a:r>
              <a:r>
                <a:rPr lang="en-US" b="1" noProof="1" smtClean="0">
                  <a:solidFill>
                    <a:srgbClr val="FF0000"/>
                  </a:solidFill>
                  <a:latin typeface="+mn-lt"/>
                  <a:cs typeface="Courier New" pitchFamily="49" charset="0"/>
                </a:rPr>
                <a:t> d[u]</a:t>
              </a:r>
              <a:endParaRPr lang="cs-CZ" b="1" noProof="1">
                <a:solidFill>
                  <a:srgbClr val="FF0000"/>
                </a:solidFill>
                <a:latin typeface="+mn-lt"/>
                <a:cs typeface="Courier New" pitchFamily="49" charset="0"/>
              </a:endParaRPr>
            </a:p>
          </p:txBody>
        </p:sp>
        <p:sp>
          <p:nvSpPr>
            <p:cNvPr id="40" name="TextovéPole 39"/>
            <p:cNvSpPr txBox="1"/>
            <p:nvPr/>
          </p:nvSpPr>
          <p:spPr>
            <a:xfrm>
              <a:off x="7772776" y="4806090"/>
              <a:ext cx="779381" cy="33855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b="1" noProof="1">
                  <a:solidFill>
                    <a:srgbClr val="00FFFF"/>
                  </a:solidFill>
                  <a:latin typeface="+mn-lt"/>
                  <a:cs typeface="Courier New" pitchFamily="49" charset="0"/>
                </a:rPr>
                <a:t>l</a:t>
              </a:r>
              <a:r>
                <a:rPr lang="en-US" sz="1600" b="1" noProof="1" smtClean="0">
                  <a:solidFill>
                    <a:srgbClr val="00FFFF"/>
                  </a:solidFill>
                  <a:latin typeface="+mn-lt"/>
                  <a:cs typeface="Courier New" pitchFamily="49" charset="0"/>
                </a:rPr>
                <a:t>ow[v]</a:t>
              </a:r>
              <a:endParaRPr lang="cs-CZ" sz="1600" b="1" noProof="1">
                <a:solidFill>
                  <a:srgbClr val="00FFFF"/>
                </a:solidFill>
                <a:latin typeface="+mn-lt"/>
                <a:cs typeface="Courier New" pitchFamily="49" charset="0"/>
              </a:endParaRPr>
            </a:p>
          </p:txBody>
        </p:sp>
        <p:sp>
          <p:nvSpPr>
            <p:cNvPr id="41" name="TextovéPole 40"/>
            <p:cNvSpPr txBox="1"/>
            <p:nvPr/>
          </p:nvSpPr>
          <p:spPr>
            <a:xfrm>
              <a:off x="6858826" y="5144644"/>
              <a:ext cx="298480" cy="33855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b="1" noProof="1" smtClean="0">
                  <a:solidFill>
                    <a:srgbClr val="FFFF00"/>
                  </a:solidFill>
                  <a:latin typeface="+mn-lt"/>
                  <a:cs typeface="Courier New" pitchFamily="49" charset="0"/>
                </a:rPr>
                <a:t>v</a:t>
              </a:r>
              <a:endParaRPr lang="cs-CZ" sz="1600" b="1" noProof="1">
                <a:solidFill>
                  <a:srgbClr val="FFFF00"/>
                </a:solidFill>
                <a:latin typeface="+mn-lt"/>
                <a:cs typeface="Courier New" pitchFamily="49" charset="0"/>
              </a:endParaRPr>
            </a:p>
          </p:txBody>
        </p:sp>
        <p:sp>
          <p:nvSpPr>
            <p:cNvPr id="42" name="TextovéPole 41"/>
            <p:cNvSpPr txBox="1"/>
            <p:nvPr/>
          </p:nvSpPr>
          <p:spPr>
            <a:xfrm>
              <a:off x="6847606" y="4174123"/>
              <a:ext cx="309700" cy="338554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600" b="1" noProof="1" smtClean="0">
                  <a:solidFill>
                    <a:srgbClr val="FFFF00"/>
                  </a:solidFill>
                  <a:latin typeface="+mn-lt"/>
                  <a:cs typeface="Courier New" pitchFamily="49" charset="0"/>
                </a:rPr>
                <a:t>u</a:t>
              </a:r>
              <a:endParaRPr lang="cs-CZ" sz="1600" b="1" noProof="1">
                <a:solidFill>
                  <a:srgbClr val="FFFF00"/>
                </a:solidFill>
                <a:latin typeface="+mn-lt"/>
                <a:cs typeface="Courier New" pitchFamily="49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0184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33" grpId="0" animBg="1"/>
      <p:bldP spid="3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Kostry grafu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1B0D5-7E8C-49BB-B866-F1D381F151A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752600"/>
            <a:ext cx="4210050" cy="421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2096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Jarník-Prim: princip algoritmu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373187"/>
          </a:xfrm>
        </p:spPr>
        <p:txBody>
          <a:bodyPr/>
          <a:lstStyle/>
          <a:p>
            <a:r>
              <a:rPr lang="cs-CZ" dirty="0" smtClean="0"/>
              <a:t>Postupně připojujeme uzel,</a:t>
            </a:r>
            <a:br>
              <a:rPr lang="cs-CZ" dirty="0" smtClean="0"/>
            </a:br>
            <a:r>
              <a:rPr lang="cs-CZ" dirty="0" smtClean="0"/>
              <a:t>který je nejblíže k již připojeným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6388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276600" y="5410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42672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4343400" y="44958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5181600" y="4648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4343400" y="3124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2209800" y="3962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3429000" y="3886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2362200" y="3124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5791200" y="4038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5943600" y="3276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>
            <a:stCxn id="13" idx="5"/>
            <a:endCxn id="8" idx="1"/>
          </p:cNvCxnSpPr>
          <p:nvPr/>
        </p:nvCxnSpPr>
        <p:spPr>
          <a:xfrm rot="16200000" flipH="1">
            <a:off x="2344504" y="4478104"/>
            <a:ext cx="11783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5" idx="5"/>
            <a:endCxn id="14" idx="1"/>
          </p:cNvCxnSpPr>
          <p:nvPr/>
        </p:nvCxnSpPr>
        <p:spPr>
          <a:xfrm rot="16200000" flipH="1">
            <a:off x="2839804" y="3297004"/>
            <a:ext cx="4925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>
            <a:stCxn id="10" idx="3"/>
            <a:endCxn id="8" idx="7"/>
          </p:cNvCxnSpPr>
          <p:nvPr/>
        </p:nvCxnSpPr>
        <p:spPr>
          <a:xfrm rot="5400000">
            <a:off x="3678004" y="4744804"/>
            <a:ext cx="6449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stCxn id="13" idx="6"/>
            <a:endCxn id="14" idx="2"/>
          </p:cNvCxnSpPr>
          <p:nvPr/>
        </p:nvCxnSpPr>
        <p:spPr>
          <a:xfrm flipV="1">
            <a:off x="2590800" y="40767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stCxn id="12" idx="5"/>
            <a:endCxn id="11" idx="1"/>
          </p:cNvCxnSpPr>
          <p:nvPr/>
        </p:nvCxnSpPr>
        <p:spPr>
          <a:xfrm rot="16200000" flipH="1">
            <a:off x="4325704" y="3792304"/>
            <a:ext cx="1254592" cy="5687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stCxn id="16" idx="1"/>
            <a:endCxn id="12" idx="6"/>
          </p:cNvCxnSpPr>
          <p:nvPr/>
        </p:nvCxnSpPr>
        <p:spPr>
          <a:xfrm rot="16200000" flipV="1">
            <a:off x="4895850" y="3143250"/>
            <a:ext cx="779696" cy="11225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stCxn id="10" idx="4"/>
            <a:endCxn id="9" idx="0"/>
          </p:cNvCxnSpPr>
          <p:nvPr/>
        </p:nvCxnSpPr>
        <p:spPr>
          <a:xfrm rot="5400000">
            <a:off x="4076700" y="52578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stCxn id="16" idx="3"/>
            <a:endCxn id="11" idx="7"/>
          </p:cNvCxnSpPr>
          <p:nvPr/>
        </p:nvCxnSpPr>
        <p:spPr>
          <a:xfrm rot="5400000">
            <a:off x="5506804" y="4363804"/>
            <a:ext cx="340192" cy="3401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>
            <a:stCxn id="15" idx="6"/>
            <a:endCxn id="12" idx="2"/>
          </p:cNvCxnSpPr>
          <p:nvPr/>
        </p:nvCxnSpPr>
        <p:spPr>
          <a:xfrm>
            <a:off x="2743200" y="3314700"/>
            <a:ext cx="16002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>
            <a:stCxn id="16" idx="0"/>
            <a:endCxn id="17" idx="4"/>
          </p:cNvCxnSpPr>
          <p:nvPr/>
        </p:nvCxnSpPr>
        <p:spPr>
          <a:xfrm rot="5400000" flipH="1" flipV="1">
            <a:off x="5867400" y="3771900"/>
            <a:ext cx="381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stCxn id="10" idx="0"/>
            <a:endCxn id="12" idx="4"/>
          </p:cNvCxnSpPr>
          <p:nvPr/>
        </p:nvCxnSpPr>
        <p:spPr>
          <a:xfrm rot="5400000" flipH="1" flipV="1">
            <a:off x="4038600" y="4000500"/>
            <a:ext cx="9906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10" idx="5"/>
            <a:endCxn id="7" idx="1"/>
          </p:cNvCxnSpPr>
          <p:nvPr/>
        </p:nvCxnSpPr>
        <p:spPr>
          <a:xfrm rot="16200000" flipH="1">
            <a:off x="4706704" y="4782904"/>
            <a:ext cx="949792" cy="10259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>
            <a:stCxn id="8" idx="0"/>
            <a:endCxn id="14" idx="4"/>
          </p:cNvCxnSpPr>
          <p:nvPr/>
        </p:nvCxnSpPr>
        <p:spPr>
          <a:xfrm rot="5400000" flipH="1" flipV="1">
            <a:off x="2971800" y="4762500"/>
            <a:ext cx="1143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>
            <a:stCxn id="8" idx="6"/>
            <a:endCxn id="9" idx="1"/>
          </p:cNvCxnSpPr>
          <p:nvPr/>
        </p:nvCxnSpPr>
        <p:spPr>
          <a:xfrm>
            <a:off x="3657600" y="5600700"/>
            <a:ext cx="665396" cy="1700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>
            <a:stCxn id="14" idx="6"/>
            <a:endCxn id="12" idx="3"/>
          </p:cNvCxnSpPr>
          <p:nvPr/>
        </p:nvCxnSpPr>
        <p:spPr>
          <a:xfrm flipV="1">
            <a:off x="3810000" y="3449404"/>
            <a:ext cx="589196" cy="6272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17" idx="2"/>
            <a:endCxn id="12" idx="6"/>
          </p:cNvCxnSpPr>
          <p:nvPr/>
        </p:nvCxnSpPr>
        <p:spPr>
          <a:xfrm rot="10800000">
            <a:off x="4724400" y="3314700"/>
            <a:ext cx="12192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7" idx="7"/>
            <a:endCxn id="16" idx="4"/>
          </p:cNvCxnSpPr>
          <p:nvPr/>
        </p:nvCxnSpPr>
        <p:spPr>
          <a:xfrm rot="5400000" flipH="1" flipV="1">
            <a:off x="5297254" y="5086350"/>
            <a:ext cx="1351196" cy="176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3505200" y="2971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2971800" y="4114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2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5908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8862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581400" y="4495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0386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410200" y="3048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60960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8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5486400" y="3581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0292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44958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410200" y="4191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59436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029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495800" y="5105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886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3124200" y="3429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8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240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Jarník-Prim: princip algoritmu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373187"/>
          </a:xfrm>
        </p:spPr>
        <p:txBody>
          <a:bodyPr/>
          <a:lstStyle/>
          <a:p>
            <a:r>
              <a:rPr lang="cs-CZ" dirty="0" smtClean="0"/>
              <a:t>Postupně připojujeme uzel,</a:t>
            </a:r>
            <a:br>
              <a:rPr lang="cs-CZ" dirty="0" smtClean="0"/>
            </a:br>
            <a:r>
              <a:rPr lang="cs-CZ" dirty="0" smtClean="0"/>
              <a:t>který je nejblíže k již připojeným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6388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276600" y="5410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42672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4343400" y="44958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5181600" y="4648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4343400" y="3124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2209800" y="3962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3429000" y="3886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2362200" y="3124200"/>
            <a:ext cx="381000" cy="381000"/>
          </a:xfrm>
          <a:prstGeom prst="ellipse">
            <a:avLst/>
          </a:prstGeom>
          <a:solidFill>
            <a:srgbClr val="6600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5791200" y="4038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5943600" y="3276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>
            <a:stCxn id="13" idx="5"/>
            <a:endCxn id="8" idx="1"/>
          </p:cNvCxnSpPr>
          <p:nvPr/>
        </p:nvCxnSpPr>
        <p:spPr>
          <a:xfrm rot="16200000" flipH="1">
            <a:off x="2344504" y="4478104"/>
            <a:ext cx="11783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5" idx="5"/>
            <a:endCxn id="14" idx="1"/>
          </p:cNvCxnSpPr>
          <p:nvPr/>
        </p:nvCxnSpPr>
        <p:spPr>
          <a:xfrm rot="16200000" flipH="1">
            <a:off x="2839804" y="3297004"/>
            <a:ext cx="4925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>
            <a:stCxn id="10" idx="3"/>
            <a:endCxn id="8" idx="7"/>
          </p:cNvCxnSpPr>
          <p:nvPr/>
        </p:nvCxnSpPr>
        <p:spPr>
          <a:xfrm rot="5400000">
            <a:off x="3678004" y="4744804"/>
            <a:ext cx="6449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stCxn id="13" idx="6"/>
            <a:endCxn id="14" idx="2"/>
          </p:cNvCxnSpPr>
          <p:nvPr/>
        </p:nvCxnSpPr>
        <p:spPr>
          <a:xfrm flipV="1">
            <a:off x="2590800" y="40767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stCxn id="12" idx="5"/>
            <a:endCxn id="11" idx="1"/>
          </p:cNvCxnSpPr>
          <p:nvPr/>
        </p:nvCxnSpPr>
        <p:spPr>
          <a:xfrm rot="16200000" flipH="1">
            <a:off x="4325704" y="3792304"/>
            <a:ext cx="1254592" cy="5687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stCxn id="16" idx="1"/>
            <a:endCxn id="12" idx="6"/>
          </p:cNvCxnSpPr>
          <p:nvPr/>
        </p:nvCxnSpPr>
        <p:spPr>
          <a:xfrm rot="16200000" flipV="1">
            <a:off x="4895850" y="3143250"/>
            <a:ext cx="779696" cy="11225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stCxn id="10" idx="4"/>
            <a:endCxn id="9" idx="0"/>
          </p:cNvCxnSpPr>
          <p:nvPr/>
        </p:nvCxnSpPr>
        <p:spPr>
          <a:xfrm rot="5400000">
            <a:off x="4076700" y="52578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stCxn id="16" idx="3"/>
            <a:endCxn id="11" idx="7"/>
          </p:cNvCxnSpPr>
          <p:nvPr/>
        </p:nvCxnSpPr>
        <p:spPr>
          <a:xfrm rot="5400000">
            <a:off x="5506804" y="4363804"/>
            <a:ext cx="340192" cy="3401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>
            <a:stCxn id="15" idx="6"/>
            <a:endCxn id="12" idx="2"/>
          </p:cNvCxnSpPr>
          <p:nvPr/>
        </p:nvCxnSpPr>
        <p:spPr>
          <a:xfrm>
            <a:off x="2743200" y="3314700"/>
            <a:ext cx="16002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>
            <a:stCxn id="16" idx="0"/>
            <a:endCxn id="17" idx="4"/>
          </p:cNvCxnSpPr>
          <p:nvPr/>
        </p:nvCxnSpPr>
        <p:spPr>
          <a:xfrm rot="5400000" flipH="1" flipV="1">
            <a:off x="5867400" y="3771900"/>
            <a:ext cx="381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stCxn id="10" idx="0"/>
            <a:endCxn id="12" idx="4"/>
          </p:cNvCxnSpPr>
          <p:nvPr/>
        </p:nvCxnSpPr>
        <p:spPr>
          <a:xfrm rot="5400000" flipH="1" flipV="1">
            <a:off x="4038600" y="4000500"/>
            <a:ext cx="9906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10" idx="5"/>
            <a:endCxn id="7" idx="1"/>
          </p:cNvCxnSpPr>
          <p:nvPr/>
        </p:nvCxnSpPr>
        <p:spPr>
          <a:xfrm rot="16200000" flipH="1">
            <a:off x="4706704" y="4782904"/>
            <a:ext cx="949792" cy="10259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>
            <a:stCxn id="8" idx="0"/>
            <a:endCxn id="14" idx="4"/>
          </p:cNvCxnSpPr>
          <p:nvPr/>
        </p:nvCxnSpPr>
        <p:spPr>
          <a:xfrm rot="5400000" flipH="1" flipV="1">
            <a:off x="2971800" y="4762500"/>
            <a:ext cx="1143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>
            <a:stCxn id="8" idx="6"/>
            <a:endCxn id="9" idx="1"/>
          </p:cNvCxnSpPr>
          <p:nvPr/>
        </p:nvCxnSpPr>
        <p:spPr>
          <a:xfrm>
            <a:off x="3657600" y="5600700"/>
            <a:ext cx="665396" cy="1700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>
            <a:stCxn id="14" idx="6"/>
            <a:endCxn id="12" idx="3"/>
          </p:cNvCxnSpPr>
          <p:nvPr/>
        </p:nvCxnSpPr>
        <p:spPr>
          <a:xfrm flipV="1">
            <a:off x="3810000" y="3449404"/>
            <a:ext cx="589196" cy="6272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17" idx="2"/>
            <a:endCxn id="12" idx="6"/>
          </p:cNvCxnSpPr>
          <p:nvPr/>
        </p:nvCxnSpPr>
        <p:spPr>
          <a:xfrm rot="10800000">
            <a:off x="4724400" y="3314700"/>
            <a:ext cx="12192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7" idx="7"/>
            <a:endCxn id="16" idx="4"/>
          </p:cNvCxnSpPr>
          <p:nvPr/>
        </p:nvCxnSpPr>
        <p:spPr>
          <a:xfrm rot="5400000" flipH="1" flipV="1">
            <a:off x="5297254" y="5086350"/>
            <a:ext cx="1351196" cy="176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3505200" y="2971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2971800" y="4114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2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5908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8862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581400" y="4495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0386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410200" y="3048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60960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8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5486400" y="3581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0292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44958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410200" y="4191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59436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029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495800" y="5105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886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cxnSp>
        <p:nvCxnSpPr>
          <p:cNvPr id="52" name="Přímá spojovací čára 51"/>
          <p:cNvCxnSpPr>
            <a:stCxn id="15" idx="6"/>
            <a:endCxn id="12" idx="2"/>
          </p:cNvCxnSpPr>
          <p:nvPr/>
        </p:nvCxnSpPr>
        <p:spPr>
          <a:xfrm>
            <a:off x="2743200" y="3314700"/>
            <a:ext cx="1600200" cy="0"/>
          </a:xfrm>
          <a:prstGeom prst="line">
            <a:avLst/>
          </a:prstGeom>
          <a:ln w="5715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ovéPole 52"/>
          <p:cNvSpPr txBox="1"/>
          <p:nvPr/>
        </p:nvSpPr>
        <p:spPr>
          <a:xfrm>
            <a:off x="3124200" y="3429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8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cxnSp>
        <p:nvCxnSpPr>
          <p:cNvPr id="56" name="Přímá spojovací čára 55"/>
          <p:cNvCxnSpPr>
            <a:stCxn id="12" idx="6"/>
            <a:endCxn id="17" idx="2"/>
          </p:cNvCxnSpPr>
          <p:nvPr/>
        </p:nvCxnSpPr>
        <p:spPr>
          <a:xfrm>
            <a:off x="4724400" y="3314700"/>
            <a:ext cx="1219200" cy="152400"/>
          </a:xfrm>
          <a:prstGeom prst="line">
            <a:avLst/>
          </a:prstGeom>
          <a:ln w="5715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58"/>
          <p:cNvCxnSpPr>
            <a:stCxn id="14" idx="6"/>
            <a:endCxn id="12" idx="3"/>
          </p:cNvCxnSpPr>
          <p:nvPr/>
        </p:nvCxnSpPr>
        <p:spPr>
          <a:xfrm flipV="1">
            <a:off x="3810000" y="3449404"/>
            <a:ext cx="589196" cy="627296"/>
          </a:xfrm>
          <a:prstGeom prst="line">
            <a:avLst/>
          </a:prstGeom>
          <a:ln w="5715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Přímá spojovací čára 61"/>
          <p:cNvCxnSpPr>
            <a:stCxn id="13" idx="6"/>
            <a:endCxn id="14" idx="2"/>
          </p:cNvCxnSpPr>
          <p:nvPr/>
        </p:nvCxnSpPr>
        <p:spPr>
          <a:xfrm flipV="1">
            <a:off x="2590800" y="4076700"/>
            <a:ext cx="838200" cy="76200"/>
          </a:xfrm>
          <a:prstGeom prst="line">
            <a:avLst/>
          </a:prstGeom>
          <a:ln w="5715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>
            <a:stCxn id="13" idx="5"/>
            <a:endCxn id="8" idx="1"/>
          </p:cNvCxnSpPr>
          <p:nvPr/>
        </p:nvCxnSpPr>
        <p:spPr>
          <a:xfrm rot="16200000" flipH="1">
            <a:off x="2344504" y="4478104"/>
            <a:ext cx="1178392" cy="797392"/>
          </a:xfrm>
          <a:prstGeom prst="line">
            <a:avLst/>
          </a:prstGeom>
          <a:ln w="5715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ovací čára 67"/>
          <p:cNvCxnSpPr>
            <a:stCxn id="12" idx="4"/>
            <a:endCxn id="10" idx="0"/>
          </p:cNvCxnSpPr>
          <p:nvPr/>
        </p:nvCxnSpPr>
        <p:spPr>
          <a:xfrm rot="5400000">
            <a:off x="4038600" y="4000500"/>
            <a:ext cx="990600" cy="0"/>
          </a:xfrm>
          <a:prstGeom prst="line">
            <a:avLst/>
          </a:prstGeom>
          <a:ln w="5715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Přímá spojovací čára 70"/>
          <p:cNvCxnSpPr>
            <a:stCxn id="10" idx="5"/>
            <a:endCxn id="7" idx="1"/>
          </p:cNvCxnSpPr>
          <p:nvPr/>
        </p:nvCxnSpPr>
        <p:spPr>
          <a:xfrm rot="16200000" flipH="1">
            <a:off x="4706704" y="4782904"/>
            <a:ext cx="949792" cy="1025992"/>
          </a:xfrm>
          <a:prstGeom prst="line">
            <a:avLst/>
          </a:prstGeom>
          <a:ln w="5715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Přímá spojovací čára 75"/>
          <p:cNvCxnSpPr>
            <a:stCxn id="12" idx="5"/>
            <a:endCxn id="11" idx="1"/>
          </p:cNvCxnSpPr>
          <p:nvPr/>
        </p:nvCxnSpPr>
        <p:spPr>
          <a:xfrm rot="16200000" flipH="1">
            <a:off x="4325704" y="3792304"/>
            <a:ext cx="1254592" cy="568792"/>
          </a:xfrm>
          <a:prstGeom prst="line">
            <a:avLst/>
          </a:prstGeom>
          <a:ln w="5715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Přímá spojovací čára 78"/>
          <p:cNvCxnSpPr>
            <a:stCxn id="7" idx="7"/>
            <a:endCxn id="16" idx="4"/>
          </p:cNvCxnSpPr>
          <p:nvPr/>
        </p:nvCxnSpPr>
        <p:spPr>
          <a:xfrm rot="5400000" flipH="1" flipV="1">
            <a:off x="5297254" y="5086350"/>
            <a:ext cx="1351196" cy="17696"/>
          </a:xfrm>
          <a:prstGeom prst="line">
            <a:avLst/>
          </a:prstGeom>
          <a:ln w="57150" cap="rnd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2532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Jarník-Prim: základ kódu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en-US" dirty="0" smtClean="0"/>
              <a:t>Node n</a:t>
            </a:r>
            <a:r>
              <a:rPr lang="cs-CZ" dirty="0" smtClean="0"/>
              <a:t> : </a:t>
            </a:r>
            <a:r>
              <a:rPr lang="en-US" dirty="0" err="1" smtClean="0"/>
              <a:t>allNodes</a:t>
            </a:r>
            <a:r>
              <a:rPr lang="cs-CZ" dirty="0" smtClean="0"/>
              <a:t>()) </a:t>
            </a:r>
            <a:r>
              <a:rPr lang="en-US" dirty="0" smtClean="0"/>
              <a:t>{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n.open</a:t>
            </a:r>
            <a:r>
              <a:rPr lang="en-US" dirty="0" smtClean="0"/>
              <a:t> = true;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n.dist</a:t>
            </a:r>
            <a:r>
              <a:rPr lang="en-US" dirty="0" smtClean="0"/>
              <a:t> = +∞;</a:t>
            </a:r>
          </a:p>
          <a:p>
            <a:r>
              <a:rPr lang="en-US" dirty="0" smtClean="0"/>
              <a:t>}</a:t>
            </a:r>
          </a:p>
          <a:p>
            <a:r>
              <a:rPr lang="en-US" dirty="0" err="1" smtClean="0"/>
              <a:t>start.dist</a:t>
            </a:r>
            <a:r>
              <a:rPr lang="en-US" dirty="0" smtClean="0"/>
              <a:t> = 0;</a:t>
            </a:r>
          </a:p>
          <a:p>
            <a:endParaRPr lang="en-US" dirty="0" smtClean="0"/>
          </a:p>
          <a:p>
            <a:r>
              <a:rPr lang="en-US" dirty="0" smtClean="0"/>
              <a:t>while (</a:t>
            </a:r>
            <a:r>
              <a:rPr lang="en-US" dirty="0" err="1" smtClean="0"/>
              <a:t>anyOpenNodeLeft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	Node n = </a:t>
            </a:r>
            <a:r>
              <a:rPr lang="en-US" dirty="0" err="1" smtClean="0"/>
              <a:t>findOpenWithMinDist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n.open</a:t>
            </a:r>
            <a:r>
              <a:rPr lang="en-US" dirty="0" smtClean="0"/>
              <a:t> = false;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selectEdge</a:t>
            </a:r>
            <a:r>
              <a:rPr lang="en-US" dirty="0" smtClean="0"/>
              <a:t>(</a:t>
            </a:r>
            <a:r>
              <a:rPr lang="en-US" dirty="0" err="1" smtClean="0"/>
              <a:t>n.prev</a:t>
            </a:r>
            <a:r>
              <a:rPr lang="en-US" dirty="0" smtClean="0"/>
              <a:t>, n);</a:t>
            </a:r>
          </a:p>
          <a:p>
            <a:r>
              <a:rPr lang="en-US" dirty="0" smtClean="0"/>
              <a:t>	for (Node x : neighbors(n)) {</a:t>
            </a:r>
          </a:p>
          <a:p>
            <a:r>
              <a:rPr lang="en-US" dirty="0" smtClean="0"/>
              <a:t>		if (</a:t>
            </a:r>
            <a:r>
              <a:rPr lang="en-US" dirty="0" err="1" smtClean="0"/>
              <a:t>x.open</a:t>
            </a:r>
            <a:r>
              <a:rPr lang="en-US" dirty="0" smtClean="0"/>
              <a:t> &amp;&amp; </a:t>
            </a:r>
            <a:r>
              <a:rPr lang="en-US" dirty="0" err="1" smtClean="0"/>
              <a:t>x.dist</a:t>
            </a:r>
            <a:r>
              <a:rPr lang="en-US" dirty="0" smtClean="0"/>
              <a:t> &gt; </a:t>
            </a:r>
            <a:r>
              <a:rPr lang="en-US" dirty="0" err="1" smtClean="0"/>
              <a:t>edgeLen</a:t>
            </a:r>
            <a:r>
              <a:rPr lang="en-US" dirty="0" smtClean="0"/>
              <a:t>(n, x)) {</a:t>
            </a:r>
          </a:p>
          <a:p>
            <a:r>
              <a:rPr lang="en-US" dirty="0" smtClean="0"/>
              <a:t>			</a:t>
            </a:r>
            <a:r>
              <a:rPr lang="en-US" dirty="0" err="1" smtClean="0"/>
              <a:t>x.dist</a:t>
            </a:r>
            <a:r>
              <a:rPr lang="en-US" dirty="0" smtClean="0"/>
              <a:t> = </a:t>
            </a:r>
            <a:r>
              <a:rPr lang="en-US" dirty="0" err="1" smtClean="0"/>
              <a:t>edgeLen</a:t>
            </a:r>
            <a:r>
              <a:rPr lang="en-US" dirty="0" smtClean="0"/>
              <a:t>(n, x);</a:t>
            </a:r>
          </a:p>
          <a:p>
            <a:r>
              <a:rPr lang="en-US" dirty="0" smtClean="0"/>
              <a:t>			</a:t>
            </a:r>
            <a:r>
              <a:rPr lang="en-US" dirty="0" err="1" smtClean="0"/>
              <a:t>x.prev</a:t>
            </a:r>
            <a:r>
              <a:rPr lang="en-US" dirty="0" smtClean="0"/>
              <a:t> = n;</a:t>
            </a:r>
          </a:p>
          <a:p>
            <a:r>
              <a:rPr lang="en-US" dirty="0" smtClean="0"/>
              <a:t>		}</a:t>
            </a:r>
          </a:p>
          <a:p>
            <a:r>
              <a:rPr lang="en-US" dirty="0" smtClean="0"/>
              <a:t>}	}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48C81-76D9-4DF6-A72E-BFFBD8C4F339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Pravá složená závorka 6"/>
          <p:cNvSpPr/>
          <p:nvPr/>
        </p:nvSpPr>
        <p:spPr>
          <a:xfrm>
            <a:off x="6096000" y="1752600"/>
            <a:ext cx="533400" cy="1295400"/>
          </a:xfrm>
          <a:prstGeom prst="rightBrace">
            <a:avLst/>
          </a:prstGeom>
          <a:ln w="19050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705600" y="2209800"/>
            <a:ext cx="1402948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  <a:t>inicializace</a:t>
            </a:r>
            <a:endParaRPr lang="cs-CZ" b="1" noProof="1">
              <a:solidFill>
                <a:srgbClr val="6600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" name="Pravá složená závorka 8"/>
          <p:cNvSpPr/>
          <p:nvPr/>
        </p:nvSpPr>
        <p:spPr>
          <a:xfrm>
            <a:off x="6629400" y="3505200"/>
            <a:ext cx="304800" cy="838200"/>
          </a:xfrm>
          <a:prstGeom prst="rightBrace">
            <a:avLst>
              <a:gd name="adj1" fmla="val 8333"/>
              <a:gd name="adj2" fmla="val 50000"/>
            </a:avLst>
          </a:prstGeom>
          <a:ln w="19050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7010400" y="3581400"/>
            <a:ext cx="1377300" cy="646331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  <a:t>připoj</a:t>
            </a:r>
            <a:b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</a:br>
            <a: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  <a:t>nejbližšího</a:t>
            </a:r>
            <a:endParaRPr lang="cs-CZ" b="1" noProof="1">
              <a:solidFill>
                <a:srgbClr val="6600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" name="Pravá složená závorka 10"/>
          <p:cNvSpPr/>
          <p:nvPr/>
        </p:nvSpPr>
        <p:spPr>
          <a:xfrm>
            <a:off x="6705600" y="4419600"/>
            <a:ext cx="533400" cy="1295400"/>
          </a:xfrm>
          <a:prstGeom prst="rightBrace">
            <a:avLst/>
          </a:prstGeom>
          <a:ln w="19050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6934200" y="4953000"/>
            <a:ext cx="1672254" cy="923330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  <a:t>uprav</a:t>
            </a:r>
            <a:b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</a:br>
            <a: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  <a:t>vzdálenosti</a:t>
            </a:r>
            <a:b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</a:br>
            <a: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  <a:t>jeho sousedů</a:t>
            </a:r>
            <a:endParaRPr lang="cs-CZ" b="1" noProof="1">
              <a:solidFill>
                <a:srgbClr val="6600FF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287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 animBg="1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listonoš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Listonoš chce rozvézt dopisy</a:t>
            </a:r>
            <a:endParaRPr lang="cs-CZ" dirty="0" smtClean="0">
              <a:sym typeface="Wingdings" pitchFamily="2" charset="2"/>
            </a:endParaRPr>
          </a:p>
          <a:p>
            <a:r>
              <a:rPr lang="cs-CZ" dirty="0" smtClean="0">
                <a:sym typeface="Wingdings" pitchFamily="2" charset="2"/>
              </a:rPr>
              <a:t>Jak každou ulicí projet právě jednou?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6388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276600" y="5410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42672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4343400" y="44958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5181600" y="4648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4343400" y="3124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2209800" y="3962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3429000" y="3886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2362200" y="3124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5791200" y="4038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5943600" y="3276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>
            <a:stCxn id="13" idx="5"/>
            <a:endCxn id="8" idx="1"/>
          </p:cNvCxnSpPr>
          <p:nvPr/>
        </p:nvCxnSpPr>
        <p:spPr>
          <a:xfrm rot="16200000" flipH="1">
            <a:off x="2344504" y="4478104"/>
            <a:ext cx="11783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5" idx="5"/>
            <a:endCxn id="14" idx="1"/>
          </p:cNvCxnSpPr>
          <p:nvPr/>
        </p:nvCxnSpPr>
        <p:spPr>
          <a:xfrm rot="16200000" flipH="1">
            <a:off x="2839804" y="3297004"/>
            <a:ext cx="4925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>
            <a:stCxn id="10" idx="3"/>
            <a:endCxn id="8" idx="7"/>
          </p:cNvCxnSpPr>
          <p:nvPr/>
        </p:nvCxnSpPr>
        <p:spPr>
          <a:xfrm rot="5400000">
            <a:off x="3678004" y="4744804"/>
            <a:ext cx="6449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stCxn id="13" idx="6"/>
            <a:endCxn id="14" idx="2"/>
          </p:cNvCxnSpPr>
          <p:nvPr/>
        </p:nvCxnSpPr>
        <p:spPr>
          <a:xfrm flipV="1">
            <a:off x="2590800" y="40767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stCxn id="12" idx="5"/>
            <a:endCxn id="11" idx="1"/>
          </p:cNvCxnSpPr>
          <p:nvPr/>
        </p:nvCxnSpPr>
        <p:spPr>
          <a:xfrm rot="16200000" flipH="1">
            <a:off x="4325704" y="3792304"/>
            <a:ext cx="1254592" cy="5687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stCxn id="16" idx="1"/>
            <a:endCxn id="12" idx="6"/>
          </p:cNvCxnSpPr>
          <p:nvPr/>
        </p:nvCxnSpPr>
        <p:spPr>
          <a:xfrm rot="16200000" flipV="1">
            <a:off x="4895850" y="3143250"/>
            <a:ext cx="779696" cy="11225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stCxn id="10" idx="4"/>
            <a:endCxn id="9" idx="0"/>
          </p:cNvCxnSpPr>
          <p:nvPr/>
        </p:nvCxnSpPr>
        <p:spPr>
          <a:xfrm rot="5400000">
            <a:off x="4076700" y="52578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stCxn id="16" idx="3"/>
            <a:endCxn id="11" idx="7"/>
          </p:cNvCxnSpPr>
          <p:nvPr/>
        </p:nvCxnSpPr>
        <p:spPr>
          <a:xfrm rot="5400000">
            <a:off x="5506804" y="4363804"/>
            <a:ext cx="340192" cy="3401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>
            <a:stCxn id="15" idx="6"/>
            <a:endCxn id="12" idx="2"/>
          </p:cNvCxnSpPr>
          <p:nvPr/>
        </p:nvCxnSpPr>
        <p:spPr>
          <a:xfrm>
            <a:off x="2743200" y="3314700"/>
            <a:ext cx="16002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>
            <a:stCxn id="16" idx="0"/>
            <a:endCxn id="17" idx="4"/>
          </p:cNvCxnSpPr>
          <p:nvPr/>
        </p:nvCxnSpPr>
        <p:spPr>
          <a:xfrm rot="5400000" flipH="1" flipV="1">
            <a:off x="5867400" y="3771900"/>
            <a:ext cx="381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52"/>
          <p:cNvCxnSpPr>
            <a:stCxn id="10" idx="0"/>
            <a:endCxn id="12" idx="4"/>
          </p:cNvCxnSpPr>
          <p:nvPr/>
        </p:nvCxnSpPr>
        <p:spPr>
          <a:xfrm rot="5400000" flipH="1" flipV="1">
            <a:off x="4038600" y="4000500"/>
            <a:ext cx="9906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56"/>
          <p:cNvCxnSpPr>
            <a:stCxn id="10" idx="5"/>
            <a:endCxn id="7" idx="1"/>
          </p:cNvCxnSpPr>
          <p:nvPr/>
        </p:nvCxnSpPr>
        <p:spPr>
          <a:xfrm rot="16200000" flipH="1">
            <a:off x="4706704" y="4782904"/>
            <a:ext cx="949792" cy="10259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Přímá spojovací čára 64"/>
          <p:cNvCxnSpPr>
            <a:stCxn id="8" idx="0"/>
            <a:endCxn id="14" idx="4"/>
          </p:cNvCxnSpPr>
          <p:nvPr/>
        </p:nvCxnSpPr>
        <p:spPr>
          <a:xfrm rot="5400000" flipH="1" flipV="1">
            <a:off x="2971800" y="4762500"/>
            <a:ext cx="1143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ovací čára 67"/>
          <p:cNvCxnSpPr>
            <a:stCxn id="8" idx="6"/>
            <a:endCxn id="9" idx="1"/>
          </p:cNvCxnSpPr>
          <p:nvPr/>
        </p:nvCxnSpPr>
        <p:spPr>
          <a:xfrm>
            <a:off x="3657600" y="5600700"/>
            <a:ext cx="665396" cy="1700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Přímá spojovací čára 71"/>
          <p:cNvCxnSpPr>
            <a:stCxn id="14" idx="6"/>
            <a:endCxn id="12" idx="3"/>
          </p:cNvCxnSpPr>
          <p:nvPr/>
        </p:nvCxnSpPr>
        <p:spPr>
          <a:xfrm flipV="1">
            <a:off x="3810000" y="3449404"/>
            <a:ext cx="589196" cy="6272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Přímá spojovací čára 83"/>
          <p:cNvCxnSpPr>
            <a:stCxn id="17" idx="2"/>
            <a:endCxn id="12" idx="6"/>
          </p:cNvCxnSpPr>
          <p:nvPr/>
        </p:nvCxnSpPr>
        <p:spPr>
          <a:xfrm rot="10800000">
            <a:off x="4724400" y="3314700"/>
            <a:ext cx="12192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čára 86"/>
          <p:cNvCxnSpPr>
            <a:stCxn id="7" idx="7"/>
            <a:endCxn id="16" idx="4"/>
          </p:cNvCxnSpPr>
          <p:nvPr/>
        </p:nvCxnSpPr>
        <p:spPr>
          <a:xfrm rot="5400000" flipH="1" flipV="1">
            <a:off x="5297254" y="5086350"/>
            <a:ext cx="1351196" cy="176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0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Jarník-Prim: složitost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je složitost?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Záleží na implementaci prioritní fronty!!</a:t>
            </a:r>
          </a:p>
          <a:p>
            <a:pPr lvl="1"/>
            <a:r>
              <a:rPr lang="cs-CZ" dirty="0" smtClean="0"/>
              <a:t>Obyčejné pole =&gt; </a:t>
            </a:r>
            <a:r>
              <a:rPr lang="cs-CZ" b="1" dirty="0" smtClean="0">
                <a:solidFill>
                  <a:srgbClr val="00FFFF"/>
                </a:solidFill>
              </a:rPr>
              <a:t>O(u</a:t>
            </a:r>
            <a:r>
              <a:rPr lang="cs-CZ" b="1" baseline="30000" dirty="0" smtClean="0">
                <a:solidFill>
                  <a:srgbClr val="00FFFF"/>
                </a:solidFill>
              </a:rPr>
              <a:t>2</a:t>
            </a:r>
            <a:r>
              <a:rPr lang="cs-CZ" b="1" dirty="0" smtClean="0">
                <a:solidFill>
                  <a:srgbClr val="00FFFF"/>
                </a:solidFill>
              </a:rPr>
              <a:t>)</a:t>
            </a:r>
          </a:p>
          <a:p>
            <a:pPr lvl="1"/>
            <a:r>
              <a:rPr lang="cs-CZ" dirty="0" smtClean="0"/>
              <a:t>Binární </a:t>
            </a:r>
            <a:r>
              <a:rPr lang="cs-CZ" dirty="0"/>
              <a:t>h</a:t>
            </a:r>
            <a:r>
              <a:rPr lang="cs-CZ" dirty="0" smtClean="0"/>
              <a:t>alda =&gt; </a:t>
            </a:r>
            <a:r>
              <a:rPr lang="cs-CZ" b="1" dirty="0" smtClean="0">
                <a:solidFill>
                  <a:srgbClr val="00FFFF"/>
                </a:solidFill>
              </a:rPr>
              <a:t>O(h . log u)</a:t>
            </a:r>
            <a:endParaRPr lang="cs-CZ" dirty="0" smtClean="0"/>
          </a:p>
          <a:p>
            <a:pPr lvl="2"/>
            <a:r>
              <a:rPr lang="cs-CZ" dirty="0" smtClean="0"/>
              <a:t>(což může být i víc než u pole!)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A také na reprezentaci grafu (jako vždy)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63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Jarník-Prim: </a:t>
            </a:r>
            <a:r>
              <a:rPr lang="cs-CZ" dirty="0"/>
              <a:t>j</a:t>
            </a:r>
            <a:r>
              <a:rPr lang="cs-CZ" dirty="0" smtClean="0"/>
              <a:t>ak naprogramovat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en-US" dirty="0" smtClean="0"/>
              <a:t>Node n</a:t>
            </a:r>
            <a:r>
              <a:rPr lang="cs-CZ" dirty="0" smtClean="0"/>
              <a:t> : </a:t>
            </a:r>
            <a:r>
              <a:rPr lang="en-US" dirty="0" err="1" smtClean="0"/>
              <a:t>allNodes</a:t>
            </a:r>
            <a:r>
              <a:rPr lang="cs-CZ" dirty="0" smtClean="0"/>
              <a:t>()) </a:t>
            </a:r>
            <a:r>
              <a:rPr lang="en-US" dirty="0" smtClean="0"/>
              <a:t>{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n.open</a:t>
            </a:r>
            <a:r>
              <a:rPr lang="en-US" dirty="0" smtClean="0"/>
              <a:t> = true;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n.dist</a:t>
            </a:r>
            <a:r>
              <a:rPr lang="en-US" dirty="0" smtClean="0"/>
              <a:t> = +∞;</a:t>
            </a:r>
          </a:p>
          <a:p>
            <a:r>
              <a:rPr lang="en-US" dirty="0" smtClean="0"/>
              <a:t>}</a:t>
            </a:r>
          </a:p>
          <a:p>
            <a:r>
              <a:rPr lang="en-US" dirty="0" err="1" smtClean="0"/>
              <a:t>start.dist</a:t>
            </a:r>
            <a:r>
              <a:rPr lang="en-US" dirty="0" smtClean="0"/>
              <a:t> = 0;</a:t>
            </a:r>
          </a:p>
          <a:p>
            <a:endParaRPr lang="en-US" dirty="0" smtClean="0"/>
          </a:p>
          <a:p>
            <a:r>
              <a:rPr lang="en-US" dirty="0" smtClean="0"/>
              <a:t>while (</a:t>
            </a:r>
            <a:r>
              <a:rPr lang="en-US" dirty="0" err="1" smtClean="0"/>
              <a:t>anyOpenNodeLeft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	Node n = </a:t>
            </a:r>
            <a:r>
              <a:rPr lang="en-US" dirty="0" err="1" smtClean="0"/>
              <a:t>findOpenWithMinDist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n.open</a:t>
            </a:r>
            <a:r>
              <a:rPr lang="en-US" dirty="0" smtClean="0"/>
              <a:t> = false;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selectEdge</a:t>
            </a:r>
            <a:r>
              <a:rPr lang="en-US" dirty="0" smtClean="0"/>
              <a:t>(</a:t>
            </a:r>
            <a:r>
              <a:rPr lang="en-US" dirty="0" err="1" smtClean="0"/>
              <a:t>n.prev</a:t>
            </a:r>
            <a:r>
              <a:rPr lang="en-US" dirty="0" smtClean="0"/>
              <a:t>, n);</a:t>
            </a:r>
          </a:p>
          <a:p>
            <a:r>
              <a:rPr lang="en-US" dirty="0" smtClean="0"/>
              <a:t>	for (Node x : neighbors(n)) {</a:t>
            </a:r>
          </a:p>
          <a:p>
            <a:r>
              <a:rPr lang="en-US" dirty="0" smtClean="0"/>
              <a:t>		if (</a:t>
            </a:r>
            <a:r>
              <a:rPr lang="en-US" dirty="0" err="1" smtClean="0"/>
              <a:t>x.open</a:t>
            </a:r>
            <a:r>
              <a:rPr lang="en-US" dirty="0" smtClean="0"/>
              <a:t> &amp;&amp; </a:t>
            </a:r>
            <a:r>
              <a:rPr lang="en-US" dirty="0" err="1" smtClean="0"/>
              <a:t>x.dist</a:t>
            </a:r>
            <a:r>
              <a:rPr lang="en-US" dirty="0" smtClean="0"/>
              <a:t> &gt; </a:t>
            </a:r>
            <a:r>
              <a:rPr lang="en-US" dirty="0" err="1" smtClean="0"/>
              <a:t>edgeLen</a:t>
            </a:r>
            <a:r>
              <a:rPr lang="en-US" dirty="0" smtClean="0"/>
              <a:t>(n, x)) {</a:t>
            </a:r>
          </a:p>
          <a:p>
            <a:r>
              <a:rPr lang="en-US" dirty="0" smtClean="0"/>
              <a:t>			</a:t>
            </a:r>
            <a:r>
              <a:rPr lang="en-US" dirty="0" err="1" smtClean="0"/>
              <a:t>x.dist</a:t>
            </a:r>
            <a:r>
              <a:rPr lang="en-US" dirty="0" smtClean="0"/>
              <a:t> = </a:t>
            </a:r>
            <a:r>
              <a:rPr lang="en-US" dirty="0" err="1" smtClean="0"/>
              <a:t>edgeLen</a:t>
            </a:r>
            <a:r>
              <a:rPr lang="en-US" dirty="0" smtClean="0"/>
              <a:t>(n, x);</a:t>
            </a:r>
          </a:p>
          <a:p>
            <a:r>
              <a:rPr lang="en-US" dirty="0" smtClean="0"/>
              <a:t>			</a:t>
            </a:r>
            <a:r>
              <a:rPr lang="en-US" dirty="0" err="1" smtClean="0"/>
              <a:t>x.prev</a:t>
            </a:r>
            <a:r>
              <a:rPr lang="en-US" dirty="0" smtClean="0"/>
              <a:t> = n;</a:t>
            </a:r>
          </a:p>
          <a:p>
            <a:r>
              <a:rPr lang="en-US" dirty="0" smtClean="0"/>
              <a:t>		}</a:t>
            </a:r>
          </a:p>
          <a:p>
            <a:r>
              <a:rPr lang="en-US" dirty="0" smtClean="0"/>
              <a:t>}	}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48C81-76D9-4DF6-A72E-BFFBD8C4F339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13" name="Zaoblený obdélník 12"/>
          <p:cNvSpPr/>
          <p:nvPr/>
        </p:nvSpPr>
        <p:spPr>
          <a:xfrm>
            <a:off x="1524000" y="3276600"/>
            <a:ext cx="3048000" cy="381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Zaoblený obdélník 13"/>
          <p:cNvSpPr/>
          <p:nvPr/>
        </p:nvSpPr>
        <p:spPr>
          <a:xfrm>
            <a:off x="2362200" y="3539836"/>
            <a:ext cx="3581400" cy="381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Zaoblený obdélník 14"/>
          <p:cNvSpPr/>
          <p:nvPr/>
        </p:nvSpPr>
        <p:spPr>
          <a:xfrm>
            <a:off x="827809" y="4090554"/>
            <a:ext cx="3581400" cy="3810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Zaoblený obdélník 15"/>
          <p:cNvSpPr/>
          <p:nvPr/>
        </p:nvSpPr>
        <p:spPr>
          <a:xfrm>
            <a:off x="1371600" y="4648200"/>
            <a:ext cx="6781800" cy="10668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Zaoblený obdélník 16"/>
          <p:cNvSpPr/>
          <p:nvPr/>
        </p:nvSpPr>
        <p:spPr>
          <a:xfrm>
            <a:off x="762000" y="1905000"/>
            <a:ext cx="2590800" cy="685800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2292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"/>
                            </p:stCondLst>
                            <p:childTnLst>
                              <p:par>
                                <p:cTn id="5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3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Nejkratší cesty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1B0D5-7E8C-49BB-B866-F1D381F151A2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600200"/>
            <a:ext cx="4495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Dijkstra</a:t>
            </a:r>
            <a:r>
              <a:rPr lang="cs-CZ" dirty="0" smtClean="0"/>
              <a:t>: princip algoritmu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373187"/>
          </a:xfrm>
        </p:spPr>
        <p:txBody>
          <a:bodyPr/>
          <a:lstStyle/>
          <a:p>
            <a:r>
              <a:rPr lang="cs-CZ" dirty="0" smtClean="0"/>
              <a:t>Postupně zavíráme uzly,</a:t>
            </a:r>
            <a:br>
              <a:rPr lang="cs-CZ" dirty="0" smtClean="0"/>
            </a:br>
            <a:r>
              <a:rPr lang="cs-CZ" dirty="0" smtClean="0"/>
              <a:t>které mají nejmenší vzdálenost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6388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276600" y="5410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42672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4343400" y="44958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5181600" y="4648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4343400" y="3124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2209800" y="3962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3429000" y="3886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2362200" y="3124200"/>
            <a:ext cx="381000" cy="381000"/>
          </a:xfrm>
          <a:prstGeom prst="ellipse">
            <a:avLst/>
          </a:prstGeom>
          <a:solidFill>
            <a:srgbClr val="9966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5791200" y="4038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5943600" y="3276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>
            <a:stCxn id="13" idx="5"/>
            <a:endCxn id="8" idx="1"/>
          </p:cNvCxnSpPr>
          <p:nvPr/>
        </p:nvCxnSpPr>
        <p:spPr>
          <a:xfrm rot="16200000" flipH="1">
            <a:off x="2344504" y="4478104"/>
            <a:ext cx="11783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5" idx="5"/>
            <a:endCxn id="14" idx="1"/>
          </p:cNvCxnSpPr>
          <p:nvPr/>
        </p:nvCxnSpPr>
        <p:spPr>
          <a:xfrm rot="16200000" flipH="1">
            <a:off x="2839804" y="3297004"/>
            <a:ext cx="4925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>
            <a:stCxn id="10" idx="3"/>
            <a:endCxn id="8" idx="7"/>
          </p:cNvCxnSpPr>
          <p:nvPr/>
        </p:nvCxnSpPr>
        <p:spPr>
          <a:xfrm rot="5400000">
            <a:off x="3678004" y="4744804"/>
            <a:ext cx="6449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stCxn id="13" idx="6"/>
            <a:endCxn id="14" idx="2"/>
          </p:cNvCxnSpPr>
          <p:nvPr/>
        </p:nvCxnSpPr>
        <p:spPr>
          <a:xfrm flipV="1">
            <a:off x="2590800" y="40767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stCxn id="12" idx="5"/>
            <a:endCxn id="11" idx="1"/>
          </p:cNvCxnSpPr>
          <p:nvPr/>
        </p:nvCxnSpPr>
        <p:spPr>
          <a:xfrm rot="16200000" flipH="1">
            <a:off x="4325704" y="3792304"/>
            <a:ext cx="1254592" cy="5687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stCxn id="16" idx="1"/>
            <a:endCxn id="12" idx="6"/>
          </p:cNvCxnSpPr>
          <p:nvPr/>
        </p:nvCxnSpPr>
        <p:spPr>
          <a:xfrm rot="16200000" flipV="1">
            <a:off x="4895850" y="3143250"/>
            <a:ext cx="779696" cy="11225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stCxn id="10" idx="4"/>
            <a:endCxn id="9" idx="0"/>
          </p:cNvCxnSpPr>
          <p:nvPr/>
        </p:nvCxnSpPr>
        <p:spPr>
          <a:xfrm rot="5400000">
            <a:off x="4076700" y="52578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stCxn id="16" idx="3"/>
            <a:endCxn id="11" idx="7"/>
          </p:cNvCxnSpPr>
          <p:nvPr/>
        </p:nvCxnSpPr>
        <p:spPr>
          <a:xfrm rot="5400000">
            <a:off x="5506804" y="4363804"/>
            <a:ext cx="340192" cy="3401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>
            <a:stCxn id="15" idx="6"/>
            <a:endCxn id="12" idx="2"/>
          </p:cNvCxnSpPr>
          <p:nvPr/>
        </p:nvCxnSpPr>
        <p:spPr>
          <a:xfrm>
            <a:off x="2743200" y="3314700"/>
            <a:ext cx="16002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>
            <a:stCxn id="16" idx="0"/>
            <a:endCxn id="17" idx="4"/>
          </p:cNvCxnSpPr>
          <p:nvPr/>
        </p:nvCxnSpPr>
        <p:spPr>
          <a:xfrm rot="5400000" flipH="1" flipV="1">
            <a:off x="5867400" y="3771900"/>
            <a:ext cx="381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stCxn id="10" idx="0"/>
            <a:endCxn id="12" idx="4"/>
          </p:cNvCxnSpPr>
          <p:nvPr/>
        </p:nvCxnSpPr>
        <p:spPr>
          <a:xfrm rot="5400000" flipH="1" flipV="1">
            <a:off x="4038600" y="4000500"/>
            <a:ext cx="9906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10" idx="5"/>
            <a:endCxn id="7" idx="1"/>
          </p:cNvCxnSpPr>
          <p:nvPr/>
        </p:nvCxnSpPr>
        <p:spPr>
          <a:xfrm rot="16200000" flipH="1">
            <a:off x="4706704" y="4782904"/>
            <a:ext cx="949792" cy="10259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>
            <a:stCxn id="8" idx="0"/>
            <a:endCxn id="14" idx="4"/>
          </p:cNvCxnSpPr>
          <p:nvPr/>
        </p:nvCxnSpPr>
        <p:spPr>
          <a:xfrm rot="5400000" flipH="1" flipV="1">
            <a:off x="2971800" y="4762500"/>
            <a:ext cx="1143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>
            <a:stCxn id="8" idx="6"/>
            <a:endCxn id="9" idx="1"/>
          </p:cNvCxnSpPr>
          <p:nvPr/>
        </p:nvCxnSpPr>
        <p:spPr>
          <a:xfrm>
            <a:off x="3657600" y="5600700"/>
            <a:ext cx="665396" cy="1700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>
            <a:stCxn id="14" idx="6"/>
            <a:endCxn id="12" idx="3"/>
          </p:cNvCxnSpPr>
          <p:nvPr/>
        </p:nvCxnSpPr>
        <p:spPr>
          <a:xfrm flipV="1">
            <a:off x="3810000" y="3449404"/>
            <a:ext cx="589196" cy="6272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17" idx="2"/>
            <a:endCxn id="12" idx="6"/>
          </p:cNvCxnSpPr>
          <p:nvPr/>
        </p:nvCxnSpPr>
        <p:spPr>
          <a:xfrm rot="10800000">
            <a:off x="4724400" y="3314700"/>
            <a:ext cx="12192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7" idx="7"/>
            <a:endCxn id="16" idx="4"/>
          </p:cNvCxnSpPr>
          <p:nvPr/>
        </p:nvCxnSpPr>
        <p:spPr>
          <a:xfrm rot="5400000" flipH="1" flipV="1">
            <a:off x="5297254" y="5086350"/>
            <a:ext cx="1351196" cy="176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3505200" y="2971800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10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2971800" y="4114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2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5908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8862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581400" y="4495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0386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410200" y="3048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60960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8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5486400" y="3581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0292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44958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410200" y="4191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59436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029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495800" y="5105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886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3124200" y="3429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2" name="TextovéPole 51"/>
          <p:cNvSpPr txBox="1"/>
          <p:nvPr/>
        </p:nvSpPr>
        <p:spPr>
          <a:xfrm>
            <a:off x="4322996" y="2787134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10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3" name="TextovéPole 52"/>
          <p:cNvSpPr txBox="1"/>
          <p:nvPr/>
        </p:nvSpPr>
        <p:spPr>
          <a:xfrm>
            <a:off x="3739272" y="4056102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FF00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/>
      <p:bldP spid="5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Dijkstra</a:t>
            </a:r>
            <a:r>
              <a:rPr lang="cs-CZ" dirty="0" smtClean="0"/>
              <a:t>: princip algoritmu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373187"/>
          </a:xfrm>
        </p:spPr>
        <p:txBody>
          <a:bodyPr/>
          <a:lstStyle/>
          <a:p>
            <a:r>
              <a:rPr lang="cs-CZ" dirty="0" smtClean="0"/>
              <a:t>Postupně zavíráme uzly,</a:t>
            </a:r>
            <a:br>
              <a:rPr lang="cs-CZ" dirty="0" smtClean="0"/>
            </a:br>
            <a:r>
              <a:rPr lang="cs-CZ" dirty="0" smtClean="0"/>
              <a:t>které mají nejmenší vzdálenost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6388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276600" y="5410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42672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4343400" y="44958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5181600" y="4648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4343400" y="3124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2209800" y="3962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3429000" y="3886200"/>
            <a:ext cx="381000" cy="381000"/>
          </a:xfrm>
          <a:prstGeom prst="ellipse">
            <a:avLst/>
          </a:prstGeom>
          <a:solidFill>
            <a:srgbClr val="9966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2362200" y="3124200"/>
            <a:ext cx="381000" cy="381000"/>
          </a:xfrm>
          <a:prstGeom prst="ellipse">
            <a:avLst/>
          </a:prstGeom>
          <a:solidFill>
            <a:srgbClr val="9966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5791200" y="4038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5943600" y="3276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>
            <a:stCxn id="13" idx="5"/>
            <a:endCxn id="8" idx="1"/>
          </p:cNvCxnSpPr>
          <p:nvPr/>
        </p:nvCxnSpPr>
        <p:spPr>
          <a:xfrm rot="16200000" flipH="1">
            <a:off x="2344504" y="4478104"/>
            <a:ext cx="11783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5" idx="5"/>
            <a:endCxn id="14" idx="1"/>
          </p:cNvCxnSpPr>
          <p:nvPr/>
        </p:nvCxnSpPr>
        <p:spPr>
          <a:xfrm rot="16200000" flipH="1">
            <a:off x="2839804" y="3297004"/>
            <a:ext cx="4925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>
            <a:stCxn id="10" idx="3"/>
            <a:endCxn id="8" idx="7"/>
          </p:cNvCxnSpPr>
          <p:nvPr/>
        </p:nvCxnSpPr>
        <p:spPr>
          <a:xfrm rot="5400000">
            <a:off x="3678004" y="4744804"/>
            <a:ext cx="6449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stCxn id="13" idx="6"/>
            <a:endCxn id="14" idx="2"/>
          </p:cNvCxnSpPr>
          <p:nvPr/>
        </p:nvCxnSpPr>
        <p:spPr>
          <a:xfrm flipV="1">
            <a:off x="2590800" y="40767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stCxn id="12" idx="5"/>
            <a:endCxn id="11" idx="1"/>
          </p:cNvCxnSpPr>
          <p:nvPr/>
        </p:nvCxnSpPr>
        <p:spPr>
          <a:xfrm rot="16200000" flipH="1">
            <a:off x="4325704" y="3792304"/>
            <a:ext cx="1254592" cy="5687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stCxn id="16" idx="1"/>
            <a:endCxn id="12" idx="6"/>
          </p:cNvCxnSpPr>
          <p:nvPr/>
        </p:nvCxnSpPr>
        <p:spPr>
          <a:xfrm rot="16200000" flipV="1">
            <a:off x="4895850" y="3143250"/>
            <a:ext cx="779696" cy="11225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stCxn id="10" idx="4"/>
            <a:endCxn id="9" idx="0"/>
          </p:cNvCxnSpPr>
          <p:nvPr/>
        </p:nvCxnSpPr>
        <p:spPr>
          <a:xfrm rot="5400000">
            <a:off x="4076700" y="52578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stCxn id="16" idx="3"/>
            <a:endCxn id="11" idx="7"/>
          </p:cNvCxnSpPr>
          <p:nvPr/>
        </p:nvCxnSpPr>
        <p:spPr>
          <a:xfrm rot="5400000">
            <a:off x="5506804" y="4363804"/>
            <a:ext cx="340192" cy="3401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>
            <a:stCxn id="15" idx="6"/>
            <a:endCxn id="12" idx="2"/>
          </p:cNvCxnSpPr>
          <p:nvPr/>
        </p:nvCxnSpPr>
        <p:spPr>
          <a:xfrm>
            <a:off x="2743200" y="3314700"/>
            <a:ext cx="16002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>
            <a:stCxn id="16" idx="0"/>
            <a:endCxn id="17" idx="4"/>
          </p:cNvCxnSpPr>
          <p:nvPr/>
        </p:nvCxnSpPr>
        <p:spPr>
          <a:xfrm rot="5400000" flipH="1" flipV="1">
            <a:off x="5867400" y="3771900"/>
            <a:ext cx="381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stCxn id="10" idx="0"/>
            <a:endCxn id="12" idx="4"/>
          </p:cNvCxnSpPr>
          <p:nvPr/>
        </p:nvCxnSpPr>
        <p:spPr>
          <a:xfrm rot="5400000" flipH="1" flipV="1">
            <a:off x="4038600" y="4000500"/>
            <a:ext cx="9906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10" idx="5"/>
            <a:endCxn id="7" idx="1"/>
          </p:cNvCxnSpPr>
          <p:nvPr/>
        </p:nvCxnSpPr>
        <p:spPr>
          <a:xfrm rot="16200000" flipH="1">
            <a:off x="4706704" y="4782904"/>
            <a:ext cx="949792" cy="10259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>
            <a:stCxn id="8" idx="0"/>
            <a:endCxn id="14" idx="4"/>
          </p:cNvCxnSpPr>
          <p:nvPr/>
        </p:nvCxnSpPr>
        <p:spPr>
          <a:xfrm rot="5400000" flipH="1" flipV="1">
            <a:off x="2971800" y="4762500"/>
            <a:ext cx="1143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>
            <a:stCxn id="8" idx="6"/>
            <a:endCxn id="9" idx="1"/>
          </p:cNvCxnSpPr>
          <p:nvPr/>
        </p:nvCxnSpPr>
        <p:spPr>
          <a:xfrm>
            <a:off x="3657600" y="5600700"/>
            <a:ext cx="665396" cy="1700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>
            <a:stCxn id="14" idx="6"/>
            <a:endCxn id="12" idx="3"/>
          </p:cNvCxnSpPr>
          <p:nvPr/>
        </p:nvCxnSpPr>
        <p:spPr>
          <a:xfrm flipV="1">
            <a:off x="3810000" y="3449404"/>
            <a:ext cx="589196" cy="6272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17" idx="2"/>
            <a:endCxn id="12" idx="6"/>
          </p:cNvCxnSpPr>
          <p:nvPr/>
        </p:nvCxnSpPr>
        <p:spPr>
          <a:xfrm rot="10800000">
            <a:off x="4724400" y="3314700"/>
            <a:ext cx="12192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7" idx="7"/>
            <a:endCxn id="16" idx="4"/>
          </p:cNvCxnSpPr>
          <p:nvPr/>
        </p:nvCxnSpPr>
        <p:spPr>
          <a:xfrm rot="5400000" flipH="1" flipV="1">
            <a:off x="5297254" y="5086350"/>
            <a:ext cx="1351196" cy="176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3505200" y="2971800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10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2971800" y="4114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2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5908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8862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581400" y="4495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0386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410200" y="3048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60960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8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5486400" y="3581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0292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44958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410200" y="4191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59436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029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495800" y="5105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886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3124200" y="3429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4" name="TextovéPole 53"/>
          <p:cNvSpPr txBox="1"/>
          <p:nvPr/>
        </p:nvSpPr>
        <p:spPr>
          <a:xfrm>
            <a:off x="4322996" y="2787134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10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739272" y="4056102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FF00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387116" y="2787134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1896894" y="4065627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5</a:t>
            </a:r>
          </a:p>
        </p:txBody>
      </p:sp>
      <p:sp>
        <p:nvSpPr>
          <p:cNvPr id="58" name="TextovéPole 57"/>
          <p:cNvSpPr txBox="1"/>
          <p:nvPr/>
        </p:nvSpPr>
        <p:spPr>
          <a:xfrm>
            <a:off x="2986435" y="5685748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851913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/>
      <p:bldP spid="56" grpId="0"/>
      <p:bldP spid="57" grpId="0"/>
      <p:bldP spid="5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Dijkstra</a:t>
            </a:r>
            <a:r>
              <a:rPr lang="cs-CZ" dirty="0" smtClean="0"/>
              <a:t>: princip algoritmu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373187"/>
          </a:xfrm>
        </p:spPr>
        <p:txBody>
          <a:bodyPr/>
          <a:lstStyle/>
          <a:p>
            <a:r>
              <a:rPr lang="cs-CZ" dirty="0" smtClean="0"/>
              <a:t>Postupně zavíráme uzly,</a:t>
            </a:r>
            <a:br>
              <a:rPr lang="cs-CZ" dirty="0" smtClean="0"/>
            </a:br>
            <a:r>
              <a:rPr lang="cs-CZ" dirty="0" smtClean="0"/>
              <a:t>které mají nejmenší vzdálenost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6388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276600" y="5410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42672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4343400" y="44958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5181600" y="4648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4343400" y="3124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2209800" y="3962400"/>
            <a:ext cx="381000" cy="381000"/>
          </a:xfrm>
          <a:prstGeom prst="ellipse">
            <a:avLst/>
          </a:prstGeom>
          <a:solidFill>
            <a:srgbClr val="9966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3429000" y="3886200"/>
            <a:ext cx="381000" cy="381000"/>
          </a:xfrm>
          <a:prstGeom prst="ellipse">
            <a:avLst/>
          </a:prstGeom>
          <a:solidFill>
            <a:srgbClr val="9966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2362200" y="3124200"/>
            <a:ext cx="381000" cy="381000"/>
          </a:xfrm>
          <a:prstGeom prst="ellipse">
            <a:avLst/>
          </a:prstGeom>
          <a:solidFill>
            <a:srgbClr val="9966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5791200" y="4038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5943600" y="3276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>
            <a:stCxn id="13" idx="5"/>
            <a:endCxn id="8" idx="1"/>
          </p:cNvCxnSpPr>
          <p:nvPr/>
        </p:nvCxnSpPr>
        <p:spPr>
          <a:xfrm rot="16200000" flipH="1">
            <a:off x="2344504" y="4478104"/>
            <a:ext cx="11783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5" idx="5"/>
            <a:endCxn id="14" idx="1"/>
          </p:cNvCxnSpPr>
          <p:nvPr/>
        </p:nvCxnSpPr>
        <p:spPr>
          <a:xfrm rot="16200000" flipH="1">
            <a:off x="2839804" y="3297004"/>
            <a:ext cx="4925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>
            <a:stCxn id="10" idx="3"/>
            <a:endCxn id="8" idx="7"/>
          </p:cNvCxnSpPr>
          <p:nvPr/>
        </p:nvCxnSpPr>
        <p:spPr>
          <a:xfrm rot="5400000">
            <a:off x="3678004" y="4744804"/>
            <a:ext cx="6449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stCxn id="13" idx="6"/>
            <a:endCxn id="14" idx="2"/>
          </p:cNvCxnSpPr>
          <p:nvPr/>
        </p:nvCxnSpPr>
        <p:spPr>
          <a:xfrm flipV="1">
            <a:off x="2590800" y="40767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stCxn id="12" idx="5"/>
            <a:endCxn id="11" idx="1"/>
          </p:cNvCxnSpPr>
          <p:nvPr/>
        </p:nvCxnSpPr>
        <p:spPr>
          <a:xfrm rot="16200000" flipH="1">
            <a:off x="4325704" y="3792304"/>
            <a:ext cx="1254592" cy="5687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stCxn id="16" idx="1"/>
            <a:endCxn id="12" idx="6"/>
          </p:cNvCxnSpPr>
          <p:nvPr/>
        </p:nvCxnSpPr>
        <p:spPr>
          <a:xfrm rot="16200000" flipV="1">
            <a:off x="4895850" y="3143250"/>
            <a:ext cx="779696" cy="11225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stCxn id="10" idx="4"/>
            <a:endCxn id="9" idx="0"/>
          </p:cNvCxnSpPr>
          <p:nvPr/>
        </p:nvCxnSpPr>
        <p:spPr>
          <a:xfrm rot="5400000">
            <a:off x="4076700" y="52578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stCxn id="16" idx="3"/>
            <a:endCxn id="11" idx="7"/>
          </p:cNvCxnSpPr>
          <p:nvPr/>
        </p:nvCxnSpPr>
        <p:spPr>
          <a:xfrm rot="5400000">
            <a:off x="5506804" y="4363804"/>
            <a:ext cx="340192" cy="3401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>
            <a:stCxn id="15" idx="6"/>
            <a:endCxn id="12" idx="2"/>
          </p:cNvCxnSpPr>
          <p:nvPr/>
        </p:nvCxnSpPr>
        <p:spPr>
          <a:xfrm>
            <a:off x="2743200" y="3314700"/>
            <a:ext cx="16002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>
            <a:stCxn id="16" idx="0"/>
            <a:endCxn id="17" idx="4"/>
          </p:cNvCxnSpPr>
          <p:nvPr/>
        </p:nvCxnSpPr>
        <p:spPr>
          <a:xfrm rot="5400000" flipH="1" flipV="1">
            <a:off x="5867400" y="3771900"/>
            <a:ext cx="381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stCxn id="10" idx="0"/>
            <a:endCxn id="12" idx="4"/>
          </p:cNvCxnSpPr>
          <p:nvPr/>
        </p:nvCxnSpPr>
        <p:spPr>
          <a:xfrm rot="5400000" flipH="1" flipV="1">
            <a:off x="4038600" y="4000500"/>
            <a:ext cx="9906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10" idx="5"/>
            <a:endCxn id="7" idx="1"/>
          </p:cNvCxnSpPr>
          <p:nvPr/>
        </p:nvCxnSpPr>
        <p:spPr>
          <a:xfrm rot="16200000" flipH="1">
            <a:off x="4706704" y="4782904"/>
            <a:ext cx="949792" cy="10259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>
            <a:stCxn id="8" idx="0"/>
            <a:endCxn id="14" idx="4"/>
          </p:cNvCxnSpPr>
          <p:nvPr/>
        </p:nvCxnSpPr>
        <p:spPr>
          <a:xfrm rot="5400000" flipH="1" flipV="1">
            <a:off x="2971800" y="4762500"/>
            <a:ext cx="1143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>
            <a:stCxn id="8" idx="6"/>
            <a:endCxn id="9" idx="1"/>
          </p:cNvCxnSpPr>
          <p:nvPr/>
        </p:nvCxnSpPr>
        <p:spPr>
          <a:xfrm>
            <a:off x="3657600" y="5600700"/>
            <a:ext cx="665396" cy="1700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>
            <a:stCxn id="14" idx="6"/>
            <a:endCxn id="12" idx="3"/>
          </p:cNvCxnSpPr>
          <p:nvPr/>
        </p:nvCxnSpPr>
        <p:spPr>
          <a:xfrm flipV="1">
            <a:off x="3810000" y="3449404"/>
            <a:ext cx="589196" cy="6272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17" idx="2"/>
            <a:endCxn id="12" idx="6"/>
          </p:cNvCxnSpPr>
          <p:nvPr/>
        </p:nvCxnSpPr>
        <p:spPr>
          <a:xfrm rot="10800000">
            <a:off x="4724400" y="3314700"/>
            <a:ext cx="12192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7" idx="7"/>
            <a:endCxn id="16" idx="4"/>
          </p:cNvCxnSpPr>
          <p:nvPr/>
        </p:nvCxnSpPr>
        <p:spPr>
          <a:xfrm rot="5400000" flipH="1" flipV="1">
            <a:off x="5297254" y="5086350"/>
            <a:ext cx="1351196" cy="176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3505200" y="2971800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10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2971800" y="4114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2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5908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8862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581400" y="4495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0386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410200" y="3048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60960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8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5486400" y="3581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0292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44958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410200" y="4191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59436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029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495800" y="5105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886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3124200" y="3429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739272" y="4056102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FF00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387116" y="2787134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1896894" y="4065627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5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2995960" y="5685748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10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60" name="TextovéPole 59"/>
          <p:cNvSpPr txBox="1"/>
          <p:nvPr/>
        </p:nvSpPr>
        <p:spPr>
          <a:xfrm>
            <a:off x="3034060" y="567408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FF0000"/>
                </a:solidFill>
                <a:latin typeface="+mn-lt"/>
                <a:cs typeface="Courier New" pitchFamily="49" charset="0"/>
              </a:rPr>
              <a:t>9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866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xit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/>
      <p:bldP spid="6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Dijkstra</a:t>
            </a:r>
            <a:r>
              <a:rPr lang="cs-CZ" dirty="0" smtClean="0"/>
              <a:t>: princip algoritmu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373187"/>
          </a:xfrm>
        </p:spPr>
        <p:txBody>
          <a:bodyPr/>
          <a:lstStyle/>
          <a:p>
            <a:r>
              <a:rPr lang="cs-CZ" dirty="0" smtClean="0"/>
              <a:t>Postupně zavíráme uzly,</a:t>
            </a:r>
            <a:br>
              <a:rPr lang="cs-CZ" dirty="0" smtClean="0"/>
            </a:br>
            <a:r>
              <a:rPr lang="cs-CZ" dirty="0" smtClean="0"/>
              <a:t>které mají nejmenší vzdálenost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56388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3276600" y="5410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42672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4343400" y="44958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5181600" y="4648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4343400" y="3124200"/>
            <a:ext cx="381000" cy="381000"/>
          </a:xfrm>
          <a:prstGeom prst="ellipse">
            <a:avLst/>
          </a:prstGeom>
          <a:solidFill>
            <a:srgbClr val="9966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Elipsa 12"/>
          <p:cNvSpPr/>
          <p:nvPr/>
        </p:nvSpPr>
        <p:spPr>
          <a:xfrm>
            <a:off x="2209800" y="3962400"/>
            <a:ext cx="381000" cy="381000"/>
          </a:xfrm>
          <a:prstGeom prst="ellipse">
            <a:avLst/>
          </a:prstGeom>
          <a:solidFill>
            <a:srgbClr val="9966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Elipsa 13"/>
          <p:cNvSpPr/>
          <p:nvPr/>
        </p:nvSpPr>
        <p:spPr>
          <a:xfrm>
            <a:off x="3429000" y="3886200"/>
            <a:ext cx="381000" cy="381000"/>
          </a:xfrm>
          <a:prstGeom prst="ellipse">
            <a:avLst/>
          </a:prstGeom>
          <a:solidFill>
            <a:srgbClr val="9966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Elipsa 14"/>
          <p:cNvSpPr/>
          <p:nvPr/>
        </p:nvSpPr>
        <p:spPr>
          <a:xfrm>
            <a:off x="2362200" y="3124200"/>
            <a:ext cx="381000" cy="381000"/>
          </a:xfrm>
          <a:prstGeom prst="ellipse">
            <a:avLst/>
          </a:prstGeom>
          <a:solidFill>
            <a:srgbClr val="9966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Elipsa 15"/>
          <p:cNvSpPr/>
          <p:nvPr/>
        </p:nvSpPr>
        <p:spPr>
          <a:xfrm>
            <a:off x="5791200" y="4038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Elipsa 16"/>
          <p:cNvSpPr/>
          <p:nvPr/>
        </p:nvSpPr>
        <p:spPr>
          <a:xfrm>
            <a:off x="5943600" y="3276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8" name="Přímá spojovací čára 17"/>
          <p:cNvCxnSpPr>
            <a:stCxn id="13" idx="5"/>
            <a:endCxn id="8" idx="1"/>
          </p:cNvCxnSpPr>
          <p:nvPr/>
        </p:nvCxnSpPr>
        <p:spPr>
          <a:xfrm rot="16200000" flipH="1">
            <a:off x="2344504" y="4478104"/>
            <a:ext cx="11783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5" idx="5"/>
            <a:endCxn id="14" idx="1"/>
          </p:cNvCxnSpPr>
          <p:nvPr/>
        </p:nvCxnSpPr>
        <p:spPr>
          <a:xfrm rot="16200000" flipH="1">
            <a:off x="2839804" y="3297004"/>
            <a:ext cx="4925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>
            <a:stCxn id="10" idx="3"/>
            <a:endCxn id="8" idx="7"/>
          </p:cNvCxnSpPr>
          <p:nvPr/>
        </p:nvCxnSpPr>
        <p:spPr>
          <a:xfrm rot="5400000">
            <a:off x="3678004" y="4744804"/>
            <a:ext cx="6449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stCxn id="13" idx="6"/>
            <a:endCxn id="14" idx="2"/>
          </p:cNvCxnSpPr>
          <p:nvPr/>
        </p:nvCxnSpPr>
        <p:spPr>
          <a:xfrm flipV="1">
            <a:off x="2590800" y="40767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stCxn id="12" idx="5"/>
            <a:endCxn id="11" idx="1"/>
          </p:cNvCxnSpPr>
          <p:nvPr/>
        </p:nvCxnSpPr>
        <p:spPr>
          <a:xfrm rot="16200000" flipH="1">
            <a:off x="4325704" y="3792304"/>
            <a:ext cx="1254592" cy="5687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čára 22"/>
          <p:cNvCxnSpPr>
            <a:stCxn id="16" idx="1"/>
            <a:endCxn id="12" idx="6"/>
          </p:cNvCxnSpPr>
          <p:nvPr/>
        </p:nvCxnSpPr>
        <p:spPr>
          <a:xfrm rot="16200000" flipV="1">
            <a:off x="4895850" y="3143250"/>
            <a:ext cx="779696" cy="11225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ovací čára 23"/>
          <p:cNvCxnSpPr>
            <a:stCxn id="10" idx="4"/>
            <a:endCxn id="9" idx="0"/>
          </p:cNvCxnSpPr>
          <p:nvPr/>
        </p:nvCxnSpPr>
        <p:spPr>
          <a:xfrm rot="5400000">
            <a:off x="4076700" y="52578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stCxn id="16" idx="3"/>
            <a:endCxn id="11" idx="7"/>
          </p:cNvCxnSpPr>
          <p:nvPr/>
        </p:nvCxnSpPr>
        <p:spPr>
          <a:xfrm rot="5400000">
            <a:off x="5506804" y="4363804"/>
            <a:ext cx="340192" cy="3401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>
            <a:stCxn id="15" idx="6"/>
            <a:endCxn id="12" idx="2"/>
          </p:cNvCxnSpPr>
          <p:nvPr/>
        </p:nvCxnSpPr>
        <p:spPr>
          <a:xfrm>
            <a:off x="2743200" y="3314700"/>
            <a:ext cx="16002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>
            <a:stCxn id="16" idx="0"/>
            <a:endCxn id="17" idx="4"/>
          </p:cNvCxnSpPr>
          <p:nvPr/>
        </p:nvCxnSpPr>
        <p:spPr>
          <a:xfrm rot="5400000" flipH="1" flipV="1">
            <a:off x="5867400" y="3771900"/>
            <a:ext cx="381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ovací čára 27"/>
          <p:cNvCxnSpPr>
            <a:stCxn id="10" idx="0"/>
            <a:endCxn id="12" idx="4"/>
          </p:cNvCxnSpPr>
          <p:nvPr/>
        </p:nvCxnSpPr>
        <p:spPr>
          <a:xfrm rot="5400000" flipH="1" flipV="1">
            <a:off x="4038600" y="4000500"/>
            <a:ext cx="9906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10" idx="5"/>
            <a:endCxn id="7" idx="1"/>
          </p:cNvCxnSpPr>
          <p:nvPr/>
        </p:nvCxnSpPr>
        <p:spPr>
          <a:xfrm rot="16200000" flipH="1">
            <a:off x="4706704" y="4782904"/>
            <a:ext cx="949792" cy="10259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čára 29"/>
          <p:cNvCxnSpPr>
            <a:stCxn id="8" idx="0"/>
            <a:endCxn id="14" idx="4"/>
          </p:cNvCxnSpPr>
          <p:nvPr/>
        </p:nvCxnSpPr>
        <p:spPr>
          <a:xfrm rot="5400000" flipH="1" flipV="1">
            <a:off x="2971800" y="4762500"/>
            <a:ext cx="1143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>
            <a:stCxn id="8" idx="6"/>
            <a:endCxn id="9" idx="1"/>
          </p:cNvCxnSpPr>
          <p:nvPr/>
        </p:nvCxnSpPr>
        <p:spPr>
          <a:xfrm>
            <a:off x="3657600" y="5600700"/>
            <a:ext cx="665396" cy="1700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čára 31"/>
          <p:cNvCxnSpPr>
            <a:stCxn id="14" idx="6"/>
            <a:endCxn id="12" idx="3"/>
          </p:cNvCxnSpPr>
          <p:nvPr/>
        </p:nvCxnSpPr>
        <p:spPr>
          <a:xfrm flipV="1">
            <a:off x="3810000" y="3449404"/>
            <a:ext cx="589196" cy="6272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17" idx="2"/>
            <a:endCxn id="12" idx="6"/>
          </p:cNvCxnSpPr>
          <p:nvPr/>
        </p:nvCxnSpPr>
        <p:spPr>
          <a:xfrm rot="10800000">
            <a:off x="4724400" y="3314700"/>
            <a:ext cx="12192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čára 33"/>
          <p:cNvCxnSpPr>
            <a:stCxn id="7" idx="7"/>
            <a:endCxn id="16" idx="4"/>
          </p:cNvCxnSpPr>
          <p:nvPr/>
        </p:nvCxnSpPr>
        <p:spPr>
          <a:xfrm rot="5400000" flipH="1" flipV="1">
            <a:off x="5297254" y="5086350"/>
            <a:ext cx="1351196" cy="176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ovéPole 34"/>
          <p:cNvSpPr txBox="1"/>
          <p:nvPr/>
        </p:nvSpPr>
        <p:spPr>
          <a:xfrm>
            <a:off x="3505200" y="2971800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10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2971800" y="4114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2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5908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8862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581400" y="4495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0" name="TextovéPole 39"/>
          <p:cNvSpPr txBox="1"/>
          <p:nvPr/>
        </p:nvSpPr>
        <p:spPr>
          <a:xfrm>
            <a:off x="40386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1" name="TextovéPole 40"/>
          <p:cNvSpPr txBox="1"/>
          <p:nvPr/>
        </p:nvSpPr>
        <p:spPr>
          <a:xfrm>
            <a:off x="5410200" y="3048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2" name="TextovéPole 41"/>
          <p:cNvSpPr txBox="1"/>
          <p:nvPr/>
        </p:nvSpPr>
        <p:spPr>
          <a:xfrm>
            <a:off x="60960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8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3" name="TextovéPole 42"/>
          <p:cNvSpPr txBox="1"/>
          <p:nvPr/>
        </p:nvSpPr>
        <p:spPr>
          <a:xfrm>
            <a:off x="5486400" y="3581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4" name="TextovéPole 43"/>
          <p:cNvSpPr txBox="1"/>
          <p:nvPr/>
        </p:nvSpPr>
        <p:spPr>
          <a:xfrm>
            <a:off x="50292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5" name="TextovéPole 44"/>
          <p:cNvSpPr txBox="1"/>
          <p:nvPr/>
        </p:nvSpPr>
        <p:spPr>
          <a:xfrm>
            <a:off x="44958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6" name="TextovéPole 45"/>
          <p:cNvSpPr txBox="1"/>
          <p:nvPr/>
        </p:nvSpPr>
        <p:spPr>
          <a:xfrm>
            <a:off x="5410200" y="4191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7" name="TextovéPole 46"/>
          <p:cNvSpPr txBox="1"/>
          <p:nvPr/>
        </p:nvSpPr>
        <p:spPr>
          <a:xfrm>
            <a:off x="59436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8" name="TextovéPole 47"/>
          <p:cNvSpPr txBox="1"/>
          <p:nvPr/>
        </p:nvSpPr>
        <p:spPr>
          <a:xfrm>
            <a:off x="5029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9" name="TextovéPole 48"/>
          <p:cNvSpPr txBox="1"/>
          <p:nvPr/>
        </p:nvSpPr>
        <p:spPr>
          <a:xfrm>
            <a:off x="4495800" y="5105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0" name="TextovéPole 49"/>
          <p:cNvSpPr txBox="1"/>
          <p:nvPr/>
        </p:nvSpPr>
        <p:spPr>
          <a:xfrm>
            <a:off x="3886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1" name="TextovéPole 50"/>
          <p:cNvSpPr txBox="1"/>
          <p:nvPr/>
        </p:nvSpPr>
        <p:spPr>
          <a:xfrm>
            <a:off x="3124200" y="3429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5" name="TextovéPole 54"/>
          <p:cNvSpPr txBox="1"/>
          <p:nvPr/>
        </p:nvSpPr>
        <p:spPr>
          <a:xfrm>
            <a:off x="3739272" y="4056102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FF00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6" name="TextovéPole 55"/>
          <p:cNvSpPr txBox="1"/>
          <p:nvPr/>
        </p:nvSpPr>
        <p:spPr>
          <a:xfrm>
            <a:off x="4387116" y="2787134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57" name="TextovéPole 56"/>
          <p:cNvSpPr txBox="1"/>
          <p:nvPr/>
        </p:nvSpPr>
        <p:spPr>
          <a:xfrm>
            <a:off x="1896894" y="4065627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5</a:t>
            </a:r>
          </a:p>
        </p:txBody>
      </p:sp>
      <p:sp>
        <p:nvSpPr>
          <p:cNvPr id="59" name="TextovéPole 58"/>
          <p:cNvSpPr txBox="1"/>
          <p:nvPr/>
        </p:nvSpPr>
        <p:spPr>
          <a:xfrm>
            <a:off x="3058582" y="5685748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FF0000"/>
                </a:solidFill>
                <a:latin typeface="+mn-lt"/>
                <a:cs typeface="Courier New" pitchFamily="49" charset="0"/>
              </a:rPr>
              <a:t>9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61" name="TextovéPole 60"/>
          <p:cNvSpPr txBox="1"/>
          <p:nvPr/>
        </p:nvSpPr>
        <p:spPr>
          <a:xfrm>
            <a:off x="6200775" y="3021568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10</a:t>
            </a:r>
          </a:p>
        </p:txBody>
      </p:sp>
      <p:sp>
        <p:nvSpPr>
          <p:cNvPr id="62" name="TextovéPole 61"/>
          <p:cNvSpPr txBox="1"/>
          <p:nvPr/>
        </p:nvSpPr>
        <p:spPr>
          <a:xfrm>
            <a:off x="6143625" y="3974068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13</a:t>
            </a:r>
          </a:p>
        </p:txBody>
      </p:sp>
      <p:sp>
        <p:nvSpPr>
          <p:cNvPr id="63" name="TextovéPole 62"/>
          <p:cNvSpPr txBox="1"/>
          <p:nvPr/>
        </p:nvSpPr>
        <p:spPr>
          <a:xfrm>
            <a:off x="5405850" y="4919380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12</a:t>
            </a:r>
          </a:p>
        </p:txBody>
      </p:sp>
      <p:sp>
        <p:nvSpPr>
          <p:cNvPr id="65" name="TextovéPole 64"/>
          <p:cNvSpPr txBox="1"/>
          <p:nvPr/>
        </p:nvSpPr>
        <p:spPr>
          <a:xfrm>
            <a:off x="3958050" y="4414555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12</a:t>
            </a:r>
          </a:p>
        </p:txBody>
      </p:sp>
    </p:spTree>
    <p:extLst>
      <p:ext uri="{BB962C8B-B14F-4D97-AF65-F5344CB8AC3E}">
        <p14:creationId xmlns:p14="http://schemas.microsoft.com/office/powerpoint/2010/main" val="198747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/>
      <p:bldP spid="62" grpId="0"/>
      <p:bldP spid="63" grpId="0"/>
      <p:bldP spid="6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Dijkstra</a:t>
            </a:r>
            <a:r>
              <a:rPr lang="cs-CZ" dirty="0" smtClean="0"/>
              <a:t>: základ kódu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err="1" smtClean="0"/>
              <a:t>for</a:t>
            </a:r>
            <a:r>
              <a:rPr lang="cs-CZ" dirty="0" smtClean="0"/>
              <a:t> (</a:t>
            </a:r>
            <a:r>
              <a:rPr lang="en-US" dirty="0" smtClean="0"/>
              <a:t>Node n</a:t>
            </a:r>
            <a:r>
              <a:rPr lang="cs-CZ" dirty="0" smtClean="0"/>
              <a:t> : </a:t>
            </a:r>
            <a:r>
              <a:rPr lang="en-US" dirty="0" err="1" smtClean="0"/>
              <a:t>allNodes</a:t>
            </a:r>
            <a:r>
              <a:rPr lang="cs-CZ" dirty="0" smtClean="0"/>
              <a:t>()) </a:t>
            </a:r>
            <a:r>
              <a:rPr lang="en-US" dirty="0" smtClean="0"/>
              <a:t>{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n.open</a:t>
            </a:r>
            <a:r>
              <a:rPr lang="en-US" dirty="0" smtClean="0"/>
              <a:t> = true;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n.dist</a:t>
            </a:r>
            <a:r>
              <a:rPr lang="en-US" dirty="0" smtClean="0"/>
              <a:t> = +∞;</a:t>
            </a:r>
          </a:p>
          <a:p>
            <a:r>
              <a:rPr lang="en-US" dirty="0" smtClean="0"/>
              <a:t>}</a:t>
            </a:r>
          </a:p>
          <a:p>
            <a:r>
              <a:rPr lang="en-US" dirty="0" err="1" smtClean="0"/>
              <a:t>start.dist</a:t>
            </a:r>
            <a:r>
              <a:rPr lang="en-US" dirty="0" smtClean="0"/>
              <a:t> = 0;</a:t>
            </a:r>
          </a:p>
          <a:p>
            <a:endParaRPr lang="en-US" dirty="0" smtClean="0"/>
          </a:p>
          <a:p>
            <a:r>
              <a:rPr lang="en-US" dirty="0" smtClean="0"/>
              <a:t>while (</a:t>
            </a:r>
            <a:r>
              <a:rPr lang="en-US" dirty="0" err="1" smtClean="0"/>
              <a:t>anyOpenNodeLeft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	Node n = </a:t>
            </a:r>
            <a:r>
              <a:rPr lang="en-US" dirty="0" err="1" smtClean="0"/>
              <a:t>findOpenWithMinDist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n.open</a:t>
            </a:r>
            <a:r>
              <a:rPr lang="en-US" dirty="0" smtClean="0"/>
              <a:t> = false;</a:t>
            </a:r>
          </a:p>
          <a:p>
            <a:r>
              <a:rPr lang="en-US" dirty="0" smtClean="0"/>
              <a:t>	for (Node x : neighbors(n)) {</a:t>
            </a:r>
          </a:p>
          <a:p>
            <a:r>
              <a:rPr lang="en-US" dirty="0" smtClean="0"/>
              <a:t>		if (</a:t>
            </a:r>
            <a:r>
              <a:rPr lang="en-US" dirty="0" err="1" smtClean="0"/>
              <a:t>x.dist</a:t>
            </a:r>
            <a:r>
              <a:rPr lang="en-US" dirty="0" smtClean="0"/>
              <a:t> &gt; </a:t>
            </a:r>
            <a:r>
              <a:rPr lang="cs-CZ" dirty="0" err="1" smtClean="0"/>
              <a:t>n.dist</a:t>
            </a:r>
            <a:r>
              <a:rPr lang="en-US" dirty="0" smtClean="0"/>
              <a:t> + </a:t>
            </a:r>
            <a:r>
              <a:rPr lang="en-US" dirty="0" err="1" smtClean="0"/>
              <a:t>len</a:t>
            </a:r>
            <a:r>
              <a:rPr lang="en-US" dirty="0" smtClean="0"/>
              <a:t>(n, x)) {</a:t>
            </a:r>
          </a:p>
          <a:p>
            <a:r>
              <a:rPr lang="en-US" dirty="0" smtClean="0"/>
              <a:t>			</a:t>
            </a:r>
            <a:r>
              <a:rPr lang="en-US" dirty="0" err="1" smtClean="0"/>
              <a:t>x.dist</a:t>
            </a:r>
            <a:r>
              <a:rPr lang="en-US" dirty="0" smtClean="0"/>
              <a:t> = </a:t>
            </a:r>
            <a:r>
              <a:rPr lang="cs-CZ" dirty="0" err="1" smtClean="0"/>
              <a:t>n.dist</a:t>
            </a:r>
            <a:r>
              <a:rPr lang="en-US" dirty="0" smtClean="0"/>
              <a:t> + </a:t>
            </a:r>
            <a:r>
              <a:rPr lang="en-US" dirty="0" err="1" smtClean="0"/>
              <a:t>len</a:t>
            </a:r>
            <a:r>
              <a:rPr lang="en-US" dirty="0" smtClean="0"/>
              <a:t>(n, x);</a:t>
            </a:r>
          </a:p>
          <a:p>
            <a:r>
              <a:rPr lang="en-US" dirty="0" smtClean="0"/>
              <a:t>			</a:t>
            </a:r>
            <a:r>
              <a:rPr lang="en-US" dirty="0" err="1" smtClean="0"/>
              <a:t>x.prev</a:t>
            </a:r>
            <a:r>
              <a:rPr lang="en-US" dirty="0" smtClean="0"/>
              <a:t> = n;</a:t>
            </a:r>
          </a:p>
          <a:p>
            <a:r>
              <a:rPr lang="en-US" dirty="0" smtClean="0"/>
              <a:t>		}</a:t>
            </a:r>
          </a:p>
          <a:p>
            <a:r>
              <a:rPr lang="en-US" dirty="0" smtClean="0"/>
              <a:t>}	}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748C81-76D9-4DF6-A72E-BFFBD8C4F339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7" name="Pravá složená závorka 6"/>
          <p:cNvSpPr/>
          <p:nvPr/>
        </p:nvSpPr>
        <p:spPr>
          <a:xfrm>
            <a:off x="6096000" y="1752600"/>
            <a:ext cx="533400" cy="1295400"/>
          </a:xfrm>
          <a:prstGeom prst="rightBrace">
            <a:avLst/>
          </a:prstGeom>
          <a:ln w="19050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TextovéPole 7"/>
          <p:cNvSpPr txBox="1"/>
          <p:nvPr/>
        </p:nvSpPr>
        <p:spPr>
          <a:xfrm>
            <a:off x="6705600" y="2209800"/>
            <a:ext cx="1402948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n-US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  <a:t>inicializace</a:t>
            </a:r>
            <a:endParaRPr lang="cs-CZ" b="1" noProof="1">
              <a:solidFill>
                <a:srgbClr val="6600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" name="Pravá složená závorka 8"/>
          <p:cNvSpPr/>
          <p:nvPr/>
        </p:nvSpPr>
        <p:spPr>
          <a:xfrm>
            <a:off x="6629400" y="3505200"/>
            <a:ext cx="304800" cy="685800"/>
          </a:xfrm>
          <a:prstGeom prst="rightBrace">
            <a:avLst>
              <a:gd name="adj1" fmla="val 8333"/>
              <a:gd name="adj2" fmla="val 50000"/>
            </a:avLst>
          </a:prstGeom>
          <a:ln w="19050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TextovéPole 9"/>
          <p:cNvSpPr txBox="1"/>
          <p:nvPr/>
        </p:nvSpPr>
        <p:spPr>
          <a:xfrm>
            <a:off x="6934200" y="3505200"/>
            <a:ext cx="1326004" cy="646331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  <a:t>připoj</a:t>
            </a:r>
            <a:b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</a:br>
            <a: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  <a:t>nejlepšího</a:t>
            </a:r>
            <a:endParaRPr lang="cs-CZ" b="1" noProof="1">
              <a:solidFill>
                <a:srgbClr val="6600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1" name="Pravá složená závorka 10"/>
          <p:cNvSpPr/>
          <p:nvPr/>
        </p:nvSpPr>
        <p:spPr>
          <a:xfrm>
            <a:off x="6629400" y="4343400"/>
            <a:ext cx="533400" cy="1295400"/>
          </a:xfrm>
          <a:prstGeom prst="rightBrace">
            <a:avLst/>
          </a:prstGeom>
          <a:ln w="19050">
            <a:solidFill>
              <a:srgbClr val="66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6934200" y="4800600"/>
            <a:ext cx="1672254" cy="923330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  <a:t>uprav</a:t>
            </a:r>
            <a:b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</a:br>
            <a: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  <a:t>vzdálenosti</a:t>
            </a:r>
            <a:b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</a:br>
            <a:r>
              <a:rPr lang="cs-CZ" b="1" noProof="1" smtClean="0">
                <a:solidFill>
                  <a:srgbClr val="6600FF"/>
                </a:solidFill>
                <a:latin typeface="+mn-lt"/>
                <a:cs typeface="Courier New" pitchFamily="49" charset="0"/>
              </a:rPr>
              <a:t>jeho sousedů</a:t>
            </a:r>
            <a:endParaRPr lang="cs-CZ" b="1" noProof="1">
              <a:solidFill>
                <a:srgbClr val="6600FF"/>
              </a:solidFill>
              <a:latin typeface="+mn-lt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  <p:bldP spid="10" grpId="0"/>
      <p:bldP spid="11" grpId="0" animBg="1"/>
      <p:bldP spid="1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Dijkstra</a:t>
            </a:r>
            <a:r>
              <a:rPr lang="en-US" dirty="0" smtClean="0"/>
              <a:t> x </a:t>
            </a:r>
            <a:r>
              <a:rPr lang="cs-CZ" dirty="0" smtClean="0"/>
              <a:t>Jarník-Prim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V čem je rozdíl oproti hledání kostry?</a:t>
            </a:r>
          </a:p>
          <a:p>
            <a:pPr lvl="1"/>
            <a:r>
              <a:rPr lang="cs-CZ" dirty="0" smtClean="0"/>
              <a:t>Přestože řeší jinou úlohu, jsou si algoritmy strukturou podobné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while (</a:t>
            </a:r>
            <a:r>
              <a:rPr lang="en-US" dirty="0" err="1" smtClean="0"/>
              <a:t>anyOpenNodeLeft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	Node n = </a:t>
            </a:r>
            <a:r>
              <a:rPr lang="en-US" dirty="0" err="1" smtClean="0"/>
              <a:t>findOpenWithMinDist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n.open</a:t>
            </a:r>
            <a:r>
              <a:rPr lang="en-US" dirty="0" smtClean="0"/>
              <a:t> = false;</a:t>
            </a:r>
          </a:p>
          <a:p>
            <a:r>
              <a:rPr lang="en-US" dirty="0" smtClean="0"/>
              <a:t>	for (Node x : neighbors(n)) {</a:t>
            </a:r>
          </a:p>
          <a:p>
            <a:r>
              <a:rPr lang="en-US" dirty="0"/>
              <a:t>	</a:t>
            </a:r>
            <a:r>
              <a:rPr lang="en-US" dirty="0" smtClean="0"/>
              <a:t>	</a:t>
            </a:r>
            <a:r>
              <a:rPr lang="en-US" dirty="0" err="1" smtClean="0"/>
              <a:t>int</a:t>
            </a:r>
            <a:r>
              <a:rPr lang="en-US" dirty="0" smtClean="0"/>
              <a:t> d = </a:t>
            </a:r>
            <a:r>
              <a:rPr lang="cs-CZ" dirty="0" err="1"/>
              <a:t>n.dist</a:t>
            </a:r>
            <a:r>
              <a:rPr lang="en-US" dirty="0"/>
              <a:t> + </a:t>
            </a:r>
            <a:r>
              <a:rPr lang="en-US" dirty="0" err="1"/>
              <a:t>len</a:t>
            </a:r>
            <a:r>
              <a:rPr lang="en-US" dirty="0"/>
              <a:t>(n, x</a:t>
            </a:r>
            <a:r>
              <a:rPr lang="en-US" dirty="0" smtClean="0"/>
              <a:t>);</a:t>
            </a:r>
          </a:p>
          <a:p>
            <a:r>
              <a:rPr lang="en-US" dirty="0" smtClean="0"/>
              <a:t>		if (</a:t>
            </a:r>
            <a:r>
              <a:rPr lang="en-US" dirty="0" err="1" smtClean="0"/>
              <a:t>x.dist</a:t>
            </a:r>
            <a:r>
              <a:rPr lang="en-US" dirty="0" smtClean="0"/>
              <a:t> &gt; d) {</a:t>
            </a:r>
          </a:p>
          <a:p>
            <a:r>
              <a:rPr lang="en-US" dirty="0" smtClean="0"/>
              <a:t>			</a:t>
            </a:r>
            <a:r>
              <a:rPr lang="en-US" dirty="0" err="1" smtClean="0"/>
              <a:t>x.dist</a:t>
            </a:r>
            <a:r>
              <a:rPr lang="en-US" dirty="0" smtClean="0"/>
              <a:t> = d; </a:t>
            </a:r>
            <a:r>
              <a:rPr lang="en-US" dirty="0" err="1" smtClean="0"/>
              <a:t>x.prev</a:t>
            </a:r>
            <a:r>
              <a:rPr lang="en-US" dirty="0" smtClean="0"/>
              <a:t> = n;</a:t>
            </a:r>
          </a:p>
          <a:p>
            <a:r>
              <a:rPr lang="en-US" dirty="0" smtClean="0"/>
              <a:t>		}</a:t>
            </a:r>
          </a:p>
          <a:p>
            <a:r>
              <a:rPr lang="en-US" dirty="0" smtClean="0"/>
              <a:t>}	}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cxnSp>
        <p:nvCxnSpPr>
          <p:cNvPr id="10" name="Přímá spojovací čára 9"/>
          <p:cNvCxnSpPr/>
          <p:nvPr/>
        </p:nvCxnSpPr>
        <p:spPr>
          <a:xfrm flipV="1">
            <a:off x="2971800" y="4343400"/>
            <a:ext cx="1752600" cy="152402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Dijkstra</a:t>
            </a:r>
            <a:r>
              <a:rPr lang="cs-CZ" dirty="0" smtClean="0"/>
              <a:t>: složitost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 je složitost?</a:t>
            </a:r>
          </a:p>
          <a:p>
            <a:endParaRPr lang="cs-CZ" dirty="0" smtClean="0"/>
          </a:p>
          <a:p>
            <a:r>
              <a:rPr lang="cs-CZ" dirty="0" smtClean="0">
                <a:solidFill>
                  <a:srgbClr val="FF0000"/>
                </a:solidFill>
              </a:rPr>
              <a:t>Záleží na implementaci prioritní fronty!!</a:t>
            </a:r>
          </a:p>
          <a:p>
            <a:pPr lvl="1"/>
            <a:r>
              <a:rPr lang="cs-CZ" dirty="0" smtClean="0"/>
              <a:t>Obyčejné pole =&gt; </a:t>
            </a:r>
            <a:r>
              <a:rPr lang="cs-CZ" b="1" dirty="0" smtClean="0">
                <a:solidFill>
                  <a:srgbClr val="00FFFF"/>
                </a:solidFill>
              </a:rPr>
              <a:t>O(u</a:t>
            </a:r>
            <a:r>
              <a:rPr lang="cs-CZ" b="1" baseline="30000" dirty="0" smtClean="0">
                <a:solidFill>
                  <a:srgbClr val="00FFFF"/>
                </a:solidFill>
              </a:rPr>
              <a:t>2</a:t>
            </a:r>
            <a:r>
              <a:rPr lang="cs-CZ" b="1" dirty="0" smtClean="0">
                <a:solidFill>
                  <a:srgbClr val="00FFFF"/>
                </a:solidFill>
              </a:rPr>
              <a:t>)</a:t>
            </a:r>
          </a:p>
          <a:p>
            <a:pPr lvl="1"/>
            <a:r>
              <a:rPr lang="cs-CZ" dirty="0" smtClean="0"/>
              <a:t>Halda =&gt; </a:t>
            </a:r>
            <a:r>
              <a:rPr lang="cs-CZ" b="1" dirty="0" smtClean="0">
                <a:solidFill>
                  <a:srgbClr val="00FFFF"/>
                </a:solidFill>
              </a:rPr>
              <a:t>O(h . log u)</a:t>
            </a:r>
            <a:endParaRPr lang="cs-CZ" dirty="0" smtClean="0"/>
          </a:p>
          <a:p>
            <a:pPr lvl="2"/>
            <a:r>
              <a:rPr lang="cs-CZ" dirty="0" smtClean="0"/>
              <a:t>(což může být i víc než u pole!)</a:t>
            </a:r>
          </a:p>
          <a:p>
            <a:pPr lvl="1"/>
            <a:endParaRPr lang="cs-CZ" dirty="0" smtClean="0"/>
          </a:p>
          <a:p>
            <a:r>
              <a:rPr lang="cs-CZ" dirty="0" smtClean="0"/>
              <a:t>A také na reprezentaci grafu (jako vždy)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pro pokrytí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Kdy lze pokrýt graf jedním tahem?</a:t>
            </a:r>
          </a:p>
          <a:p>
            <a:pPr lvl="1"/>
            <a:r>
              <a:rPr lang="cs-CZ" dirty="0" smtClean="0"/>
              <a:t>musí být souvislý</a:t>
            </a:r>
          </a:p>
          <a:p>
            <a:pPr lvl="1"/>
            <a:r>
              <a:rPr lang="cs-CZ" dirty="0" smtClean="0"/>
              <a:t>musí být Eulerův </a:t>
            </a:r>
            <a:r>
              <a:rPr lang="cs-CZ" u="sng" dirty="0" smtClean="0"/>
              <a:t>nebo</a:t>
            </a:r>
            <a:r>
              <a:rPr lang="cs-CZ" dirty="0" smtClean="0"/>
              <a:t> právě 2 liché stupně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Kolik tahů obecně na souvislý graf?</a:t>
            </a:r>
          </a:p>
          <a:p>
            <a:pPr lvl="1"/>
            <a:r>
              <a:rPr lang="cs-CZ" dirty="0" smtClean="0"/>
              <a:t>Počet uzlů lichého stupně děleno dvěma</a:t>
            </a:r>
          </a:p>
          <a:p>
            <a:pPr lvl="3"/>
            <a:endParaRPr lang="cs-CZ" dirty="0" smtClean="0"/>
          </a:p>
          <a:p>
            <a:r>
              <a:rPr lang="cs-CZ" dirty="0" smtClean="0"/>
              <a:t>A co když není souvislý?</a:t>
            </a:r>
          </a:p>
          <a:p>
            <a:pPr lvl="1"/>
            <a:r>
              <a:rPr lang="cs-CZ" dirty="0" smtClean="0"/>
              <a:t>Řešíme každou komponentu zvlášť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743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Velikost potrubí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Graf modelující potrubí</a:t>
            </a:r>
          </a:p>
          <a:p>
            <a:r>
              <a:rPr lang="cs-CZ" dirty="0" smtClean="0"/>
              <a:t>Ohodnocení hran = průměr trubky</a:t>
            </a:r>
          </a:p>
          <a:p>
            <a:endParaRPr lang="cs-CZ" dirty="0" smtClean="0"/>
          </a:p>
          <a:p>
            <a:r>
              <a:rPr lang="cs-CZ" dirty="0" smtClean="0"/>
              <a:t>Jaký největší předmět lze poslat?</a:t>
            </a:r>
          </a:p>
          <a:p>
            <a:endParaRPr lang="cs-CZ" dirty="0" smtClean="0"/>
          </a:p>
          <a:p>
            <a:r>
              <a:rPr lang="cs-CZ" dirty="0" smtClean="0"/>
              <a:t>=&gt; Jiné operace při kombinování cest</a:t>
            </a:r>
            <a:endParaRPr lang="en-US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Velikost potrubí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Jaký největší předmět lze poslat?</a:t>
            </a:r>
            <a:endParaRPr lang="en-US" dirty="0" smtClean="0"/>
          </a:p>
          <a:p>
            <a:pPr lvl="1"/>
            <a:r>
              <a:rPr lang="en-US" dirty="0" smtClean="0"/>
              <a:t>+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min		min </a:t>
            </a:r>
            <a:r>
              <a:rPr lang="en-US" dirty="0" smtClean="0">
                <a:sym typeface="Wingdings" pitchFamily="2" charset="2"/>
              </a:rPr>
              <a:t> max</a:t>
            </a:r>
            <a:endParaRPr lang="cs-CZ" dirty="0" smtClean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while (</a:t>
            </a:r>
            <a:r>
              <a:rPr lang="en-US" dirty="0" err="1"/>
              <a:t>anyOpenNodeLeft</a:t>
            </a:r>
            <a:r>
              <a:rPr lang="en-US" dirty="0"/>
              <a:t>()) {</a:t>
            </a:r>
          </a:p>
          <a:p>
            <a:r>
              <a:rPr lang="en-US" dirty="0"/>
              <a:t>	Node n = </a:t>
            </a:r>
            <a:r>
              <a:rPr lang="en-US" dirty="0" err="1"/>
              <a:t>findOpenWithMinDist</a:t>
            </a:r>
            <a:r>
              <a:rPr lang="en-US" dirty="0"/>
              <a:t>();</a:t>
            </a:r>
          </a:p>
          <a:p>
            <a:r>
              <a:rPr lang="en-US" dirty="0"/>
              <a:t>	</a:t>
            </a:r>
            <a:r>
              <a:rPr lang="en-US" dirty="0" err="1"/>
              <a:t>n.open</a:t>
            </a:r>
            <a:r>
              <a:rPr lang="en-US" dirty="0"/>
              <a:t> = false;</a:t>
            </a:r>
          </a:p>
          <a:p>
            <a:r>
              <a:rPr lang="en-US" dirty="0"/>
              <a:t>	for (Node x : neighbors(n)) {</a:t>
            </a:r>
          </a:p>
          <a:p>
            <a:r>
              <a:rPr lang="en-US" dirty="0"/>
              <a:t>		</a:t>
            </a:r>
            <a:r>
              <a:rPr lang="en-US" dirty="0" err="1"/>
              <a:t>int</a:t>
            </a:r>
            <a:r>
              <a:rPr lang="en-US" dirty="0"/>
              <a:t> d = </a:t>
            </a:r>
            <a:r>
              <a:rPr lang="en-US" dirty="0" smtClean="0"/>
              <a:t>    </a:t>
            </a:r>
            <a:r>
              <a:rPr lang="cs-CZ" dirty="0" err="1" smtClean="0"/>
              <a:t>n.dist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/>
              <a:t>len</a:t>
            </a:r>
            <a:r>
              <a:rPr lang="en-US" dirty="0"/>
              <a:t>(n, x);</a:t>
            </a:r>
          </a:p>
          <a:p>
            <a:r>
              <a:rPr lang="en-US" dirty="0"/>
              <a:t>		if (</a:t>
            </a:r>
            <a:r>
              <a:rPr lang="en-US" dirty="0" err="1"/>
              <a:t>x.dist</a:t>
            </a:r>
            <a:r>
              <a:rPr lang="en-US" dirty="0"/>
              <a:t> &gt; d) {</a:t>
            </a:r>
          </a:p>
          <a:p>
            <a:r>
              <a:rPr lang="en-US" dirty="0"/>
              <a:t>			</a:t>
            </a:r>
            <a:r>
              <a:rPr lang="en-US" dirty="0" err="1"/>
              <a:t>x.dist</a:t>
            </a:r>
            <a:r>
              <a:rPr lang="en-US" dirty="0"/>
              <a:t> = d; </a:t>
            </a:r>
            <a:r>
              <a:rPr lang="en-US" dirty="0" err="1"/>
              <a:t>x.prev</a:t>
            </a:r>
            <a:r>
              <a:rPr lang="en-US" dirty="0"/>
              <a:t> = n;</a:t>
            </a:r>
          </a:p>
          <a:p>
            <a:r>
              <a:rPr lang="en-US" dirty="0" smtClean="0"/>
              <a:t>}	}</a:t>
            </a:r>
            <a:r>
              <a:rPr lang="en-US" dirty="0"/>
              <a:t>	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sp>
        <p:nvSpPr>
          <p:cNvPr id="8" name="TextovéPole 7"/>
          <p:cNvSpPr txBox="1"/>
          <p:nvPr/>
        </p:nvSpPr>
        <p:spPr>
          <a:xfrm>
            <a:off x="2895600" y="4343400"/>
            <a:ext cx="930310" cy="503590"/>
          </a:xfrm>
          <a:prstGeom prst="rect">
            <a:avLst/>
          </a:prstGeom>
          <a:solidFill>
            <a:srgbClr val="CCFFFF">
              <a:alpha val="69804"/>
            </a:srgbClr>
          </a:solidFill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en-US" sz="2800" b="1" noProof="1" smtClean="0">
                <a:solidFill>
                  <a:srgbClr val="FF0000"/>
                </a:solidFill>
                <a:latin typeface="Arial Black" pitchFamily="34" charset="0"/>
                <a:cs typeface="Courier New" pitchFamily="49" charset="0"/>
              </a:rPr>
              <a:t>min(</a:t>
            </a:r>
            <a:endParaRPr lang="cs-CZ" sz="2800" b="1" noProof="1">
              <a:solidFill>
                <a:srgbClr val="FF0000"/>
              </a:solidFill>
              <a:latin typeface="Arial Black" pitchFamily="34" charset="0"/>
              <a:cs typeface="Courier New" pitchFamily="49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298765" y="4364182"/>
            <a:ext cx="212165" cy="503590"/>
          </a:xfrm>
          <a:prstGeom prst="rect">
            <a:avLst/>
          </a:prstGeom>
          <a:solidFill>
            <a:srgbClr val="CCFFFF">
              <a:alpha val="69804"/>
            </a:srgbClr>
          </a:solidFill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en-US" sz="2800" b="1" noProof="1">
                <a:solidFill>
                  <a:srgbClr val="FF0000"/>
                </a:solidFill>
                <a:latin typeface="Arial Black" pitchFamily="34" charset="0"/>
                <a:cs typeface="Courier New" pitchFamily="49" charset="0"/>
              </a:rPr>
              <a:t>)</a:t>
            </a:r>
            <a:endParaRPr lang="cs-CZ" sz="2800" b="1" noProof="1">
              <a:solidFill>
                <a:srgbClr val="FF0000"/>
              </a:solidFill>
              <a:latin typeface="Arial Black" pitchFamily="34" charset="0"/>
              <a:cs typeface="Courier New" pitchFamily="49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5227394" y="4364182"/>
            <a:ext cx="192929" cy="503590"/>
          </a:xfrm>
          <a:prstGeom prst="rect">
            <a:avLst/>
          </a:prstGeom>
          <a:solidFill>
            <a:srgbClr val="CCFFFF">
              <a:alpha val="69804"/>
            </a:srgbClr>
          </a:solidFill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en-US" sz="2800" b="1" noProof="1" smtClean="0">
                <a:solidFill>
                  <a:srgbClr val="FF0000"/>
                </a:solidFill>
                <a:latin typeface="Arial Black" pitchFamily="34" charset="0"/>
                <a:cs typeface="Courier New" pitchFamily="49" charset="0"/>
              </a:rPr>
              <a:t>;</a:t>
            </a:r>
            <a:endParaRPr lang="cs-CZ" sz="2800" b="1" noProof="1">
              <a:solidFill>
                <a:srgbClr val="FF0000"/>
              </a:solidFill>
              <a:latin typeface="Arial Black" pitchFamily="34" charset="0"/>
              <a:cs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617968" y="4724400"/>
            <a:ext cx="309948" cy="503590"/>
          </a:xfrm>
          <a:prstGeom prst="rect">
            <a:avLst/>
          </a:prstGeom>
          <a:solidFill>
            <a:srgbClr val="CCFFFF">
              <a:alpha val="69804"/>
            </a:srgbClr>
          </a:solidFill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en-US" sz="2800" b="1" noProof="1">
                <a:solidFill>
                  <a:srgbClr val="FF0000"/>
                </a:solidFill>
                <a:latin typeface="Arial Black" pitchFamily="34" charset="0"/>
                <a:cs typeface="Courier New" pitchFamily="49" charset="0"/>
              </a:rPr>
              <a:t>&lt;</a:t>
            </a:r>
            <a:endParaRPr lang="cs-CZ" sz="2800" b="1" noProof="1">
              <a:solidFill>
                <a:srgbClr val="FF0000"/>
              </a:solidFill>
              <a:latin typeface="Arial Black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0179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operace pro cesty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Nejspolehlivější komunikační linka</a:t>
            </a:r>
            <a:endParaRPr lang="en-US" dirty="0" smtClean="0"/>
          </a:p>
          <a:p>
            <a:pPr lvl="1"/>
            <a:r>
              <a:rPr lang="en-US" dirty="0" smtClean="0"/>
              <a:t>+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cs-CZ" dirty="0"/>
              <a:t>×</a:t>
            </a:r>
            <a:r>
              <a:rPr lang="en-US" dirty="0" smtClean="0"/>
              <a:t>		min </a:t>
            </a:r>
            <a:r>
              <a:rPr lang="en-US" dirty="0" smtClean="0">
                <a:sym typeface="Wingdings" pitchFamily="2" charset="2"/>
              </a:rPr>
              <a:t> max</a:t>
            </a:r>
            <a:endParaRPr lang="cs-CZ" dirty="0" smtClean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while (</a:t>
            </a:r>
            <a:r>
              <a:rPr lang="en-US" dirty="0" err="1"/>
              <a:t>anyOpenNodeLeft</a:t>
            </a:r>
            <a:r>
              <a:rPr lang="en-US" dirty="0"/>
              <a:t>()) {</a:t>
            </a:r>
          </a:p>
          <a:p>
            <a:r>
              <a:rPr lang="en-US" dirty="0"/>
              <a:t>	Node n = </a:t>
            </a:r>
            <a:r>
              <a:rPr lang="en-US" dirty="0" err="1"/>
              <a:t>findOpenWithMinDist</a:t>
            </a:r>
            <a:r>
              <a:rPr lang="en-US" dirty="0"/>
              <a:t>();</a:t>
            </a:r>
          </a:p>
          <a:p>
            <a:r>
              <a:rPr lang="en-US" dirty="0"/>
              <a:t>	</a:t>
            </a:r>
            <a:r>
              <a:rPr lang="en-US" dirty="0" err="1"/>
              <a:t>n.open</a:t>
            </a:r>
            <a:r>
              <a:rPr lang="en-US" dirty="0"/>
              <a:t> = false;</a:t>
            </a:r>
          </a:p>
          <a:p>
            <a:r>
              <a:rPr lang="en-US" dirty="0"/>
              <a:t>	for (Node x : neighbors(n)) {</a:t>
            </a:r>
          </a:p>
          <a:p>
            <a:r>
              <a:rPr lang="en-US" dirty="0"/>
              <a:t>		</a:t>
            </a:r>
            <a:r>
              <a:rPr lang="en-US" dirty="0" err="1"/>
              <a:t>int</a:t>
            </a:r>
            <a:r>
              <a:rPr lang="en-US" dirty="0"/>
              <a:t> d = </a:t>
            </a:r>
            <a:r>
              <a:rPr lang="en-US" dirty="0" smtClean="0"/>
              <a:t>    </a:t>
            </a:r>
            <a:r>
              <a:rPr lang="cs-CZ" dirty="0" err="1" smtClean="0"/>
              <a:t>n.dist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/>
              <a:t>len</a:t>
            </a:r>
            <a:r>
              <a:rPr lang="en-US" dirty="0"/>
              <a:t>(n, x);</a:t>
            </a:r>
          </a:p>
          <a:p>
            <a:r>
              <a:rPr lang="en-US" dirty="0"/>
              <a:t>		if (</a:t>
            </a:r>
            <a:r>
              <a:rPr lang="en-US" dirty="0" err="1"/>
              <a:t>x.dist</a:t>
            </a:r>
            <a:r>
              <a:rPr lang="en-US" dirty="0"/>
              <a:t> &gt; d) {</a:t>
            </a:r>
          </a:p>
          <a:p>
            <a:r>
              <a:rPr lang="en-US" dirty="0"/>
              <a:t>			</a:t>
            </a:r>
            <a:r>
              <a:rPr lang="en-US" dirty="0" err="1"/>
              <a:t>x.dist</a:t>
            </a:r>
            <a:r>
              <a:rPr lang="en-US" dirty="0"/>
              <a:t> = d; </a:t>
            </a:r>
            <a:r>
              <a:rPr lang="en-US" dirty="0" err="1"/>
              <a:t>x.prev</a:t>
            </a:r>
            <a:r>
              <a:rPr lang="en-US" dirty="0"/>
              <a:t> = n;</a:t>
            </a:r>
          </a:p>
          <a:p>
            <a:r>
              <a:rPr lang="en-US" dirty="0" smtClean="0"/>
              <a:t>}	}</a:t>
            </a:r>
            <a:r>
              <a:rPr lang="en-US" dirty="0"/>
              <a:t>	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5227394" y="4364182"/>
            <a:ext cx="192929" cy="503590"/>
          </a:xfrm>
          <a:prstGeom prst="rect">
            <a:avLst/>
          </a:prstGeom>
          <a:solidFill>
            <a:srgbClr val="CCFFFF">
              <a:alpha val="69804"/>
            </a:srgbClr>
          </a:solidFill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800" b="1" noProof="1" smtClean="0">
                <a:solidFill>
                  <a:srgbClr val="FF0000"/>
                </a:solidFill>
                <a:latin typeface="Arial Black" pitchFamily="34" charset="0"/>
                <a:cs typeface="Courier New" pitchFamily="49" charset="0"/>
              </a:rPr>
              <a:t>.</a:t>
            </a:r>
            <a:endParaRPr lang="cs-CZ" sz="2800" b="1" noProof="1">
              <a:solidFill>
                <a:srgbClr val="FF0000"/>
              </a:solidFill>
              <a:latin typeface="Arial Black" pitchFamily="34" charset="0"/>
              <a:cs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617968" y="4724400"/>
            <a:ext cx="309948" cy="503590"/>
          </a:xfrm>
          <a:prstGeom prst="rect">
            <a:avLst/>
          </a:prstGeom>
          <a:solidFill>
            <a:srgbClr val="CCFFFF">
              <a:alpha val="69804"/>
            </a:srgbClr>
          </a:solidFill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en-US" sz="2800" b="1" noProof="1">
                <a:solidFill>
                  <a:srgbClr val="FF0000"/>
                </a:solidFill>
                <a:latin typeface="Arial Black" pitchFamily="34" charset="0"/>
                <a:cs typeface="Courier New" pitchFamily="49" charset="0"/>
              </a:rPr>
              <a:t>&lt;</a:t>
            </a:r>
            <a:endParaRPr lang="cs-CZ" sz="2800" b="1" noProof="1">
              <a:solidFill>
                <a:srgbClr val="FF0000"/>
              </a:solidFill>
              <a:latin typeface="Arial Black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704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operace pro cesty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Nejvýhodnější směnný kurz</a:t>
            </a:r>
            <a:endParaRPr lang="en-US" dirty="0" smtClean="0"/>
          </a:p>
          <a:p>
            <a:pPr lvl="1"/>
            <a:r>
              <a:rPr lang="en-US" dirty="0" smtClean="0"/>
              <a:t>+ </a:t>
            </a:r>
            <a:r>
              <a:rPr lang="en-US" dirty="0" smtClean="0">
                <a:sym typeface="Wingdings" pitchFamily="2" charset="2"/>
              </a:rPr>
              <a:t></a:t>
            </a:r>
            <a:r>
              <a:rPr lang="en-US" dirty="0" smtClean="0"/>
              <a:t> </a:t>
            </a:r>
            <a:r>
              <a:rPr lang="cs-CZ" dirty="0"/>
              <a:t>×</a:t>
            </a:r>
            <a:r>
              <a:rPr lang="en-US" dirty="0" smtClean="0"/>
              <a:t>		min </a:t>
            </a:r>
            <a:r>
              <a:rPr lang="en-US" dirty="0" smtClean="0">
                <a:sym typeface="Wingdings" pitchFamily="2" charset="2"/>
              </a:rPr>
              <a:t> min</a:t>
            </a:r>
            <a:endParaRPr lang="cs-CZ" dirty="0" smtClean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while (</a:t>
            </a:r>
            <a:r>
              <a:rPr lang="en-US" dirty="0" err="1"/>
              <a:t>anyOpenNodeLeft</a:t>
            </a:r>
            <a:r>
              <a:rPr lang="en-US" dirty="0"/>
              <a:t>()) {</a:t>
            </a:r>
          </a:p>
          <a:p>
            <a:r>
              <a:rPr lang="en-US" dirty="0"/>
              <a:t>	Node n = </a:t>
            </a:r>
            <a:r>
              <a:rPr lang="en-US" dirty="0" err="1"/>
              <a:t>findOpenWithMinDist</a:t>
            </a:r>
            <a:r>
              <a:rPr lang="en-US" dirty="0"/>
              <a:t>();</a:t>
            </a:r>
          </a:p>
          <a:p>
            <a:r>
              <a:rPr lang="en-US" dirty="0"/>
              <a:t>	</a:t>
            </a:r>
            <a:r>
              <a:rPr lang="en-US" dirty="0" err="1"/>
              <a:t>n.open</a:t>
            </a:r>
            <a:r>
              <a:rPr lang="en-US" dirty="0"/>
              <a:t> = false;</a:t>
            </a:r>
          </a:p>
          <a:p>
            <a:r>
              <a:rPr lang="en-US" dirty="0"/>
              <a:t>	for (Node x : neighbors(n)) {</a:t>
            </a:r>
          </a:p>
          <a:p>
            <a:r>
              <a:rPr lang="en-US" dirty="0"/>
              <a:t>		</a:t>
            </a:r>
            <a:r>
              <a:rPr lang="en-US" dirty="0" err="1"/>
              <a:t>int</a:t>
            </a:r>
            <a:r>
              <a:rPr lang="en-US" dirty="0"/>
              <a:t> d = </a:t>
            </a:r>
            <a:r>
              <a:rPr lang="en-US" dirty="0" smtClean="0"/>
              <a:t>    </a:t>
            </a:r>
            <a:r>
              <a:rPr lang="cs-CZ" dirty="0" err="1" smtClean="0"/>
              <a:t>n.dist</a:t>
            </a: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dirty="0" err="1"/>
              <a:t>len</a:t>
            </a:r>
            <a:r>
              <a:rPr lang="en-US" dirty="0"/>
              <a:t>(n, x);</a:t>
            </a:r>
          </a:p>
          <a:p>
            <a:r>
              <a:rPr lang="en-US" dirty="0"/>
              <a:t>		if (</a:t>
            </a:r>
            <a:r>
              <a:rPr lang="en-US" dirty="0" err="1"/>
              <a:t>x.dist</a:t>
            </a:r>
            <a:r>
              <a:rPr lang="en-US" dirty="0"/>
              <a:t> &gt; d) {</a:t>
            </a:r>
          </a:p>
          <a:p>
            <a:r>
              <a:rPr lang="en-US" dirty="0"/>
              <a:t>			</a:t>
            </a:r>
            <a:r>
              <a:rPr lang="en-US" dirty="0" err="1"/>
              <a:t>x.dist</a:t>
            </a:r>
            <a:r>
              <a:rPr lang="en-US" dirty="0"/>
              <a:t> = d; </a:t>
            </a:r>
            <a:r>
              <a:rPr lang="en-US" dirty="0" err="1"/>
              <a:t>x.prev</a:t>
            </a:r>
            <a:r>
              <a:rPr lang="en-US" dirty="0"/>
              <a:t> = n;</a:t>
            </a:r>
          </a:p>
          <a:p>
            <a:r>
              <a:rPr lang="en-US" dirty="0" smtClean="0"/>
              <a:t>}	}</a:t>
            </a:r>
            <a:r>
              <a:rPr lang="en-US" dirty="0"/>
              <a:t>	</a:t>
            </a:r>
            <a:r>
              <a:rPr lang="en-US" dirty="0" smtClean="0"/>
              <a:t>}</a:t>
            </a:r>
            <a:endParaRPr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  <p:sp>
        <p:nvSpPr>
          <p:cNvPr id="10" name="TextovéPole 9"/>
          <p:cNvSpPr txBox="1"/>
          <p:nvPr/>
        </p:nvSpPr>
        <p:spPr>
          <a:xfrm>
            <a:off x="5227394" y="4364182"/>
            <a:ext cx="192929" cy="503590"/>
          </a:xfrm>
          <a:prstGeom prst="rect">
            <a:avLst/>
          </a:prstGeom>
          <a:solidFill>
            <a:srgbClr val="CCFFFF">
              <a:alpha val="69804"/>
            </a:srgbClr>
          </a:solidFill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800" b="1" noProof="1" smtClean="0">
                <a:solidFill>
                  <a:srgbClr val="FF0000"/>
                </a:solidFill>
                <a:latin typeface="Arial Black" pitchFamily="34" charset="0"/>
                <a:cs typeface="Courier New" pitchFamily="49" charset="0"/>
              </a:rPr>
              <a:t>.</a:t>
            </a:r>
            <a:endParaRPr lang="cs-CZ" sz="2800" b="1" noProof="1">
              <a:solidFill>
                <a:srgbClr val="FF0000"/>
              </a:solidFill>
              <a:latin typeface="Arial Black" pitchFamily="34" charset="0"/>
              <a:cs typeface="Courier New" pitchFamily="49" charset="0"/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617968" y="4724400"/>
            <a:ext cx="309948" cy="503590"/>
          </a:xfrm>
          <a:prstGeom prst="rect">
            <a:avLst/>
          </a:prstGeom>
          <a:solidFill>
            <a:srgbClr val="CCFFFF">
              <a:alpha val="69804"/>
            </a:srgbClr>
          </a:solidFill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en-US" sz="2800" b="1" noProof="1">
                <a:solidFill>
                  <a:srgbClr val="FF0000"/>
                </a:solidFill>
                <a:latin typeface="Arial Black" pitchFamily="34" charset="0"/>
                <a:cs typeface="Courier New" pitchFamily="49" charset="0"/>
              </a:rPr>
              <a:t>&gt;</a:t>
            </a:r>
            <a:endParaRPr lang="cs-CZ" sz="2800" b="1" noProof="1">
              <a:solidFill>
                <a:srgbClr val="FF0000"/>
              </a:solidFill>
              <a:latin typeface="Arial Black" pitchFamily="34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554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Cestování MHD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Doba jízdy mezi zastávkami</a:t>
            </a:r>
          </a:p>
          <a:p>
            <a:pPr lvl="1"/>
            <a:r>
              <a:rPr lang="cs-CZ" dirty="0" smtClean="0"/>
              <a:t>Pro jednoduchost to </a:t>
            </a:r>
            <a:r>
              <a:rPr lang="cs-CZ" u="sng" dirty="0" smtClean="0"/>
              <a:t>není</a:t>
            </a:r>
            <a:r>
              <a:rPr lang="cs-CZ" dirty="0" smtClean="0"/>
              <a:t> jízdní řád</a:t>
            </a:r>
          </a:p>
          <a:p>
            <a:endParaRPr lang="cs-CZ" dirty="0" smtClean="0"/>
          </a:p>
          <a:p>
            <a:r>
              <a:rPr lang="cs-CZ" dirty="0" smtClean="0"/>
              <a:t>Přestup:</a:t>
            </a:r>
          </a:p>
          <a:p>
            <a:pPr lvl="1"/>
            <a:r>
              <a:rPr lang="cs-CZ" dirty="0" smtClean="0"/>
              <a:t>Tramvaj-tramvaj: 1 min</a:t>
            </a:r>
          </a:p>
          <a:p>
            <a:pPr lvl="1"/>
            <a:r>
              <a:rPr lang="cs-CZ" dirty="0" smtClean="0"/>
              <a:t>Tramvaj-metro: </a:t>
            </a:r>
            <a:r>
              <a:rPr lang="en-US" dirty="0" smtClean="0"/>
              <a:t>5</a:t>
            </a:r>
            <a:r>
              <a:rPr lang="cs-CZ" dirty="0" smtClean="0"/>
              <a:t> min</a:t>
            </a:r>
          </a:p>
          <a:p>
            <a:pPr lvl="1"/>
            <a:r>
              <a:rPr lang="cs-CZ" dirty="0" smtClean="0"/>
              <a:t>Metro-metro: 3 min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Cestování MHD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296987"/>
          </a:xfrm>
        </p:spPr>
        <p:txBody>
          <a:bodyPr/>
          <a:lstStyle/>
          <a:p>
            <a:r>
              <a:rPr lang="cs-CZ" dirty="0" smtClean="0"/>
              <a:t>Nutné „rozdvojit“ uzly</a:t>
            </a:r>
          </a:p>
          <a:p>
            <a:pPr lvl="1"/>
            <a:r>
              <a:rPr lang="cs-CZ" dirty="0" smtClean="0"/>
              <a:t>Metro x Tramvaj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sp>
        <p:nvSpPr>
          <p:cNvPr id="10" name="Elipsa 9"/>
          <p:cNvSpPr/>
          <p:nvPr/>
        </p:nvSpPr>
        <p:spPr>
          <a:xfrm>
            <a:off x="4704419" y="3552036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4113657" y="3552036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15" name="Elipsa 14"/>
          <p:cNvSpPr/>
          <p:nvPr/>
        </p:nvSpPr>
        <p:spPr>
          <a:xfrm>
            <a:off x="3086100" y="3080266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</a:t>
            </a:r>
            <a:endParaRPr lang="cs-CZ" dirty="0"/>
          </a:p>
        </p:txBody>
      </p:sp>
      <p:cxnSp>
        <p:nvCxnSpPr>
          <p:cNvPr id="20" name="Přímá spojovací čára 19"/>
          <p:cNvCxnSpPr>
            <a:stCxn id="69" idx="4"/>
            <a:endCxn id="67" idx="0"/>
          </p:cNvCxnSpPr>
          <p:nvPr/>
        </p:nvCxnSpPr>
        <p:spPr>
          <a:xfrm>
            <a:off x="2781300" y="4354811"/>
            <a:ext cx="0" cy="463485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stCxn id="69" idx="0"/>
            <a:endCxn id="11" idx="2"/>
          </p:cNvCxnSpPr>
          <p:nvPr/>
        </p:nvCxnSpPr>
        <p:spPr>
          <a:xfrm flipV="1">
            <a:off x="2781300" y="3742536"/>
            <a:ext cx="1332357" cy="231275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>
            <a:stCxn id="15" idx="6"/>
            <a:endCxn id="10" idx="0"/>
          </p:cNvCxnSpPr>
          <p:nvPr/>
        </p:nvCxnSpPr>
        <p:spPr>
          <a:xfrm>
            <a:off x="3467100" y="3270766"/>
            <a:ext cx="1427819" cy="28127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68" idx="6"/>
            <a:endCxn id="10" idx="4"/>
          </p:cNvCxnSpPr>
          <p:nvPr/>
        </p:nvCxnSpPr>
        <p:spPr>
          <a:xfrm flipV="1">
            <a:off x="3467100" y="3933036"/>
            <a:ext cx="1427819" cy="231275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69" idx="0"/>
            <a:endCxn id="60" idx="4"/>
          </p:cNvCxnSpPr>
          <p:nvPr/>
        </p:nvCxnSpPr>
        <p:spPr>
          <a:xfrm flipV="1">
            <a:off x="2781300" y="3461266"/>
            <a:ext cx="0" cy="512545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a 14"/>
          <p:cNvSpPr/>
          <p:nvPr/>
        </p:nvSpPr>
        <p:spPr>
          <a:xfrm>
            <a:off x="2590800" y="3080266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</a:t>
            </a:r>
          </a:p>
        </p:txBody>
      </p:sp>
      <p:sp>
        <p:nvSpPr>
          <p:cNvPr id="66" name="Elipsa 14"/>
          <p:cNvSpPr/>
          <p:nvPr/>
        </p:nvSpPr>
        <p:spPr>
          <a:xfrm>
            <a:off x="3086100" y="4818296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</a:p>
        </p:txBody>
      </p:sp>
      <p:sp>
        <p:nvSpPr>
          <p:cNvPr id="67" name="Elipsa 14"/>
          <p:cNvSpPr/>
          <p:nvPr/>
        </p:nvSpPr>
        <p:spPr>
          <a:xfrm>
            <a:off x="2590800" y="4818296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</a:t>
            </a:r>
          </a:p>
        </p:txBody>
      </p:sp>
      <p:sp>
        <p:nvSpPr>
          <p:cNvPr id="68" name="Elipsa 14"/>
          <p:cNvSpPr/>
          <p:nvPr/>
        </p:nvSpPr>
        <p:spPr>
          <a:xfrm>
            <a:off x="3086100" y="3973811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</a:p>
        </p:txBody>
      </p:sp>
      <p:sp>
        <p:nvSpPr>
          <p:cNvPr id="69" name="Elipsa 14"/>
          <p:cNvSpPr/>
          <p:nvPr/>
        </p:nvSpPr>
        <p:spPr>
          <a:xfrm>
            <a:off x="2590800" y="3973811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</a:t>
            </a:r>
          </a:p>
        </p:txBody>
      </p:sp>
      <p:sp>
        <p:nvSpPr>
          <p:cNvPr id="83" name="Elipsa 14"/>
          <p:cNvSpPr/>
          <p:nvPr/>
        </p:nvSpPr>
        <p:spPr>
          <a:xfrm>
            <a:off x="3086100" y="5699867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</a:p>
        </p:txBody>
      </p:sp>
      <p:sp>
        <p:nvSpPr>
          <p:cNvPr id="84" name="Elipsa 14"/>
          <p:cNvSpPr/>
          <p:nvPr/>
        </p:nvSpPr>
        <p:spPr>
          <a:xfrm>
            <a:off x="2590800" y="5699867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</a:t>
            </a:r>
          </a:p>
        </p:txBody>
      </p:sp>
      <p:sp>
        <p:nvSpPr>
          <p:cNvPr id="88" name="TextovéPole 87"/>
          <p:cNvSpPr txBox="1"/>
          <p:nvPr/>
        </p:nvSpPr>
        <p:spPr>
          <a:xfrm>
            <a:off x="639702" y="3912775"/>
            <a:ext cx="1759447" cy="442035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400" noProof="1" smtClean="0">
                <a:solidFill>
                  <a:srgbClr val="CCFFFF"/>
                </a:solidFill>
                <a:latin typeface="+mn-lt"/>
                <a:cs typeface="Courier New" pitchFamily="49" charset="0"/>
              </a:rPr>
              <a:t>I. P. Pavlova</a:t>
            </a:r>
            <a:endParaRPr lang="cs-CZ" sz="2400" noProof="1">
              <a:solidFill>
                <a:srgbClr val="CC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9" name="TextovéPole 88"/>
          <p:cNvSpPr txBox="1"/>
          <p:nvPr/>
        </p:nvSpPr>
        <p:spPr>
          <a:xfrm>
            <a:off x="890155" y="3019231"/>
            <a:ext cx="1508994" cy="442035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400" noProof="1" smtClean="0">
                <a:solidFill>
                  <a:srgbClr val="CCFFFF"/>
                </a:solidFill>
                <a:latin typeface="+mn-lt"/>
                <a:cs typeface="Courier New" pitchFamily="49" charset="0"/>
              </a:rPr>
              <a:t>Nám. Míru</a:t>
            </a:r>
            <a:endParaRPr lang="cs-CZ" sz="2400" noProof="1">
              <a:solidFill>
                <a:srgbClr val="CC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0" name="TextovéPole 89"/>
          <p:cNvSpPr txBox="1"/>
          <p:nvPr/>
        </p:nvSpPr>
        <p:spPr>
          <a:xfrm>
            <a:off x="514735" y="4757261"/>
            <a:ext cx="1887302" cy="442035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400" noProof="1" smtClean="0">
                <a:solidFill>
                  <a:srgbClr val="CCFFFF"/>
                </a:solidFill>
                <a:latin typeface="+mn-lt"/>
                <a:cs typeface="Courier New" pitchFamily="49" charset="0"/>
              </a:rPr>
              <a:t>Karlovo nám.</a:t>
            </a:r>
            <a:endParaRPr lang="cs-CZ" sz="2400" noProof="1">
              <a:solidFill>
                <a:srgbClr val="CC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1" name="TextovéPole 90"/>
          <p:cNvSpPr txBox="1"/>
          <p:nvPr/>
        </p:nvSpPr>
        <p:spPr>
          <a:xfrm>
            <a:off x="5330535" y="3500259"/>
            <a:ext cx="1254117" cy="442035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400" noProof="1" smtClean="0">
                <a:solidFill>
                  <a:srgbClr val="CCFFFF"/>
                </a:solidFill>
                <a:latin typeface="+mn-lt"/>
                <a:cs typeface="Courier New" pitchFamily="49" charset="0"/>
              </a:rPr>
              <a:t>Muzeum</a:t>
            </a:r>
            <a:endParaRPr lang="cs-CZ" sz="2400" noProof="1">
              <a:solidFill>
                <a:srgbClr val="CC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4" name="Elipsa 9"/>
          <p:cNvSpPr/>
          <p:nvPr/>
        </p:nvSpPr>
        <p:spPr>
          <a:xfrm>
            <a:off x="4704419" y="469985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95" name="TextovéPole 94"/>
          <p:cNvSpPr txBox="1"/>
          <p:nvPr/>
        </p:nvSpPr>
        <p:spPr>
          <a:xfrm>
            <a:off x="5330535" y="4638815"/>
            <a:ext cx="1064962" cy="442035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400" noProof="1" smtClean="0">
                <a:solidFill>
                  <a:srgbClr val="CCFFFF"/>
                </a:solidFill>
                <a:latin typeface="+mn-lt"/>
                <a:cs typeface="Courier New" pitchFamily="49" charset="0"/>
              </a:rPr>
              <a:t>Můstek</a:t>
            </a:r>
            <a:endParaRPr lang="cs-CZ" sz="2400" noProof="1">
              <a:solidFill>
                <a:srgbClr val="CCFFFF"/>
              </a:solidFill>
              <a:latin typeface="+mn-lt"/>
              <a:cs typeface="Courier New" pitchFamily="49" charset="0"/>
            </a:endParaRPr>
          </a:p>
        </p:txBody>
      </p:sp>
      <p:cxnSp>
        <p:nvCxnSpPr>
          <p:cNvPr id="96" name="Přímá spojovací čára 25"/>
          <p:cNvCxnSpPr>
            <a:stCxn id="10" idx="4"/>
            <a:endCxn id="94" idx="0"/>
          </p:cNvCxnSpPr>
          <p:nvPr/>
        </p:nvCxnSpPr>
        <p:spPr>
          <a:xfrm>
            <a:off x="4894919" y="3933036"/>
            <a:ext cx="0" cy="766814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24"/>
          <p:cNvCxnSpPr>
            <a:stCxn id="83" idx="7"/>
            <a:endCxn id="94" idx="2"/>
          </p:cNvCxnSpPr>
          <p:nvPr/>
        </p:nvCxnSpPr>
        <p:spPr>
          <a:xfrm flipV="1">
            <a:off x="3411304" y="4890350"/>
            <a:ext cx="1293115" cy="86531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ovéPole 104"/>
          <p:cNvSpPr txBox="1"/>
          <p:nvPr/>
        </p:nvSpPr>
        <p:spPr>
          <a:xfrm>
            <a:off x="514735" y="5607539"/>
            <a:ext cx="1869670" cy="442035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400" noProof="1" smtClean="0">
                <a:solidFill>
                  <a:srgbClr val="CCFFFF"/>
                </a:solidFill>
                <a:latin typeface="+mn-lt"/>
                <a:cs typeface="Courier New" pitchFamily="49" charset="0"/>
              </a:rPr>
              <a:t>Národní třída</a:t>
            </a:r>
            <a:endParaRPr lang="cs-CZ" sz="2400" noProof="1">
              <a:solidFill>
                <a:srgbClr val="CCFFFF"/>
              </a:solidFill>
              <a:latin typeface="+mn-lt"/>
              <a:cs typeface="Courier New" pitchFamily="49" charset="0"/>
            </a:endParaRPr>
          </a:p>
        </p:txBody>
      </p:sp>
      <p:cxnSp>
        <p:nvCxnSpPr>
          <p:cNvPr id="106" name="Přímá spojovací čára 19"/>
          <p:cNvCxnSpPr>
            <a:stCxn id="67" idx="4"/>
            <a:endCxn id="84" idx="0"/>
          </p:cNvCxnSpPr>
          <p:nvPr/>
        </p:nvCxnSpPr>
        <p:spPr>
          <a:xfrm>
            <a:off x="2781300" y="5199296"/>
            <a:ext cx="0" cy="500571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římá spojovací čára 24"/>
          <p:cNvCxnSpPr>
            <a:stCxn id="83" idx="0"/>
            <a:endCxn id="66" idx="4"/>
          </p:cNvCxnSpPr>
          <p:nvPr/>
        </p:nvCxnSpPr>
        <p:spPr>
          <a:xfrm flipV="1">
            <a:off x="3276600" y="5199296"/>
            <a:ext cx="0" cy="500571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830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Cestování MHD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296987"/>
          </a:xfrm>
        </p:spPr>
        <p:txBody>
          <a:bodyPr/>
          <a:lstStyle/>
          <a:p>
            <a:r>
              <a:rPr lang="cs-CZ" dirty="0" smtClean="0"/>
              <a:t>Pozor na zahrnování přestupů!</a:t>
            </a:r>
          </a:p>
          <a:p>
            <a:pPr lvl="1"/>
            <a:r>
              <a:rPr lang="cs-CZ" dirty="0" smtClean="0"/>
              <a:t>Nutno vzít v úvahu při „příjezdu“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sp>
        <p:nvSpPr>
          <p:cNvPr id="10" name="Elipsa 9"/>
          <p:cNvSpPr/>
          <p:nvPr/>
        </p:nvSpPr>
        <p:spPr>
          <a:xfrm>
            <a:off x="4704419" y="3552036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11" name="Elipsa 10"/>
          <p:cNvSpPr/>
          <p:nvPr/>
        </p:nvSpPr>
        <p:spPr>
          <a:xfrm>
            <a:off x="4113657" y="3552036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T</a:t>
            </a:r>
            <a:endParaRPr lang="cs-CZ" dirty="0"/>
          </a:p>
        </p:txBody>
      </p:sp>
      <p:sp>
        <p:nvSpPr>
          <p:cNvPr id="15" name="Elipsa 14"/>
          <p:cNvSpPr/>
          <p:nvPr/>
        </p:nvSpPr>
        <p:spPr>
          <a:xfrm>
            <a:off x="3086100" y="3080266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</a:t>
            </a:r>
            <a:endParaRPr lang="cs-CZ" dirty="0"/>
          </a:p>
        </p:txBody>
      </p:sp>
      <p:cxnSp>
        <p:nvCxnSpPr>
          <p:cNvPr id="20" name="Přímá spojovací čára 19"/>
          <p:cNvCxnSpPr>
            <a:stCxn id="69" idx="4"/>
            <a:endCxn id="67" idx="0"/>
          </p:cNvCxnSpPr>
          <p:nvPr/>
        </p:nvCxnSpPr>
        <p:spPr>
          <a:xfrm>
            <a:off x="2781300" y="4354811"/>
            <a:ext cx="0" cy="463485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ovací čára 24"/>
          <p:cNvCxnSpPr>
            <a:stCxn id="69" idx="0"/>
            <a:endCxn id="11" idx="2"/>
          </p:cNvCxnSpPr>
          <p:nvPr/>
        </p:nvCxnSpPr>
        <p:spPr>
          <a:xfrm flipV="1">
            <a:off x="2781300" y="3742536"/>
            <a:ext cx="1332357" cy="231275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Přímá spojovací čára 25"/>
          <p:cNvCxnSpPr>
            <a:stCxn id="15" idx="6"/>
            <a:endCxn id="10" idx="0"/>
          </p:cNvCxnSpPr>
          <p:nvPr/>
        </p:nvCxnSpPr>
        <p:spPr>
          <a:xfrm>
            <a:off x="3467100" y="3270766"/>
            <a:ext cx="1427819" cy="281270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68" idx="6"/>
            <a:endCxn id="10" idx="4"/>
          </p:cNvCxnSpPr>
          <p:nvPr/>
        </p:nvCxnSpPr>
        <p:spPr>
          <a:xfrm flipV="1">
            <a:off x="3467100" y="3933036"/>
            <a:ext cx="1427819" cy="231275"/>
          </a:xfrm>
          <a:prstGeom prst="line">
            <a:avLst/>
          </a:prstGeom>
          <a:ln w="28575">
            <a:solidFill>
              <a:srgbClr val="FF33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69" idx="0"/>
            <a:endCxn id="60" idx="4"/>
          </p:cNvCxnSpPr>
          <p:nvPr/>
        </p:nvCxnSpPr>
        <p:spPr>
          <a:xfrm flipV="1">
            <a:off x="2781300" y="3461266"/>
            <a:ext cx="0" cy="512545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Elipsa 14"/>
          <p:cNvSpPr/>
          <p:nvPr/>
        </p:nvSpPr>
        <p:spPr>
          <a:xfrm>
            <a:off x="2590800" y="3080266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</a:t>
            </a:r>
          </a:p>
        </p:txBody>
      </p:sp>
      <p:sp>
        <p:nvSpPr>
          <p:cNvPr id="66" name="Elipsa 14"/>
          <p:cNvSpPr/>
          <p:nvPr/>
        </p:nvSpPr>
        <p:spPr>
          <a:xfrm>
            <a:off x="3086100" y="4818296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</a:p>
        </p:txBody>
      </p:sp>
      <p:sp>
        <p:nvSpPr>
          <p:cNvPr id="67" name="Elipsa 14"/>
          <p:cNvSpPr/>
          <p:nvPr/>
        </p:nvSpPr>
        <p:spPr>
          <a:xfrm>
            <a:off x="2590800" y="4818296"/>
            <a:ext cx="381000" cy="381000"/>
          </a:xfrm>
          <a:prstGeom prst="ellipse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68" name="Elipsa 14"/>
          <p:cNvSpPr/>
          <p:nvPr/>
        </p:nvSpPr>
        <p:spPr>
          <a:xfrm>
            <a:off x="3086100" y="3973811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</a:p>
        </p:txBody>
      </p:sp>
      <p:sp>
        <p:nvSpPr>
          <p:cNvPr id="69" name="Elipsa 14"/>
          <p:cNvSpPr/>
          <p:nvPr/>
        </p:nvSpPr>
        <p:spPr>
          <a:xfrm>
            <a:off x="2590800" y="3973811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</a:t>
            </a:r>
          </a:p>
        </p:txBody>
      </p:sp>
      <p:sp>
        <p:nvSpPr>
          <p:cNvPr id="83" name="Elipsa 14"/>
          <p:cNvSpPr/>
          <p:nvPr/>
        </p:nvSpPr>
        <p:spPr>
          <a:xfrm>
            <a:off x="3086100" y="5699867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M</a:t>
            </a:r>
          </a:p>
        </p:txBody>
      </p:sp>
      <p:sp>
        <p:nvSpPr>
          <p:cNvPr id="84" name="Elipsa 14"/>
          <p:cNvSpPr/>
          <p:nvPr/>
        </p:nvSpPr>
        <p:spPr>
          <a:xfrm>
            <a:off x="2590800" y="5699867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T</a:t>
            </a:r>
          </a:p>
        </p:txBody>
      </p:sp>
      <p:sp>
        <p:nvSpPr>
          <p:cNvPr id="88" name="TextovéPole 87"/>
          <p:cNvSpPr txBox="1"/>
          <p:nvPr/>
        </p:nvSpPr>
        <p:spPr>
          <a:xfrm>
            <a:off x="639702" y="3912775"/>
            <a:ext cx="1759447" cy="442035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400" noProof="1" smtClean="0">
                <a:solidFill>
                  <a:srgbClr val="CCFFFF"/>
                </a:solidFill>
                <a:latin typeface="+mn-lt"/>
                <a:cs typeface="Courier New" pitchFamily="49" charset="0"/>
              </a:rPr>
              <a:t>I. P. Pavlova</a:t>
            </a:r>
            <a:endParaRPr lang="cs-CZ" sz="2400" noProof="1">
              <a:solidFill>
                <a:srgbClr val="CC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9" name="TextovéPole 88"/>
          <p:cNvSpPr txBox="1"/>
          <p:nvPr/>
        </p:nvSpPr>
        <p:spPr>
          <a:xfrm>
            <a:off x="890155" y="3019231"/>
            <a:ext cx="1508994" cy="442035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400" noProof="1" smtClean="0">
                <a:solidFill>
                  <a:srgbClr val="CCFFFF"/>
                </a:solidFill>
                <a:latin typeface="+mn-lt"/>
                <a:cs typeface="Courier New" pitchFamily="49" charset="0"/>
              </a:rPr>
              <a:t>Nám. Míru</a:t>
            </a:r>
            <a:endParaRPr lang="cs-CZ" sz="2400" noProof="1">
              <a:solidFill>
                <a:srgbClr val="CC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0" name="TextovéPole 89"/>
          <p:cNvSpPr txBox="1"/>
          <p:nvPr/>
        </p:nvSpPr>
        <p:spPr>
          <a:xfrm>
            <a:off x="514735" y="4757261"/>
            <a:ext cx="1887302" cy="442035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400" noProof="1" smtClean="0">
                <a:solidFill>
                  <a:srgbClr val="CCFFFF"/>
                </a:solidFill>
                <a:latin typeface="+mn-lt"/>
                <a:cs typeface="Courier New" pitchFamily="49" charset="0"/>
              </a:rPr>
              <a:t>Karlovo nám.</a:t>
            </a:r>
            <a:endParaRPr lang="cs-CZ" sz="2400" noProof="1">
              <a:solidFill>
                <a:srgbClr val="CC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1" name="TextovéPole 90"/>
          <p:cNvSpPr txBox="1"/>
          <p:nvPr/>
        </p:nvSpPr>
        <p:spPr>
          <a:xfrm>
            <a:off x="5330535" y="3500259"/>
            <a:ext cx="1254117" cy="442035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400" noProof="1" smtClean="0">
                <a:solidFill>
                  <a:srgbClr val="CCFFFF"/>
                </a:solidFill>
                <a:latin typeface="+mn-lt"/>
                <a:cs typeface="Courier New" pitchFamily="49" charset="0"/>
              </a:rPr>
              <a:t>Muzeum</a:t>
            </a:r>
            <a:endParaRPr lang="cs-CZ" sz="2400" noProof="1">
              <a:solidFill>
                <a:srgbClr val="CC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4" name="Elipsa 9"/>
          <p:cNvSpPr/>
          <p:nvPr/>
        </p:nvSpPr>
        <p:spPr>
          <a:xfrm>
            <a:off x="4704419" y="469985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</a:t>
            </a:r>
            <a:endParaRPr lang="cs-CZ" dirty="0"/>
          </a:p>
        </p:txBody>
      </p:sp>
      <p:sp>
        <p:nvSpPr>
          <p:cNvPr id="95" name="TextovéPole 94"/>
          <p:cNvSpPr txBox="1"/>
          <p:nvPr/>
        </p:nvSpPr>
        <p:spPr>
          <a:xfrm>
            <a:off x="5330535" y="4638815"/>
            <a:ext cx="1064962" cy="442035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400" noProof="1" smtClean="0">
                <a:solidFill>
                  <a:srgbClr val="CCFFFF"/>
                </a:solidFill>
                <a:latin typeface="+mn-lt"/>
                <a:cs typeface="Courier New" pitchFamily="49" charset="0"/>
              </a:rPr>
              <a:t>Můstek</a:t>
            </a:r>
            <a:endParaRPr lang="cs-CZ" sz="2400" noProof="1">
              <a:solidFill>
                <a:srgbClr val="CCFFFF"/>
              </a:solidFill>
              <a:latin typeface="+mn-lt"/>
              <a:cs typeface="Courier New" pitchFamily="49" charset="0"/>
            </a:endParaRPr>
          </a:p>
        </p:txBody>
      </p:sp>
      <p:cxnSp>
        <p:nvCxnSpPr>
          <p:cNvPr id="96" name="Přímá spojovací čára 25"/>
          <p:cNvCxnSpPr>
            <a:stCxn id="10" idx="4"/>
            <a:endCxn id="94" idx="0"/>
          </p:cNvCxnSpPr>
          <p:nvPr/>
        </p:nvCxnSpPr>
        <p:spPr>
          <a:xfrm>
            <a:off x="4894919" y="3933036"/>
            <a:ext cx="0" cy="766814"/>
          </a:xfrm>
          <a:prstGeom prst="line">
            <a:avLst/>
          </a:prstGeom>
          <a:ln w="285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Přímá spojovací čára 24"/>
          <p:cNvCxnSpPr>
            <a:stCxn id="83" idx="7"/>
            <a:endCxn id="94" idx="2"/>
          </p:cNvCxnSpPr>
          <p:nvPr/>
        </p:nvCxnSpPr>
        <p:spPr>
          <a:xfrm flipV="1">
            <a:off x="3411304" y="4890350"/>
            <a:ext cx="1293115" cy="865313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TextovéPole 104"/>
          <p:cNvSpPr txBox="1"/>
          <p:nvPr/>
        </p:nvSpPr>
        <p:spPr>
          <a:xfrm>
            <a:off x="514735" y="5607539"/>
            <a:ext cx="1869670" cy="442035"/>
          </a:xfrm>
          <a:prstGeom prst="rect">
            <a:avLst/>
          </a:prstGeom>
          <a:noFill/>
          <a:ln w="38100">
            <a:noFill/>
          </a:ln>
        </p:spPr>
        <p:txBody>
          <a:bodyPr wrap="none" lIns="36000" tIns="36000" rIns="36000" bIns="36000" rtlCol="0">
            <a:spAutoFit/>
          </a:bodyPr>
          <a:lstStyle/>
          <a:p>
            <a:r>
              <a:rPr lang="cs-CZ" sz="2400" noProof="1" smtClean="0">
                <a:solidFill>
                  <a:srgbClr val="CCFFFF"/>
                </a:solidFill>
                <a:latin typeface="+mn-lt"/>
                <a:cs typeface="Courier New" pitchFamily="49" charset="0"/>
              </a:rPr>
              <a:t>Národní třída</a:t>
            </a:r>
            <a:endParaRPr lang="cs-CZ" sz="2400" noProof="1">
              <a:solidFill>
                <a:srgbClr val="CCFFFF"/>
              </a:solidFill>
              <a:latin typeface="+mn-lt"/>
              <a:cs typeface="Courier New" pitchFamily="49" charset="0"/>
            </a:endParaRPr>
          </a:p>
        </p:txBody>
      </p:sp>
      <p:cxnSp>
        <p:nvCxnSpPr>
          <p:cNvPr id="106" name="Přímá spojovací čára 19"/>
          <p:cNvCxnSpPr>
            <a:stCxn id="67" idx="4"/>
            <a:endCxn id="84" idx="0"/>
          </p:cNvCxnSpPr>
          <p:nvPr/>
        </p:nvCxnSpPr>
        <p:spPr>
          <a:xfrm>
            <a:off x="2781300" y="5199296"/>
            <a:ext cx="0" cy="500571"/>
          </a:xfrm>
          <a:prstGeom prst="line">
            <a:avLst/>
          </a:prstGeom>
          <a:ln w="28575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Přímá spojovací čára 24"/>
          <p:cNvCxnSpPr>
            <a:stCxn id="83" idx="0"/>
            <a:endCxn id="66" idx="4"/>
          </p:cNvCxnSpPr>
          <p:nvPr/>
        </p:nvCxnSpPr>
        <p:spPr>
          <a:xfrm flipV="1">
            <a:off x="3276600" y="5199296"/>
            <a:ext cx="0" cy="500571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ovéPole 33"/>
          <p:cNvSpPr txBox="1"/>
          <p:nvPr/>
        </p:nvSpPr>
        <p:spPr>
          <a:xfrm>
            <a:off x="2433785" y="4368167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>
                <a:solidFill>
                  <a:srgbClr val="FFFFFF"/>
                </a:solidFill>
                <a:latin typeface="+mn-lt"/>
                <a:cs typeface="Courier New" pitchFamily="49" charset="0"/>
              </a:rPr>
              <a:t>6</a:t>
            </a:r>
          </a:p>
        </p:txBody>
      </p:sp>
      <p:sp>
        <p:nvSpPr>
          <p:cNvPr id="35" name="TextovéPole 34"/>
          <p:cNvSpPr txBox="1"/>
          <p:nvPr/>
        </p:nvSpPr>
        <p:spPr>
          <a:xfrm>
            <a:off x="2434347" y="5264915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FF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6" name="TextovéPole 35"/>
          <p:cNvSpPr txBox="1"/>
          <p:nvPr/>
        </p:nvSpPr>
        <p:spPr>
          <a:xfrm>
            <a:off x="2179853" y="3673507"/>
            <a:ext cx="601447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X</a:t>
            </a:r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+7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7" name="TextovéPole 36"/>
          <p:cNvSpPr txBox="1"/>
          <p:nvPr/>
        </p:nvSpPr>
        <p:spPr>
          <a:xfrm>
            <a:off x="2179853" y="6049574"/>
            <a:ext cx="601447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X</a:t>
            </a:r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+5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8" name="TextovéPole 37"/>
          <p:cNvSpPr txBox="1"/>
          <p:nvPr/>
        </p:nvSpPr>
        <p:spPr>
          <a:xfrm>
            <a:off x="3411304" y="4183501"/>
            <a:ext cx="716928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X</a:t>
            </a:r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+11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39" name="TextovéPole 38"/>
          <p:cNvSpPr txBox="1"/>
          <p:nvPr/>
        </p:nvSpPr>
        <p:spPr>
          <a:xfrm>
            <a:off x="3276600" y="6035148"/>
            <a:ext cx="601447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X</a:t>
            </a:r>
            <a:r>
              <a:rPr lang="en-US" b="1" noProof="1" smtClean="0">
                <a:solidFill>
                  <a:srgbClr val="FF0000"/>
                </a:solidFill>
                <a:latin typeface="+mn-lt"/>
                <a:cs typeface="Courier New" pitchFamily="49" charset="0"/>
              </a:rPr>
              <a:t>+9</a:t>
            </a:r>
            <a:endParaRPr lang="cs-CZ" b="1" noProof="1">
              <a:solidFill>
                <a:srgbClr val="FF0000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8550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Rande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Dvě osoby skončí v nějakou dobu v práci</a:t>
            </a:r>
          </a:p>
          <a:p>
            <a:pPr lvl="1"/>
            <a:r>
              <a:rPr lang="cs-CZ" dirty="0" smtClean="0"/>
              <a:t>Pracovní doba nemusí být pro oba stejná</a:t>
            </a:r>
          </a:p>
          <a:p>
            <a:r>
              <a:rPr lang="cs-CZ" dirty="0" smtClean="0"/>
              <a:t>Jak se mohou co nejrychleji potkat?</a:t>
            </a:r>
          </a:p>
          <a:p>
            <a:r>
              <a:rPr lang="cs-CZ" dirty="0" smtClean="0"/>
              <a:t>Nezáleží na místě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(úloha </a:t>
            </a:r>
            <a:r>
              <a:rPr lang="cs-CZ" dirty="0" err="1" smtClean="0"/>
              <a:t>Catch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Bus, CTU Open 2007)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 Rande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296987"/>
          </a:xfrm>
        </p:spPr>
        <p:txBody>
          <a:bodyPr/>
          <a:lstStyle/>
          <a:p>
            <a:r>
              <a:rPr lang="cs-CZ" dirty="0" smtClean="0"/>
              <a:t>Pustíme </a:t>
            </a:r>
            <a:r>
              <a:rPr lang="cs-CZ" dirty="0" err="1" smtClean="0"/>
              <a:t>Dijkstrův</a:t>
            </a:r>
            <a:r>
              <a:rPr lang="cs-CZ" dirty="0" smtClean="0"/>
              <a:t> algoritmus pro oba</a:t>
            </a:r>
          </a:p>
          <a:p>
            <a:r>
              <a:rPr lang="cs-CZ" dirty="0" smtClean="0"/>
              <a:t>Hledáme nejmenší maximum z obou časů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  <p:sp>
        <p:nvSpPr>
          <p:cNvPr id="34" name="Elipsa 6"/>
          <p:cNvSpPr/>
          <p:nvPr/>
        </p:nvSpPr>
        <p:spPr>
          <a:xfrm>
            <a:off x="5638800" y="5715000"/>
            <a:ext cx="381000" cy="381000"/>
          </a:xfrm>
          <a:prstGeom prst="ellipse">
            <a:avLst/>
          </a:prstGeom>
          <a:solidFill>
            <a:srgbClr val="66FF66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5" name="Elipsa 7"/>
          <p:cNvSpPr/>
          <p:nvPr/>
        </p:nvSpPr>
        <p:spPr>
          <a:xfrm>
            <a:off x="3276600" y="5410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Elipsa 8"/>
          <p:cNvSpPr/>
          <p:nvPr/>
        </p:nvSpPr>
        <p:spPr>
          <a:xfrm>
            <a:off x="4267200" y="5715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Elipsa 9"/>
          <p:cNvSpPr/>
          <p:nvPr/>
        </p:nvSpPr>
        <p:spPr>
          <a:xfrm>
            <a:off x="4343400" y="44958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Elipsa 10"/>
          <p:cNvSpPr/>
          <p:nvPr/>
        </p:nvSpPr>
        <p:spPr>
          <a:xfrm>
            <a:off x="5181600" y="4648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Elipsa 11"/>
          <p:cNvSpPr/>
          <p:nvPr/>
        </p:nvSpPr>
        <p:spPr>
          <a:xfrm>
            <a:off x="4343400" y="3124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0" name="Elipsa 12"/>
          <p:cNvSpPr/>
          <p:nvPr/>
        </p:nvSpPr>
        <p:spPr>
          <a:xfrm>
            <a:off x="2209800" y="3962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1" name="Elipsa 13"/>
          <p:cNvSpPr/>
          <p:nvPr/>
        </p:nvSpPr>
        <p:spPr>
          <a:xfrm>
            <a:off x="3429000" y="38862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Elipsa 14"/>
          <p:cNvSpPr/>
          <p:nvPr/>
        </p:nvSpPr>
        <p:spPr>
          <a:xfrm>
            <a:off x="2362200" y="3124200"/>
            <a:ext cx="381000" cy="381000"/>
          </a:xfrm>
          <a:prstGeom prst="ellipse">
            <a:avLst/>
          </a:prstGeom>
          <a:solidFill>
            <a:srgbClr val="9966FF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3" name="Elipsa 15"/>
          <p:cNvSpPr/>
          <p:nvPr/>
        </p:nvSpPr>
        <p:spPr>
          <a:xfrm>
            <a:off x="5791200" y="4038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4" name="Elipsa 16"/>
          <p:cNvSpPr/>
          <p:nvPr/>
        </p:nvSpPr>
        <p:spPr>
          <a:xfrm>
            <a:off x="5943600" y="3276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5" name="Přímá spojovací čára 17"/>
          <p:cNvCxnSpPr>
            <a:stCxn id="40" idx="5"/>
            <a:endCxn id="35" idx="1"/>
          </p:cNvCxnSpPr>
          <p:nvPr/>
        </p:nvCxnSpPr>
        <p:spPr>
          <a:xfrm rot="16200000" flipH="1">
            <a:off x="2344504" y="4478104"/>
            <a:ext cx="11783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čára 18"/>
          <p:cNvCxnSpPr>
            <a:stCxn id="42" idx="5"/>
            <a:endCxn id="41" idx="1"/>
          </p:cNvCxnSpPr>
          <p:nvPr/>
        </p:nvCxnSpPr>
        <p:spPr>
          <a:xfrm rot="16200000" flipH="1">
            <a:off x="2839804" y="3297004"/>
            <a:ext cx="4925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ovací čára 19"/>
          <p:cNvCxnSpPr>
            <a:stCxn id="37" idx="3"/>
            <a:endCxn id="35" idx="7"/>
          </p:cNvCxnSpPr>
          <p:nvPr/>
        </p:nvCxnSpPr>
        <p:spPr>
          <a:xfrm rot="5400000">
            <a:off x="3678004" y="4744804"/>
            <a:ext cx="644992" cy="7973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Přímá spojovací čára 20"/>
          <p:cNvCxnSpPr>
            <a:stCxn id="40" idx="6"/>
            <a:endCxn id="41" idx="2"/>
          </p:cNvCxnSpPr>
          <p:nvPr/>
        </p:nvCxnSpPr>
        <p:spPr>
          <a:xfrm flipV="1">
            <a:off x="2590800" y="40767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čára 21"/>
          <p:cNvCxnSpPr>
            <a:stCxn id="39" idx="5"/>
            <a:endCxn id="38" idx="1"/>
          </p:cNvCxnSpPr>
          <p:nvPr/>
        </p:nvCxnSpPr>
        <p:spPr>
          <a:xfrm rot="16200000" flipH="1">
            <a:off x="4325704" y="3792304"/>
            <a:ext cx="1254592" cy="5687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ovací čára 22"/>
          <p:cNvCxnSpPr>
            <a:stCxn id="43" idx="1"/>
            <a:endCxn id="39" idx="6"/>
          </p:cNvCxnSpPr>
          <p:nvPr/>
        </p:nvCxnSpPr>
        <p:spPr>
          <a:xfrm rot="16200000" flipV="1">
            <a:off x="4895850" y="3143250"/>
            <a:ext cx="779696" cy="11225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Přímá spojovací čára 23"/>
          <p:cNvCxnSpPr>
            <a:stCxn id="37" idx="4"/>
            <a:endCxn id="36" idx="0"/>
          </p:cNvCxnSpPr>
          <p:nvPr/>
        </p:nvCxnSpPr>
        <p:spPr>
          <a:xfrm rot="5400000">
            <a:off x="4076700" y="5257800"/>
            <a:ext cx="838200" cy="762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ovací čára 24"/>
          <p:cNvCxnSpPr>
            <a:stCxn id="43" idx="3"/>
            <a:endCxn id="38" idx="7"/>
          </p:cNvCxnSpPr>
          <p:nvPr/>
        </p:nvCxnSpPr>
        <p:spPr>
          <a:xfrm rot="5400000">
            <a:off x="5506804" y="4363804"/>
            <a:ext cx="340192" cy="3401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Přímá spojovací čára 25"/>
          <p:cNvCxnSpPr>
            <a:stCxn id="42" idx="6"/>
            <a:endCxn id="39" idx="2"/>
          </p:cNvCxnSpPr>
          <p:nvPr/>
        </p:nvCxnSpPr>
        <p:spPr>
          <a:xfrm>
            <a:off x="2743200" y="3314700"/>
            <a:ext cx="16002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ovací čára 26"/>
          <p:cNvCxnSpPr>
            <a:stCxn id="43" idx="0"/>
            <a:endCxn id="44" idx="4"/>
          </p:cNvCxnSpPr>
          <p:nvPr/>
        </p:nvCxnSpPr>
        <p:spPr>
          <a:xfrm rot="5400000" flipH="1" flipV="1">
            <a:off x="5867400" y="3771900"/>
            <a:ext cx="381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Přímá spojovací čára 27"/>
          <p:cNvCxnSpPr>
            <a:stCxn id="37" idx="0"/>
            <a:endCxn id="39" idx="4"/>
          </p:cNvCxnSpPr>
          <p:nvPr/>
        </p:nvCxnSpPr>
        <p:spPr>
          <a:xfrm rot="5400000" flipH="1" flipV="1">
            <a:off x="4038600" y="4000500"/>
            <a:ext cx="990600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ovací čára 28"/>
          <p:cNvCxnSpPr>
            <a:stCxn id="37" idx="5"/>
            <a:endCxn id="34" idx="1"/>
          </p:cNvCxnSpPr>
          <p:nvPr/>
        </p:nvCxnSpPr>
        <p:spPr>
          <a:xfrm rot="16200000" flipH="1">
            <a:off x="4706704" y="4782904"/>
            <a:ext cx="949792" cy="102599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Přímá spojovací čára 29"/>
          <p:cNvCxnSpPr>
            <a:stCxn id="35" idx="0"/>
            <a:endCxn id="41" idx="4"/>
          </p:cNvCxnSpPr>
          <p:nvPr/>
        </p:nvCxnSpPr>
        <p:spPr>
          <a:xfrm rot="5400000" flipH="1" flipV="1">
            <a:off x="2971800" y="4762500"/>
            <a:ext cx="11430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čára 30"/>
          <p:cNvCxnSpPr>
            <a:stCxn id="35" idx="6"/>
            <a:endCxn id="36" idx="1"/>
          </p:cNvCxnSpPr>
          <p:nvPr/>
        </p:nvCxnSpPr>
        <p:spPr>
          <a:xfrm>
            <a:off x="3657600" y="5600700"/>
            <a:ext cx="665396" cy="1700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Přímá spojovací čára 31"/>
          <p:cNvCxnSpPr>
            <a:stCxn id="41" idx="6"/>
            <a:endCxn id="39" idx="3"/>
          </p:cNvCxnSpPr>
          <p:nvPr/>
        </p:nvCxnSpPr>
        <p:spPr>
          <a:xfrm flipV="1">
            <a:off x="3810000" y="3449404"/>
            <a:ext cx="589196" cy="6272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ovací čára 32"/>
          <p:cNvCxnSpPr>
            <a:stCxn id="44" idx="2"/>
            <a:endCxn id="39" idx="6"/>
          </p:cNvCxnSpPr>
          <p:nvPr/>
        </p:nvCxnSpPr>
        <p:spPr>
          <a:xfrm rot="10800000">
            <a:off x="4724400" y="3314700"/>
            <a:ext cx="1219200" cy="15240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čára 33"/>
          <p:cNvCxnSpPr>
            <a:stCxn id="34" idx="7"/>
            <a:endCxn id="43" idx="4"/>
          </p:cNvCxnSpPr>
          <p:nvPr/>
        </p:nvCxnSpPr>
        <p:spPr>
          <a:xfrm rot="5400000" flipH="1" flipV="1">
            <a:off x="5297254" y="5086350"/>
            <a:ext cx="1351196" cy="17696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ovéPole 61"/>
          <p:cNvSpPr txBox="1"/>
          <p:nvPr/>
        </p:nvSpPr>
        <p:spPr>
          <a:xfrm>
            <a:off x="3505200" y="2971800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10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63" name="TextovéPole 62"/>
          <p:cNvSpPr txBox="1"/>
          <p:nvPr/>
        </p:nvSpPr>
        <p:spPr>
          <a:xfrm>
            <a:off x="2971800" y="4114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2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64" name="TextovéPole 63"/>
          <p:cNvSpPr txBox="1"/>
          <p:nvPr/>
        </p:nvSpPr>
        <p:spPr>
          <a:xfrm>
            <a:off x="25908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65" name="TextovéPole 64"/>
          <p:cNvSpPr txBox="1"/>
          <p:nvPr/>
        </p:nvSpPr>
        <p:spPr>
          <a:xfrm>
            <a:off x="38862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66" name="TextovéPole 65"/>
          <p:cNvSpPr txBox="1"/>
          <p:nvPr/>
        </p:nvSpPr>
        <p:spPr>
          <a:xfrm>
            <a:off x="3581400" y="44958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67" name="TextovéPole 66"/>
          <p:cNvSpPr txBox="1"/>
          <p:nvPr/>
        </p:nvSpPr>
        <p:spPr>
          <a:xfrm>
            <a:off x="40386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68" name="TextovéPole 67"/>
          <p:cNvSpPr txBox="1"/>
          <p:nvPr/>
        </p:nvSpPr>
        <p:spPr>
          <a:xfrm>
            <a:off x="5410200" y="3048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69" name="TextovéPole 68"/>
          <p:cNvSpPr txBox="1"/>
          <p:nvPr/>
        </p:nvSpPr>
        <p:spPr>
          <a:xfrm>
            <a:off x="6096000" y="3657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8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70" name="TextovéPole 69"/>
          <p:cNvSpPr txBox="1"/>
          <p:nvPr/>
        </p:nvSpPr>
        <p:spPr>
          <a:xfrm>
            <a:off x="5486400" y="3581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71" name="TextovéPole 70"/>
          <p:cNvSpPr txBox="1"/>
          <p:nvPr/>
        </p:nvSpPr>
        <p:spPr>
          <a:xfrm>
            <a:off x="50292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72" name="TextovéPole 71"/>
          <p:cNvSpPr txBox="1"/>
          <p:nvPr/>
        </p:nvSpPr>
        <p:spPr>
          <a:xfrm>
            <a:off x="4495800" y="3962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73" name="TextovéPole 72"/>
          <p:cNvSpPr txBox="1"/>
          <p:nvPr/>
        </p:nvSpPr>
        <p:spPr>
          <a:xfrm>
            <a:off x="5410200" y="4191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74" name="TextovéPole 73"/>
          <p:cNvSpPr txBox="1"/>
          <p:nvPr/>
        </p:nvSpPr>
        <p:spPr>
          <a:xfrm>
            <a:off x="5943600" y="48006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75" name="TextovéPole 74"/>
          <p:cNvSpPr txBox="1"/>
          <p:nvPr/>
        </p:nvSpPr>
        <p:spPr>
          <a:xfrm>
            <a:off x="5029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76" name="TextovéPole 75"/>
          <p:cNvSpPr txBox="1"/>
          <p:nvPr/>
        </p:nvSpPr>
        <p:spPr>
          <a:xfrm>
            <a:off x="4495800" y="51054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6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77" name="TextovéPole 76"/>
          <p:cNvSpPr txBox="1"/>
          <p:nvPr/>
        </p:nvSpPr>
        <p:spPr>
          <a:xfrm>
            <a:off x="3886200" y="5334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78" name="TextovéPole 77"/>
          <p:cNvSpPr txBox="1"/>
          <p:nvPr/>
        </p:nvSpPr>
        <p:spPr>
          <a:xfrm>
            <a:off x="3124200" y="3429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FFFF00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FFFF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79" name="TextovéPole 78"/>
          <p:cNvSpPr txBox="1"/>
          <p:nvPr/>
        </p:nvSpPr>
        <p:spPr>
          <a:xfrm>
            <a:off x="4130933" y="2791875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CC99FF"/>
                </a:solidFill>
                <a:latin typeface="+mn-lt"/>
                <a:cs typeface="Courier New" pitchFamily="49" charset="0"/>
              </a:rPr>
              <a:t>7</a:t>
            </a:r>
            <a:endParaRPr lang="cs-CZ" b="1" noProof="1">
              <a:solidFill>
                <a:srgbClr val="CC99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0" name="TextovéPole 79"/>
          <p:cNvSpPr txBox="1"/>
          <p:nvPr/>
        </p:nvSpPr>
        <p:spPr>
          <a:xfrm>
            <a:off x="3304395" y="4150713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CC99FF"/>
                </a:solidFill>
                <a:latin typeface="+mn-lt"/>
                <a:cs typeface="Courier New" pitchFamily="49" charset="0"/>
              </a:rPr>
              <a:t>3</a:t>
            </a:r>
            <a:endParaRPr lang="cs-CZ" b="1" noProof="1">
              <a:solidFill>
                <a:srgbClr val="CC99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1" name="TextovéPole 80"/>
          <p:cNvSpPr txBox="1"/>
          <p:nvPr/>
        </p:nvSpPr>
        <p:spPr>
          <a:xfrm>
            <a:off x="1923802" y="4058472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CC99FF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CC99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2" name="TextovéPole 81"/>
          <p:cNvSpPr txBox="1"/>
          <p:nvPr/>
        </p:nvSpPr>
        <p:spPr>
          <a:xfrm>
            <a:off x="3009900" y="5685748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CC99FF"/>
                </a:solidFill>
                <a:latin typeface="+mn-lt"/>
                <a:cs typeface="Courier New" pitchFamily="49" charset="0"/>
              </a:rPr>
              <a:t>9</a:t>
            </a:r>
            <a:endParaRPr lang="cs-CZ" b="1" noProof="1">
              <a:solidFill>
                <a:srgbClr val="CC99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3" name="TextovéPole 82"/>
          <p:cNvSpPr txBox="1"/>
          <p:nvPr/>
        </p:nvSpPr>
        <p:spPr>
          <a:xfrm>
            <a:off x="3964867" y="5970593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CC99FF"/>
                </a:solidFill>
                <a:latin typeface="+mn-lt"/>
                <a:cs typeface="Courier New" pitchFamily="49" charset="0"/>
              </a:rPr>
              <a:t>16</a:t>
            </a:r>
            <a:endParaRPr lang="cs-CZ" b="1" noProof="1">
              <a:solidFill>
                <a:srgbClr val="CC99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4" name="TextovéPole 83"/>
          <p:cNvSpPr txBox="1"/>
          <p:nvPr/>
        </p:nvSpPr>
        <p:spPr>
          <a:xfrm>
            <a:off x="5486400" y="6096000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CC99FF"/>
                </a:solidFill>
                <a:latin typeface="+mn-lt"/>
                <a:cs typeface="Courier New" pitchFamily="49" charset="0"/>
              </a:rPr>
              <a:t>18</a:t>
            </a:r>
            <a:endParaRPr lang="cs-CZ" b="1" noProof="1">
              <a:solidFill>
                <a:srgbClr val="CC99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5" name="TextovéPole 84"/>
          <p:cNvSpPr txBox="1"/>
          <p:nvPr/>
        </p:nvSpPr>
        <p:spPr>
          <a:xfrm>
            <a:off x="5807551" y="2907268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CC99FF"/>
                </a:solidFill>
                <a:latin typeface="+mn-lt"/>
                <a:cs typeface="Courier New" pitchFamily="49" charset="0"/>
              </a:rPr>
              <a:t>10</a:t>
            </a:r>
            <a:endParaRPr lang="cs-CZ" b="1" noProof="1">
              <a:solidFill>
                <a:srgbClr val="CC99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6" name="TextovéPole 85"/>
          <p:cNvSpPr txBox="1"/>
          <p:nvPr/>
        </p:nvSpPr>
        <p:spPr>
          <a:xfrm>
            <a:off x="6057900" y="4361995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CC99FF"/>
                </a:solidFill>
                <a:latin typeface="+mn-lt"/>
                <a:cs typeface="Courier New" pitchFamily="49" charset="0"/>
              </a:rPr>
              <a:t>13</a:t>
            </a:r>
            <a:endParaRPr lang="cs-CZ" b="1" noProof="1">
              <a:solidFill>
                <a:srgbClr val="CC99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7" name="TextovéPole 86"/>
          <p:cNvSpPr txBox="1"/>
          <p:nvPr/>
        </p:nvSpPr>
        <p:spPr>
          <a:xfrm>
            <a:off x="4114800" y="4234934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CC99FF"/>
                </a:solidFill>
                <a:latin typeface="+mn-lt"/>
                <a:cs typeface="Courier New" pitchFamily="49" charset="0"/>
              </a:rPr>
              <a:t>14</a:t>
            </a:r>
            <a:endParaRPr lang="cs-CZ" b="1" noProof="1">
              <a:solidFill>
                <a:srgbClr val="CC99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8" name="TextovéPole 87"/>
          <p:cNvSpPr txBox="1"/>
          <p:nvPr/>
        </p:nvSpPr>
        <p:spPr>
          <a:xfrm>
            <a:off x="4796250" y="4648200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CC99FF"/>
                </a:solidFill>
                <a:latin typeface="+mn-lt"/>
                <a:cs typeface="Courier New" pitchFamily="49" charset="0"/>
              </a:rPr>
              <a:t>15</a:t>
            </a:r>
            <a:endParaRPr lang="cs-CZ" b="1" noProof="1">
              <a:solidFill>
                <a:srgbClr val="CC99FF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89" name="TextovéPole 88"/>
          <p:cNvSpPr txBox="1"/>
          <p:nvPr/>
        </p:nvSpPr>
        <p:spPr>
          <a:xfrm>
            <a:off x="4537735" y="2800079"/>
            <a:ext cx="428387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cs-CZ" b="1" noProof="1" smtClean="0">
                <a:solidFill>
                  <a:srgbClr val="66FF66"/>
                </a:solidFill>
                <a:latin typeface="+mn-lt"/>
                <a:cs typeface="Courier New" pitchFamily="49" charset="0"/>
              </a:rPr>
              <a:t>1</a:t>
            </a:r>
            <a:r>
              <a:rPr lang="en-US" b="1" noProof="1" smtClean="0">
                <a:solidFill>
                  <a:srgbClr val="66FF66"/>
                </a:solidFill>
                <a:latin typeface="+mn-lt"/>
                <a:cs typeface="Courier New" pitchFamily="49" charset="0"/>
              </a:rPr>
              <a:t>1</a:t>
            </a:r>
            <a:endParaRPr lang="cs-CZ" b="1" noProof="1">
              <a:solidFill>
                <a:srgbClr val="66FF66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0" name="TextovéPole 89"/>
          <p:cNvSpPr txBox="1"/>
          <p:nvPr/>
        </p:nvSpPr>
        <p:spPr>
          <a:xfrm>
            <a:off x="3711197" y="4158917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66FF66"/>
                </a:solidFill>
                <a:latin typeface="+mn-lt"/>
                <a:cs typeface="Courier New" pitchFamily="49" charset="0"/>
              </a:rPr>
              <a:t>15</a:t>
            </a:r>
            <a:endParaRPr lang="cs-CZ" b="1" noProof="1">
              <a:solidFill>
                <a:srgbClr val="66FF66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1" name="TextovéPole 90"/>
          <p:cNvSpPr txBox="1"/>
          <p:nvPr/>
        </p:nvSpPr>
        <p:spPr>
          <a:xfrm>
            <a:off x="2219390" y="4363804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66FF66"/>
                </a:solidFill>
                <a:latin typeface="+mn-lt"/>
                <a:cs typeface="Courier New" pitchFamily="49" charset="0"/>
              </a:rPr>
              <a:t>13</a:t>
            </a:r>
            <a:endParaRPr lang="cs-CZ" b="1" noProof="1">
              <a:solidFill>
                <a:srgbClr val="66FF66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2" name="TextovéPole 91"/>
          <p:cNvSpPr txBox="1"/>
          <p:nvPr/>
        </p:nvSpPr>
        <p:spPr>
          <a:xfrm>
            <a:off x="3437484" y="5779000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66FF66"/>
                </a:solidFill>
                <a:latin typeface="+mn-lt"/>
                <a:cs typeface="Courier New" pitchFamily="49" charset="0"/>
              </a:rPr>
              <a:t>9</a:t>
            </a:r>
            <a:endParaRPr lang="cs-CZ" b="1" noProof="1">
              <a:solidFill>
                <a:srgbClr val="66FF66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3" name="TextovéPole 92"/>
          <p:cNvSpPr txBox="1"/>
          <p:nvPr/>
        </p:nvSpPr>
        <p:spPr>
          <a:xfrm>
            <a:off x="4567947" y="5951998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66FF66"/>
                </a:solidFill>
                <a:latin typeface="+mn-lt"/>
                <a:cs typeface="Courier New" pitchFamily="49" charset="0"/>
              </a:rPr>
              <a:t>10</a:t>
            </a:r>
            <a:endParaRPr lang="cs-CZ" b="1" noProof="1">
              <a:solidFill>
                <a:srgbClr val="66FF66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5" name="TextovéPole 94"/>
          <p:cNvSpPr txBox="1"/>
          <p:nvPr/>
        </p:nvSpPr>
        <p:spPr>
          <a:xfrm>
            <a:off x="6214353" y="2915472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66FF66"/>
                </a:solidFill>
                <a:latin typeface="+mn-lt"/>
                <a:cs typeface="Courier New" pitchFamily="49" charset="0"/>
              </a:rPr>
              <a:t>13</a:t>
            </a:r>
            <a:endParaRPr lang="cs-CZ" b="1" noProof="1">
              <a:solidFill>
                <a:srgbClr val="66FF66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6" name="TextovéPole 95"/>
          <p:cNvSpPr txBox="1"/>
          <p:nvPr/>
        </p:nvSpPr>
        <p:spPr>
          <a:xfrm>
            <a:off x="6199181" y="4006334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66FF66"/>
                </a:solidFill>
                <a:latin typeface="+mn-lt"/>
                <a:cs typeface="Courier New" pitchFamily="49" charset="0"/>
              </a:rPr>
              <a:t>5</a:t>
            </a:r>
            <a:endParaRPr lang="cs-CZ" b="1" noProof="1">
              <a:solidFill>
                <a:srgbClr val="66FF66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7" name="TextovéPole 96"/>
          <p:cNvSpPr txBox="1"/>
          <p:nvPr/>
        </p:nvSpPr>
        <p:spPr>
          <a:xfrm>
            <a:off x="4521602" y="4243138"/>
            <a:ext cx="31290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>
                <a:solidFill>
                  <a:srgbClr val="66FF66"/>
                </a:solidFill>
                <a:latin typeface="+mn-lt"/>
                <a:cs typeface="Courier New" pitchFamily="49" charset="0"/>
              </a:rPr>
              <a:t>4</a:t>
            </a:r>
            <a:endParaRPr lang="cs-CZ" b="1" noProof="1">
              <a:solidFill>
                <a:srgbClr val="66FF66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8" name="TextovéPole 97"/>
          <p:cNvSpPr txBox="1"/>
          <p:nvPr/>
        </p:nvSpPr>
        <p:spPr>
          <a:xfrm>
            <a:off x="5413664" y="4876800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66FF66"/>
                </a:solidFill>
                <a:latin typeface="+mn-lt"/>
                <a:cs typeface="Courier New" pitchFamily="49" charset="0"/>
              </a:rPr>
              <a:t>12</a:t>
            </a:r>
            <a:endParaRPr lang="cs-CZ" b="1" noProof="1">
              <a:solidFill>
                <a:srgbClr val="66FF66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99" name="TextovéPole 98"/>
          <p:cNvSpPr txBox="1"/>
          <p:nvPr/>
        </p:nvSpPr>
        <p:spPr>
          <a:xfrm>
            <a:off x="1911252" y="3098862"/>
            <a:ext cx="441146" cy="369332"/>
          </a:xfrm>
          <a:prstGeom prst="rect">
            <a:avLst/>
          </a:prstGeom>
          <a:noFill/>
          <a:ln w="38100">
            <a:noFill/>
          </a:ln>
        </p:spPr>
        <p:txBody>
          <a:bodyPr wrap="none" rtlCol="0">
            <a:spAutoFit/>
          </a:bodyPr>
          <a:lstStyle/>
          <a:p>
            <a:r>
              <a:rPr lang="en-US" b="1" noProof="1" smtClean="0">
                <a:solidFill>
                  <a:srgbClr val="66FF66"/>
                </a:solidFill>
                <a:latin typeface="+mn-lt"/>
                <a:cs typeface="Courier New" pitchFamily="49" charset="0"/>
              </a:rPr>
              <a:t>18</a:t>
            </a:r>
            <a:endParaRPr lang="cs-CZ" b="1" noProof="1">
              <a:solidFill>
                <a:srgbClr val="66FF66"/>
              </a:solidFill>
              <a:latin typeface="+mn-lt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18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"/>
                            </p:stCondLst>
                            <p:childTnLst>
                              <p:par>
                                <p:cTn id="2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"/>
                            </p:stCondLst>
                            <p:childTnLst>
                              <p:par>
                                <p:cTn id="2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"/>
                            </p:stCondLst>
                            <p:childTnLst>
                              <p:par>
                                <p:cTn id="3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"/>
                            </p:stCondLst>
                            <p:childTnLst>
                              <p:par>
                                <p:cTn id="4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"/>
                            </p:stCondLst>
                            <p:childTnLst>
                              <p:par>
                                <p:cTn id="4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"/>
                            </p:stCondLst>
                            <p:childTnLst>
                              <p:par>
                                <p:cTn id="5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1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1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"/>
                            </p:stCondLst>
                            <p:childTnLst>
                              <p:par>
                                <p:cTn id="6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"/>
                            </p:stCondLst>
                            <p:childTnLst>
                              <p:par>
                                <p:cTn id="6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1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1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300"/>
                            </p:stCondLst>
                            <p:childTnLst>
                              <p:par>
                                <p:cTn id="7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1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1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400"/>
                            </p:stCondLst>
                            <p:childTnLst>
                              <p:par>
                                <p:cTn id="7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1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1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500"/>
                            </p:stCondLst>
                            <p:childTnLst>
                              <p:par>
                                <p:cTn id="8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600"/>
                            </p:stCondLst>
                            <p:childTnLst>
                              <p:par>
                                <p:cTn id="8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1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1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"/>
                            </p:stCondLst>
                            <p:childTnLst>
                              <p:par>
                                <p:cTn id="9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1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1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00"/>
                            </p:stCondLst>
                            <p:childTnLst>
                              <p:par>
                                <p:cTn id="9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8" dur="1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1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900"/>
                            </p:stCondLst>
                            <p:childTnLst>
                              <p:par>
                                <p:cTn id="101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  <p:bldP spid="90" grpId="0"/>
      <p:bldP spid="91" grpId="0"/>
      <p:bldP spid="92" grpId="0"/>
      <p:bldP spid="93" grpId="0"/>
      <p:bldP spid="95" grpId="0"/>
      <p:bldP spid="96" grpId="0"/>
      <p:bldP spid="97" grpId="0"/>
      <p:bldP spid="98" grpId="0"/>
      <p:bldP spid="99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457200"/>
            <a:ext cx="8226425" cy="1279525"/>
          </a:xfrm>
        </p:spPr>
        <p:txBody>
          <a:bodyPr/>
          <a:lstStyle/>
          <a:p>
            <a:pPr eaLnBrk="1" hangingPunct="1">
              <a:defRPr/>
            </a:pPr>
            <a:r>
              <a:rPr lang="cs-CZ" sz="7200" b="1" dirty="0" smtClean="0">
                <a:solidFill>
                  <a:srgbClr val="FF99FF"/>
                </a:solidFill>
              </a:rPr>
              <a:t>Tvorba úloh</a:t>
            </a:r>
            <a:endParaRPr lang="en-US" sz="7200" b="1" dirty="0" smtClean="0">
              <a:solidFill>
                <a:srgbClr val="FF99FF"/>
              </a:solidFill>
            </a:endParaRPr>
          </a:p>
        </p:txBody>
      </p:sp>
      <p:pic>
        <p:nvPicPr>
          <p:cNvPr id="4099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1981200"/>
            <a:ext cx="32639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89636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to naprogramovat?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Rozdělit na komponenty souvislosti</a:t>
            </a:r>
          </a:p>
          <a:p>
            <a:pPr marL="1314450" lvl="2" indent="-514350">
              <a:buFont typeface="+mj-lt"/>
              <a:buAutoNum type="arabicPeriod"/>
            </a:pP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 každé spočítat uzly s lichým stupněm</a:t>
            </a:r>
          </a:p>
          <a:p>
            <a:pPr marL="914400" lvl="1" indent="-514350"/>
            <a:r>
              <a:rPr lang="en-US" dirty="0" smtClean="0"/>
              <a:t>0</a:t>
            </a:r>
            <a:r>
              <a:rPr lang="cs-CZ" dirty="0" smtClean="0"/>
              <a:t> </a:t>
            </a:r>
            <a:r>
              <a:rPr lang="en-US" dirty="0" smtClean="0"/>
              <a:t>=&gt; </a:t>
            </a:r>
            <a:r>
              <a:rPr lang="cs-CZ" dirty="0" smtClean="0"/>
              <a:t>jeden tah (a bude uzavřený)</a:t>
            </a:r>
          </a:p>
          <a:p>
            <a:pPr marL="914400" lvl="1" indent="-514350"/>
            <a:r>
              <a:rPr lang="cs-CZ" dirty="0" smtClean="0"/>
              <a:t>N =&gt; </a:t>
            </a:r>
            <a:r>
              <a:rPr lang="cs-CZ" dirty="0" err="1" smtClean="0"/>
              <a:t>N</a:t>
            </a:r>
            <a:r>
              <a:rPr lang="en-US" dirty="0" smtClean="0"/>
              <a:t>/</a:t>
            </a:r>
            <a:r>
              <a:rPr lang="cs-CZ" dirty="0" smtClean="0"/>
              <a:t>2 tahů (otevřených)</a:t>
            </a:r>
          </a:p>
          <a:p>
            <a:pPr marL="1314450" lvl="2" indent="-514350"/>
            <a:endParaRPr lang="cs-CZ" dirty="0" smtClean="0"/>
          </a:p>
          <a:p>
            <a:pPr marL="514350" indent="-514350"/>
            <a:r>
              <a:rPr lang="cs-CZ" dirty="0" smtClean="0"/>
              <a:t>Jak tahy přesně stanovit?</a:t>
            </a:r>
            <a:endParaRPr lang="en-US" dirty="0" smtClean="0"/>
          </a:p>
          <a:p>
            <a:pPr marL="1314450" lvl="2" indent="-514350">
              <a:buNone/>
            </a:pPr>
            <a:r>
              <a:rPr lang="cs-CZ" dirty="0" smtClean="0">
                <a:solidFill>
                  <a:schemeClr val="tx1">
                    <a:lumMod val="75000"/>
                  </a:schemeClr>
                </a:solidFill>
              </a:rPr>
              <a:t>(k diskuzi)</a:t>
            </a:r>
            <a:endParaRPr lang="cs-CZ" dirty="0">
              <a:solidFill>
                <a:schemeClr val="tx1">
                  <a:lumMod val="75000"/>
                </a:schemeClr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279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Vaše „autorská úloha“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Podmínka získání zápočtu !!!</a:t>
            </a:r>
          </a:p>
          <a:p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Zadání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Vzorové řešení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Testovací data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Časový limit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9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Autorská úloha – zadání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Čeština </a:t>
            </a:r>
            <a:r>
              <a:rPr lang="cs-CZ" dirty="0"/>
              <a:t>/ </a:t>
            </a:r>
            <a:r>
              <a:rPr lang="cs-CZ" dirty="0" smtClean="0"/>
              <a:t>angličtina (příp. slovenština)</a:t>
            </a:r>
            <a:endParaRPr lang="cs-CZ" dirty="0"/>
          </a:p>
          <a:p>
            <a:pPr lvl="1"/>
            <a:r>
              <a:rPr lang="cs-CZ" dirty="0" smtClean="0"/>
              <a:t>Přesné</a:t>
            </a:r>
          </a:p>
          <a:p>
            <a:pPr lvl="1"/>
            <a:r>
              <a:rPr lang="cs-CZ" dirty="0" smtClean="0"/>
              <a:t>Jednoznačné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tručné</a:t>
            </a:r>
          </a:p>
          <a:p>
            <a:pPr lvl="1"/>
            <a:r>
              <a:rPr lang="cs-CZ" dirty="0" smtClean="0"/>
              <a:t>Formát vstupu a výstupu</a:t>
            </a:r>
          </a:p>
          <a:p>
            <a:pPr lvl="1"/>
            <a:r>
              <a:rPr lang="cs-CZ" dirty="0" smtClean="0"/>
              <a:t>Jednoduché příklady</a:t>
            </a:r>
          </a:p>
          <a:p>
            <a:pPr lvl="3"/>
            <a:endParaRPr lang="cs-CZ" dirty="0"/>
          </a:p>
          <a:p>
            <a:r>
              <a:rPr lang="cs-CZ" sz="2400" u="sng" dirty="0" smtClean="0">
                <a:solidFill>
                  <a:srgbClr val="FF5050"/>
                </a:solidFill>
              </a:rPr>
              <a:t>Kdy je špatné?</a:t>
            </a:r>
            <a:endParaRPr lang="cs-CZ" u="sng" dirty="0" smtClean="0">
              <a:solidFill>
                <a:srgbClr val="FF5050"/>
              </a:solidFill>
            </a:endParaRPr>
          </a:p>
          <a:p>
            <a:pPr lvl="1"/>
            <a:r>
              <a:rPr lang="cs-CZ" dirty="0" smtClean="0"/>
              <a:t>Někdo nepochopí </a:t>
            </a:r>
            <a:r>
              <a:rPr lang="cs-CZ" dirty="0" smtClean="0">
                <a:solidFill>
                  <a:schemeClr val="tx1">
                    <a:lumMod val="75000"/>
                  </a:schemeClr>
                </a:solidFill>
              </a:rPr>
              <a:t>(a není to jeho chyba)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005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Autorská úloha – řešení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 / C++ / Java</a:t>
            </a:r>
          </a:p>
          <a:p>
            <a:pPr lvl="1"/>
            <a:r>
              <a:rPr lang="cs-CZ" dirty="0" smtClean="0"/>
              <a:t>Správné</a:t>
            </a:r>
          </a:p>
          <a:p>
            <a:pPr lvl="1"/>
            <a:r>
              <a:rPr lang="cs-CZ" dirty="0" smtClean="0"/>
              <a:t>Přehledné (demonstruje postup)</a:t>
            </a:r>
          </a:p>
          <a:p>
            <a:pPr lvl="1"/>
            <a:r>
              <a:rPr lang="cs-CZ" dirty="0" smtClean="0"/>
              <a:t>S vysvětlením algoritmu (česky/anglicky)</a:t>
            </a:r>
          </a:p>
          <a:p>
            <a:pPr lvl="2"/>
            <a:r>
              <a:rPr lang="cs-CZ" dirty="0" smtClean="0"/>
              <a:t>Na začátku zdrojového kódu</a:t>
            </a:r>
          </a:p>
          <a:p>
            <a:pPr lvl="2"/>
            <a:r>
              <a:rPr lang="cs-CZ" dirty="0" smtClean="0"/>
              <a:t>Ve zvláštním souboru</a:t>
            </a:r>
            <a:endParaRPr lang="cs-CZ" dirty="0"/>
          </a:p>
          <a:p>
            <a:pPr lvl="3"/>
            <a:endParaRPr lang="cs-CZ" dirty="0"/>
          </a:p>
          <a:p>
            <a:r>
              <a:rPr lang="cs-CZ" sz="2400" u="sng" dirty="0">
                <a:solidFill>
                  <a:srgbClr val="FF5050"/>
                </a:solidFill>
              </a:rPr>
              <a:t>Kdy je špatné?</a:t>
            </a:r>
          </a:p>
          <a:p>
            <a:pPr lvl="1"/>
            <a:r>
              <a:rPr lang="cs-CZ" dirty="0" smtClean="0"/>
              <a:t>Existuje platné zadání, které nevyřeší</a:t>
            </a:r>
            <a:endParaRPr lang="cs-CZ" dirty="0">
              <a:solidFill>
                <a:srgbClr val="00FF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799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Autorská úloha – testovací data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Odpovídající zadání (formát i data)</a:t>
            </a:r>
          </a:p>
          <a:p>
            <a:r>
              <a:rPr lang="cs-CZ" dirty="0" smtClean="0"/>
              <a:t>Postihující maximum případů</a:t>
            </a:r>
          </a:p>
          <a:p>
            <a:pPr lvl="1"/>
            <a:r>
              <a:rPr lang="cs-CZ" dirty="0" smtClean="0"/>
              <a:t>Nejmenší a největší případy</a:t>
            </a:r>
          </a:p>
          <a:p>
            <a:pPr lvl="1"/>
            <a:r>
              <a:rPr lang="cs-CZ" dirty="0" smtClean="0"/>
              <a:t>Speciální případy</a:t>
            </a:r>
          </a:p>
          <a:p>
            <a:r>
              <a:rPr lang="cs-CZ" dirty="0" smtClean="0"/>
              <a:t>Mohou být generována programem</a:t>
            </a:r>
          </a:p>
          <a:p>
            <a:pPr lvl="1"/>
            <a:r>
              <a:rPr lang="cs-CZ" dirty="0" smtClean="0"/>
              <a:t>Několik ručních „ukázkových“ vstupů</a:t>
            </a:r>
          </a:p>
          <a:p>
            <a:pPr lvl="3"/>
            <a:endParaRPr lang="cs-CZ" dirty="0"/>
          </a:p>
          <a:p>
            <a:r>
              <a:rPr lang="cs-CZ" sz="2400" u="sng" dirty="0">
                <a:solidFill>
                  <a:srgbClr val="FF5050"/>
                </a:solidFill>
              </a:rPr>
              <a:t>Kdy </a:t>
            </a:r>
            <a:r>
              <a:rPr lang="cs-CZ" sz="2400" u="sng" dirty="0" smtClean="0">
                <a:solidFill>
                  <a:srgbClr val="FF5050"/>
                </a:solidFill>
              </a:rPr>
              <a:t>jsou špatná?</a:t>
            </a:r>
            <a:endParaRPr lang="cs-CZ" sz="2400" u="sng" dirty="0">
              <a:solidFill>
                <a:srgbClr val="FF5050"/>
              </a:solidFill>
            </a:endParaRPr>
          </a:p>
          <a:p>
            <a:pPr lvl="1"/>
            <a:r>
              <a:rPr lang="cs-CZ" dirty="0" smtClean="0"/>
              <a:t>Dovolí přijmout nesprávné řešení</a:t>
            </a:r>
            <a:endParaRPr lang="cs-CZ" dirty="0">
              <a:solidFill>
                <a:srgbClr val="00FF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673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Autorská úloha – časový limit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Stačí krátké zdůvodnění</a:t>
            </a:r>
          </a:p>
          <a:p>
            <a:pPr lvl="1"/>
            <a:r>
              <a:rPr lang="cs-CZ" dirty="0" smtClean="0"/>
              <a:t>Jak moc je časový limit důležitý</a:t>
            </a:r>
          </a:p>
          <a:p>
            <a:pPr lvl="1"/>
            <a:r>
              <a:rPr lang="cs-CZ" dirty="0" smtClean="0"/>
              <a:t>Násobek času vzorového programu</a:t>
            </a:r>
          </a:p>
          <a:p>
            <a:pPr lvl="1"/>
            <a:r>
              <a:rPr lang="cs-CZ" dirty="0" smtClean="0"/>
              <a:t>Na čem selže neefektivní řešení (je-li takové)</a:t>
            </a:r>
          </a:p>
          <a:p>
            <a:r>
              <a:rPr lang="cs-CZ" dirty="0" smtClean="0"/>
              <a:t>Ne (!) konkrétní časy</a:t>
            </a:r>
          </a:p>
          <a:p>
            <a:pPr lvl="3"/>
            <a:endParaRPr lang="cs-CZ" dirty="0"/>
          </a:p>
          <a:p>
            <a:r>
              <a:rPr lang="cs-CZ" sz="2400" u="sng" dirty="0">
                <a:solidFill>
                  <a:srgbClr val="FF5050"/>
                </a:solidFill>
              </a:rPr>
              <a:t>Kdy je </a:t>
            </a:r>
            <a:r>
              <a:rPr lang="cs-CZ" sz="2400" u="sng" dirty="0" smtClean="0">
                <a:solidFill>
                  <a:srgbClr val="FF5050"/>
                </a:solidFill>
              </a:rPr>
              <a:t>špatně?</a:t>
            </a:r>
            <a:endParaRPr lang="cs-CZ" sz="2400" u="sng" dirty="0">
              <a:solidFill>
                <a:srgbClr val="FF5050"/>
              </a:solidFill>
            </a:endParaRPr>
          </a:p>
          <a:p>
            <a:pPr lvl="1"/>
            <a:r>
              <a:rPr lang="cs-CZ" dirty="0" smtClean="0"/>
              <a:t>Když dle toho nejde nastavit konkrétní limit</a:t>
            </a:r>
            <a:endParaRPr lang="cs-CZ" dirty="0">
              <a:solidFill>
                <a:srgbClr val="00FFFF"/>
              </a:solidFill>
            </a:endParaRP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15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Autorská úloha – odevzdání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Termín </a:t>
            </a:r>
            <a:r>
              <a:rPr lang="cs-CZ" b="1" dirty="0">
                <a:solidFill>
                  <a:srgbClr val="00FFFF"/>
                </a:solidFill>
              </a:rPr>
              <a:t>1. května 2019 </a:t>
            </a:r>
            <a:r>
              <a:rPr lang="cs-CZ" dirty="0">
                <a:solidFill>
                  <a:srgbClr val="00FFFF"/>
                </a:solidFill>
              </a:rPr>
              <a:t>(21:00)</a:t>
            </a:r>
            <a:endParaRPr lang="cs-CZ" dirty="0">
              <a:solidFill>
                <a:srgbClr val="00FFFF"/>
              </a:solidFill>
            </a:endParaRPr>
          </a:p>
          <a:p>
            <a:pPr lvl="1"/>
            <a:r>
              <a:rPr lang="cs-CZ" dirty="0" smtClean="0"/>
              <a:t>Dva a půl týdne </a:t>
            </a:r>
            <a:r>
              <a:rPr lang="cs-CZ" dirty="0" smtClean="0"/>
              <a:t>před zápočtem</a:t>
            </a:r>
          </a:p>
          <a:p>
            <a:pPr lvl="2"/>
            <a:endParaRPr lang="cs-CZ" dirty="0" smtClean="0"/>
          </a:p>
          <a:p>
            <a:r>
              <a:rPr lang="cs-CZ" dirty="0" smtClean="0"/>
              <a:t>Hodnocení kolegů od </a:t>
            </a:r>
            <a:r>
              <a:rPr lang="cs-CZ" dirty="0"/>
              <a:t>4</a:t>
            </a:r>
            <a:r>
              <a:rPr lang="cs-CZ" dirty="0" smtClean="0"/>
              <a:t>. května</a:t>
            </a:r>
          </a:p>
          <a:p>
            <a:pPr lvl="1"/>
            <a:r>
              <a:rPr lang="cs-CZ" dirty="0" smtClean="0"/>
              <a:t>Bez uvedení autora</a:t>
            </a:r>
          </a:p>
          <a:p>
            <a:pPr lvl="1"/>
            <a:r>
              <a:rPr lang="cs-CZ" dirty="0" smtClean="0"/>
              <a:t>Snažte se opravdu hodnotit </a:t>
            </a:r>
            <a:r>
              <a:rPr lang="cs-CZ" u="sng" dirty="0" smtClean="0"/>
              <a:t>úlohu</a:t>
            </a:r>
            <a:endParaRPr lang="cs-CZ" u="sng" dirty="0"/>
          </a:p>
          <a:p>
            <a:pPr lvl="1"/>
            <a:r>
              <a:rPr lang="cs-CZ" dirty="0" smtClean="0"/>
              <a:t>Objevování chyb (viz dříve)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92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Autorské úlohy – připomenutí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Zadání</a:t>
            </a:r>
          </a:p>
          <a:p>
            <a:r>
              <a:rPr lang="cs-CZ" dirty="0" smtClean="0"/>
              <a:t>Vzorové řešení</a:t>
            </a:r>
          </a:p>
          <a:p>
            <a:r>
              <a:rPr lang="cs-CZ" dirty="0" smtClean="0"/>
              <a:t>Testovací data</a:t>
            </a:r>
            <a:endParaRPr lang="cs-CZ" dirty="0"/>
          </a:p>
          <a:p>
            <a:r>
              <a:rPr lang="cs-CZ" dirty="0" smtClean="0"/>
              <a:t>Stručný </a:t>
            </a:r>
            <a:r>
              <a:rPr lang="cs-CZ" dirty="0"/>
              <a:t>r</a:t>
            </a:r>
            <a:r>
              <a:rPr lang="cs-CZ" dirty="0" smtClean="0"/>
              <a:t>ozbor časového limitu</a:t>
            </a:r>
          </a:p>
          <a:p>
            <a:endParaRPr lang="cs-CZ" dirty="0"/>
          </a:p>
          <a:p>
            <a:r>
              <a:rPr lang="cs-CZ" dirty="0" smtClean="0"/>
              <a:t>Termín do </a:t>
            </a:r>
            <a:r>
              <a:rPr lang="cs-CZ" b="1" dirty="0" smtClean="0">
                <a:solidFill>
                  <a:srgbClr val="00FFFF"/>
                </a:solidFill>
              </a:rPr>
              <a:t>1. května</a:t>
            </a:r>
            <a:r>
              <a:rPr lang="cs-CZ" dirty="0" smtClean="0"/>
              <a:t>!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876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Úlohy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2"/>
            <a:endParaRPr lang="cs-CZ" dirty="0" smtClean="0"/>
          </a:p>
          <a:p>
            <a:r>
              <a:rPr lang="cs-CZ" dirty="0" smtClean="0"/>
              <a:t>Grafy</a:t>
            </a:r>
            <a:endParaRPr lang="cs-CZ" sz="2400" i="1" dirty="0" smtClean="0">
              <a:solidFill>
                <a:schemeClr val="bg1">
                  <a:lumMod val="40000"/>
                  <a:lumOff val="60000"/>
                </a:schemeClr>
              </a:solidFill>
            </a:endParaRPr>
          </a:p>
          <a:p>
            <a:pPr lvl="1"/>
            <a:r>
              <a:rPr lang="en-US" dirty="0"/>
              <a:t>Toll</a:t>
            </a:r>
            <a:r>
              <a:rPr lang="cs-CZ" dirty="0"/>
              <a:t> 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</a:rPr>
              <a:t>(přemýšlejte</a:t>
            </a:r>
            <a:r>
              <a:rPr lang="en-US" dirty="0">
                <a:solidFill>
                  <a:schemeClr val="tx1">
                    <a:lumMod val="75000"/>
                  </a:schemeClr>
                </a:solidFill>
              </a:rPr>
              <a:t>, </a:t>
            </a:r>
            <a:r>
              <a:rPr lang="cs-CZ" dirty="0">
                <a:solidFill>
                  <a:schemeClr val="tx1">
                    <a:lumMod val="75000"/>
                  </a:schemeClr>
                </a:solidFill>
              </a:rPr>
              <a:t>co je v této verzi neobvyklé</a:t>
            </a:r>
            <a:r>
              <a:rPr lang="cs-CZ" dirty="0" smtClean="0">
                <a:solidFill>
                  <a:schemeClr val="tx1">
                    <a:lumMod val="75000"/>
                  </a:schemeClr>
                </a:solidFill>
              </a:rPr>
              <a:t>)</a:t>
            </a:r>
            <a:endParaRPr lang="cs-CZ" dirty="0" smtClean="0"/>
          </a:p>
          <a:p>
            <a:pPr lvl="1"/>
            <a:r>
              <a:rPr lang="cs-CZ" dirty="0" smtClean="0"/>
              <a:t>Play on </a:t>
            </a:r>
            <a:r>
              <a:rPr lang="cs-CZ" dirty="0" err="1" smtClean="0"/>
              <a:t>Words</a:t>
            </a:r>
            <a:endParaRPr lang="cs-CZ" dirty="0" smtClean="0"/>
          </a:p>
          <a:p>
            <a:pPr lvl="1"/>
            <a:r>
              <a:rPr lang="cs-CZ" dirty="0" err="1" smtClean="0"/>
              <a:t>Freckles</a:t>
            </a:r>
            <a:endParaRPr lang="cs-CZ" dirty="0" smtClean="0"/>
          </a:p>
          <a:p>
            <a:pPr lvl="1"/>
            <a:r>
              <a:rPr lang="cs-CZ" dirty="0" err="1"/>
              <a:t>Tourist</a:t>
            </a:r>
            <a:r>
              <a:rPr lang="cs-CZ" dirty="0"/>
              <a:t> </a:t>
            </a:r>
            <a:r>
              <a:rPr lang="cs-CZ" dirty="0" err="1" smtClean="0"/>
              <a:t>Guide</a:t>
            </a:r>
            <a:endParaRPr lang="cs-CZ" dirty="0" smtClean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727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Orientované grafy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Princip je stejný</a:t>
            </a:r>
          </a:p>
          <a:p>
            <a:r>
              <a:rPr lang="cs-CZ" dirty="0" smtClean="0"/>
              <a:t>Místo „</a:t>
            </a:r>
            <a:r>
              <a:rPr lang="cs-CZ" dirty="0" smtClean="0">
                <a:solidFill>
                  <a:srgbClr val="00FFFF"/>
                </a:solidFill>
              </a:rPr>
              <a:t>sudý stupeň</a:t>
            </a:r>
            <a:r>
              <a:rPr lang="cs-CZ" dirty="0" smtClean="0"/>
              <a:t>“</a:t>
            </a:r>
            <a:br>
              <a:rPr lang="cs-CZ" dirty="0" smtClean="0"/>
            </a:br>
            <a:r>
              <a:rPr lang="cs-CZ" dirty="0" smtClean="0"/>
              <a:t>je „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stejný vstupní a výstupní</a:t>
            </a:r>
            <a:r>
              <a:rPr lang="cs-CZ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stupeň</a:t>
            </a:r>
            <a:r>
              <a:rPr lang="cs-CZ" dirty="0" smtClean="0"/>
              <a:t>“</a:t>
            </a:r>
          </a:p>
          <a:p>
            <a:endParaRPr lang="cs-CZ" dirty="0" smtClean="0"/>
          </a:p>
          <a:p>
            <a:r>
              <a:rPr lang="cs-CZ" dirty="0" smtClean="0"/>
              <a:t>Pozor, když se liší o víc než 1</a:t>
            </a:r>
          </a:p>
          <a:p>
            <a:pPr lvl="1"/>
            <a:r>
              <a:rPr lang="cs-CZ" dirty="0" smtClean="0"/>
              <a:t>Nutno započítat celý rozdíl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grpSp>
        <p:nvGrpSpPr>
          <p:cNvPr id="7" name="Skupina 6"/>
          <p:cNvGrpSpPr/>
          <p:nvPr/>
        </p:nvGrpSpPr>
        <p:grpSpPr>
          <a:xfrm>
            <a:off x="6705600" y="1524000"/>
            <a:ext cx="1752600" cy="990600"/>
            <a:chOff x="6705600" y="1524000"/>
            <a:chExt cx="1752600" cy="990600"/>
          </a:xfrm>
        </p:grpSpPr>
        <p:sp>
          <p:nvSpPr>
            <p:cNvPr id="8" name="Elipsa 11"/>
            <p:cNvSpPr/>
            <p:nvPr/>
          </p:nvSpPr>
          <p:spPr>
            <a:xfrm>
              <a:off x="7447196" y="1524000"/>
              <a:ext cx="381000" cy="381000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10" name="Přímá spojovací čára 52"/>
            <p:cNvCxnSpPr>
              <a:endCxn id="8" idx="5"/>
            </p:cNvCxnSpPr>
            <p:nvPr/>
          </p:nvCxnSpPr>
          <p:spPr>
            <a:xfrm flipH="1" flipV="1">
              <a:off x="7772400" y="1849204"/>
              <a:ext cx="360596" cy="508921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ovací čára 71"/>
            <p:cNvCxnSpPr>
              <a:endCxn id="8" idx="3"/>
            </p:cNvCxnSpPr>
            <p:nvPr/>
          </p:nvCxnSpPr>
          <p:spPr>
            <a:xfrm flipV="1">
              <a:off x="7048500" y="1849204"/>
              <a:ext cx="454492" cy="508921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Přímá spojovací čára 71"/>
            <p:cNvCxnSpPr>
              <a:endCxn id="8" idx="2"/>
            </p:cNvCxnSpPr>
            <p:nvPr/>
          </p:nvCxnSpPr>
          <p:spPr>
            <a:xfrm>
              <a:off x="6705600" y="1714500"/>
              <a:ext cx="741596" cy="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Přímá spojovací čára 71"/>
            <p:cNvCxnSpPr>
              <a:stCxn id="8" idx="6"/>
            </p:cNvCxnSpPr>
            <p:nvPr/>
          </p:nvCxnSpPr>
          <p:spPr>
            <a:xfrm>
              <a:off x="7828196" y="1714500"/>
              <a:ext cx="630004" cy="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ovací čára 71"/>
            <p:cNvCxnSpPr>
              <a:endCxn id="8" idx="4"/>
            </p:cNvCxnSpPr>
            <p:nvPr/>
          </p:nvCxnSpPr>
          <p:spPr>
            <a:xfrm flipV="1">
              <a:off x="7637696" y="1905000"/>
              <a:ext cx="0" cy="609600"/>
            </a:xfrm>
            <a:prstGeom prst="line">
              <a:avLst/>
            </a:prstGeom>
            <a:ln w="28575">
              <a:solidFill>
                <a:srgbClr val="FFFF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Skupina 8"/>
          <p:cNvGrpSpPr/>
          <p:nvPr/>
        </p:nvGrpSpPr>
        <p:grpSpPr>
          <a:xfrm>
            <a:off x="6761396" y="4343400"/>
            <a:ext cx="1752600" cy="990600"/>
            <a:chOff x="6761396" y="4343400"/>
            <a:chExt cx="1752600" cy="990600"/>
          </a:xfrm>
        </p:grpSpPr>
        <p:sp>
          <p:nvSpPr>
            <p:cNvPr id="26" name="Elipsa 11"/>
            <p:cNvSpPr/>
            <p:nvPr/>
          </p:nvSpPr>
          <p:spPr>
            <a:xfrm>
              <a:off x="7502992" y="4343400"/>
              <a:ext cx="381000" cy="381000"/>
            </a:xfrm>
            <a:prstGeom prst="ellipse">
              <a:avLst/>
            </a:prstGeom>
            <a:solidFill>
              <a:schemeClr val="tx2">
                <a:lumMod val="25000"/>
              </a:schemeClr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/>
            </a:p>
          </p:txBody>
        </p:sp>
        <p:cxnSp>
          <p:nvCxnSpPr>
            <p:cNvPr id="27" name="Přímá spojovací čára 52"/>
            <p:cNvCxnSpPr>
              <a:endCxn id="26" idx="5"/>
            </p:cNvCxnSpPr>
            <p:nvPr/>
          </p:nvCxnSpPr>
          <p:spPr>
            <a:xfrm flipH="1" flipV="1">
              <a:off x="7828196" y="4668604"/>
              <a:ext cx="360596" cy="508921"/>
            </a:xfrm>
            <a:prstGeom prst="line">
              <a:avLst/>
            </a:prstGeom>
            <a:ln w="28575">
              <a:solidFill>
                <a:srgbClr val="FFFF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ovací čára 71"/>
            <p:cNvCxnSpPr>
              <a:endCxn id="26" idx="3"/>
            </p:cNvCxnSpPr>
            <p:nvPr/>
          </p:nvCxnSpPr>
          <p:spPr>
            <a:xfrm flipV="1">
              <a:off x="7104296" y="4668604"/>
              <a:ext cx="454492" cy="508921"/>
            </a:xfrm>
            <a:prstGeom prst="line">
              <a:avLst/>
            </a:prstGeom>
            <a:ln w="28575">
              <a:solidFill>
                <a:srgbClr val="FFFF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ovací čára 71"/>
            <p:cNvCxnSpPr>
              <a:endCxn id="26" idx="2"/>
            </p:cNvCxnSpPr>
            <p:nvPr/>
          </p:nvCxnSpPr>
          <p:spPr>
            <a:xfrm>
              <a:off x="6761396" y="4533900"/>
              <a:ext cx="741596" cy="0"/>
            </a:xfrm>
            <a:prstGeom prst="line">
              <a:avLst/>
            </a:prstGeom>
            <a:ln w="28575">
              <a:solidFill>
                <a:srgbClr val="FFFF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ovací čára 71"/>
            <p:cNvCxnSpPr>
              <a:stCxn id="26" idx="6"/>
            </p:cNvCxnSpPr>
            <p:nvPr/>
          </p:nvCxnSpPr>
          <p:spPr>
            <a:xfrm>
              <a:off x="7883992" y="4533900"/>
              <a:ext cx="630004" cy="0"/>
            </a:xfrm>
            <a:prstGeom prst="line">
              <a:avLst/>
            </a:prstGeom>
            <a:ln w="28575">
              <a:solidFill>
                <a:srgbClr val="FFFF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ovací čára 71"/>
            <p:cNvCxnSpPr>
              <a:endCxn id="26" idx="4"/>
            </p:cNvCxnSpPr>
            <p:nvPr/>
          </p:nvCxnSpPr>
          <p:spPr>
            <a:xfrm flipV="1">
              <a:off x="7693492" y="4724400"/>
              <a:ext cx="0" cy="609600"/>
            </a:xfrm>
            <a:prstGeom prst="line">
              <a:avLst/>
            </a:prstGeom>
            <a:ln w="28575">
              <a:solidFill>
                <a:srgbClr val="FFFF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Volný tvar 34"/>
          <p:cNvSpPr/>
          <p:nvPr/>
        </p:nvSpPr>
        <p:spPr>
          <a:xfrm>
            <a:off x="6857329" y="1702247"/>
            <a:ext cx="686471" cy="547007"/>
          </a:xfrm>
          <a:custGeom>
            <a:avLst/>
            <a:gdLst>
              <a:gd name="connsiteX0" fmla="*/ 0 w 1396093"/>
              <a:gd name="connsiteY0" fmla="*/ 449035 h 563335"/>
              <a:gd name="connsiteX1" fmla="*/ 506186 w 1396093"/>
              <a:gd name="connsiteY1" fmla="*/ 0 h 563335"/>
              <a:gd name="connsiteX2" fmla="*/ 1396093 w 1396093"/>
              <a:gd name="connsiteY2" fmla="*/ 563335 h 563335"/>
              <a:gd name="connsiteX0" fmla="*/ 0 w 1396093"/>
              <a:gd name="connsiteY0" fmla="*/ 0 h 114300"/>
              <a:gd name="connsiteX1" fmla="*/ 1053193 w 1396093"/>
              <a:gd name="connsiteY1" fmla="*/ 1 h 114300"/>
              <a:gd name="connsiteX2" fmla="*/ 1396093 w 1396093"/>
              <a:gd name="connsiteY2" fmla="*/ 114300 h 114300"/>
              <a:gd name="connsiteX0" fmla="*/ 0 w 1053193"/>
              <a:gd name="connsiteY0" fmla="*/ 0 h 742950"/>
              <a:gd name="connsiteX1" fmla="*/ 1053193 w 1053193"/>
              <a:gd name="connsiteY1" fmla="*/ 1 h 742950"/>
              <a:gd name="connsiteX2" fmla="*/ 318407 w 1053193"/>
              <a:gd name="connsiteY2" fmla="*/ 742950 h 742950"/>
              <a:gd name="connsiteX0" fmla="*/ 0 w 996043"/>
              <a:gd name="connsiteY0" fmla="*/ 0 h 742950"/>
              <a:gd name="connsiteX1" fmla="*/ 996043 w 996043"/>
              <a:gd name="connsiteY1" fmla="*/ 1 h 742950"/>
              <a:gd name="connsiteX2" fmla="*/ 318407 w 996043"/>
              <a:gd name="connsiteY2" fmla="*/ 742950 h 742950"/>
              <a:gd name="connsiteX0" fmla="*/ 0 w 996043"/>
              <a:gd name="connsiteY0" fmla="*/ 0 h 775607"/>
              <a:gd name="connsiteX1" fmla="*/ 996043 w 996043"/>
              <a:gd name="connsiteY1" fmla="*/ 32658 h 775607"/>
              <a:gd name="connsiteX2" fmla="*/ 318407 w 996043"/>
              <a:gd name="connsiteY2" fmla="*/ 775607 h 775607"/>
              <a:gd name="connsiteX0" fmla="*/ 0 w 996043"/>
              <a:gd name="connsiteY0" fmla="*/ 0 h 775607"/>
              <a:gd name="connsiteX1" fmla="*/ 996043 w 996043"/>
              <a:gd name="connsiteY1" fmla="*/ 1 h 775607"/>
              <a:gd name="connsiteX2" fmla="*/ 318407 w 996043"/>
              <a:gd name="connsiteY2" fmla="*/ 775607 h 775607"/>
              <a:gd name="connsiteX0" fmla="*/ 0 w 996043"/>
              <a:gd name="connsiteY0" fmla="*/ 65313 h 840920"/>
              <a:gd name="connsiteX1" fmla="*/ 996043 w 996043"/>
              <a:gd name="connsiteY1" fmla="*/ 65314 h 840920"/>
              <a:gd name="connsiteX2" fmla="*/ 318407 w 996043"/>
              <a:gd name="connsiteY2" fmla="*/ 840920 h 840920"/>
              <a:gd name="connsiteX0" fmla="*/ 0 w 996043"/>
              <a:gd name="connsiteY0" fmla="*/ 0 h 775607"/>
              <a:gd name="connsiteX1" fmla="*/ 996043 w 996043"/>
              <a:gd name="connsiteY1" fmla="*/ 1 h 775607"/>
              <a:gd name="connsiteX2" fmla="*/ 318407 w 996043"/>
              <a:gd name="connsiteY2" fmla="*/ 775607 h 775607"/>
              <a:gd name="connsiteX0" fmla="*/ 0 w 996043"/>
              <a:gd name="connsiteY0" fmla="*/ 0 h 775607"/>
              <a:gd name="connsiteX1" fmla="*/ 996043 w 996043"/>
              <a:gd name="connsiteY1" fmla="*/ 1 h 775607"/>
              <a:gd name="connsiteX2" fmla="*/ 906906 w 996043"/>
              <a:gd name="connsiteY2" fmla="*/ 102060 h 775607"/>
              <a:gd name="connsiteX3" fmla="*/ 318407 w 996043"/>
              <a:gd name="connsiteY3" fmla="*/ 775607 h 775607"/>
              <a:gd name="connsiteX0" fmla="*/ 0 w 914400"/>
              <a:gd name="connsiteY0" fmla="*/ 0 h 775607"/>
              <a:gd name="connsiteX1" fmla="*/ 914400 w 914400"/>
              <a:gd name="connsiteY1" fmla="*/ 1 h 775607"/>
              <a:gd name="connsiteX2" fmla="*/ 906906 w 914400"/>
              <a:gd name="connsiteY2" fmla="*/ 102060 h 775607"/>
              <a:gd name="connsiteX3" fmla="*/ 318407 w 914400"/>
              <a:gd name="connsiteY3" fmla="*/ 775607 h 775607"/>
              <a:gd name="connsiteX0" fmla="*/ 0 w 914400"/>
              <a:gd name="connsiteY0" fmla="*/ 0 h 612321"/>
              <a:gd name="connsiteX1" fmla="*/ 914400 w 914400"/>
              <a:gd name="connsiteY1" fmla="*/ 1 h 612321"/>
              <a:gd name="connsiteX2" fmla="*/ 906906 w 914400"/>
              <a:gd name="connsiteY2" fmla="*/ 102060 h 612321"/>
              <a:gd name="connsiteX3" fmla="*/ 465364 w 914400"/>
              <a:gd name="connsiteY3" fmla="*/ 612321 h 612321"/>
              <a:gd name="connsiteX0" fmla="*/ 0 w 914400"/>
              <a:gd name="connsiteY0" fmla="*/ 0 h 547007"/>
              <a:gd name="connsiteX1" fmla="*/ 914400 w 914400"/>
              <a:gd name="connsiteY1" fmla="*/ 1 h 547007"/>
              <a:gd name="connsiteX2" fmla="*/ 906906 w 914400"/>
              <a:gd name="connsiteY2" fmla="*/ 102060 h 547007"/>
              <a:gd name="connsiteX3" fmla="*/ 514349 w 914400"/>
              <a:gd name="connsiteY3" fmla="*/ 547007 h 547007"/>
              <a:gd name="connsiteX0" fmla="*/ 0 w 669472"/>
              <a:gd name="connsiteY0" fmla="*/ 0 h 547007"/>
              <a:gd name="connsiteX1" fmla="*/ 669472 w 669472"/>
              <a:gd name="connsiteY1" fmla="*/ 1 h 547007"/>
              <a:gd name="connsiteX2" fmla="*/ 661978 w 669472"/>
              <a:gd name="connsiteY2" fmla="*/ 102060 h 547007"/>
              <a:gd name="connsiteX3" fmla="*/ 269421 w 669472"/>
              <a:gd name="connsiteY3" fmla="*/ 547007 h 547007"/>
              <a:gd name="connsiteX0" fmla="*/ 0 w 686471"/>
              <a:gd name="connsiteY0" fmla="*/ 0 h 547007"/>
              <a:gd name="connsiteX1" fmla="*/ 669472 w 686471"/>
              <a:gd name="connsiteY1" fmla="*/ 1 h 547007"/>
              <a:gd name="connsiteX2" fmla="*/ 686471 w 686471"/>
              <a:gd name="connsiteY2" fmla="*/ 102060 h 547007"/>
              <a:gd name="connsiteX3" fmla="*/ 269421 w 686471"/>
              <a:gd name="connsiteY3" fmla="*/ 547007 h 5470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86471" h="547007">
                <a:moveTo>
                  <a:pt x="0" y="0"/>
                </a:moveTo>
                <a:lnTo>
                  <a:pt x="669472" y="1"/>
                </a:lnTo>
                <a:lnTo>
                  <a:pt x="686471" y="102060"/>
                </a:lnTo>
                <a:lnTo>
                  <a:pt x="269421" y="547007"/>
                </a:lnTo>
              </a:path>
            </a:pathLst>
          </a:custGeom>
          <a:noFill/>
          <a:ln w="57150">
            <a:solidFill>
              <a:srgbClr val="00FFFF"/>
            </a:solidFill>
            <a:round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6" name="Volný tvar 35"/>
          <p:cNvSpPr/>
          <p:nvPr/>
        </p:nvSpPr>
        <p:spPr>
          <a:xfrm>
            <a:off x="7637695" y="1794796"/>
            <a:ext cx="440871" cy="559246"/>
          </a:xfrm>
          <a:custGeom>
            <a:avLst/>
            <a:gdLst>
              <a:gd name="connsiteX0" fmla="*/ 0 w 1396093"/>
              <a:gd name="connsiteY0" fmla="*/ 449035 h 563335"/>
              <a:gd name="connsiteX1" fmla="*/ 506186 w 1396093"/>
              <a:gd name="connsiteY1" fmla="*/ 0 h 563335"/>
              <a:gd name="connsiteX2" fmla="*/ 1396093 w 1396093"/>
              <a:gd name="connsiteY2" fmla="*/ 563335 h 563335"/>
              <a:gd name="connsiteX0" fmla="*/ 0 w 1396093"/>
              <a:gd name="connsiteY0" fmla="*/ 0 h 114300"/>
              <a:gd name="connsiteX1" fmla="*/ 1053193 w 1396093"/>
              <a:gd name="connsiteY1" fmla="*/ 1 h 114300"/>
              <a:gd name="connsiteX2" fmla="*/ 1396093 w 1396093"/>
              <a:gd name="connsiteY2" fmla="*/ 114300 h 114300"/>
              <a:gd name="connsiteX0" fmla="*/ 0 w 1053193"/>
              <a:gd name="connsiteY0" fmla="*/ 0 h 742950"/>
              <a:gd name="connsiteX1" fmla="*/ 1053193 w 1053193"/>
              <a:gd name="connsiteY1" fmla="*/ 1 h 742950"/>
              <a:gd name="connsiteX2" fmla="*/ 318407 w 1053193"/>
              <a:gd name="connsiteY2" fmla="*/ 742950 h 742950"/>
              <a:gd name="connsiteX0" fmla="*/ 0 w 996043"/>
              <a:gd name="connsiteY0" fmla="*/ 0 h 742950"/>
              <a:gd name="connsiteX1" fmla="*/ 996043 w 996043"/>
              <a:gd name="connsiteY1" fmla="*/ 1 h 742950"/>
              <a:gd name="connsiteX2" fmla="*/ 318407 w 996043"/>
              <a:gd name="connsiteY2" fmla="*/ 742950 h 742950"/>
              <a:gd name="connsiteX0" fmla="*/ 0 w 996043"/>
              <a:gd name="connsiteY0" fmla="*/ 0 h 775607"/>
              <a:gd name="connsiteX1" fmla="*/ 996043 w 996043"/>
              <a:gd name="connsiteY1" fmla="*/ 32658 h 775607"/>
              <a:gd name="connsiteX2" fmla="*/ 318407 w 996043"/>
              <a:gd name="connsiteY2" fmla="*/ 775607 h 775607"/>
              <a:gd name="connsiteX0" fmla="*/ 0 w 996043"/>
              <a:gd name="connsiteY0" fmla="*/ 0 h 775607"/>
              <a:gd name="connsiteX1" fmla="*/ 996043 w 996043"/>
              <a:gd name="connsiteY1" fmla="*/ 1 h 775607"/>
              <a:gd name="connsiteX2" fmla="*/ 318407 w 996043"/>
              <a:gd name="connsiteY2" fmla="*/ 775607 h 775607"/>
              <a:gd name="connsiteX0" fmla="*/ 0 w 996043"/>
              <a:gd name="connsiteY0" fmla="*/ 65313 h 840920"/>
              <a:gd name="connsiteX1" fmla="*/ 996043 w 996043"/>
              <a:gd name="connsiteY1" fmla="*/ 65314 h 840920"/>
              <a:gd name="connsiteX2" fmla="*/ 318407 w 996043"/>
              <a:gd name="connsiteY2" fmla="*/ 840920 h 840920"/>
              <a:gd name="connsiteX0" fmla="*/ 0 w 996043"/>
              <a:gd name="connsiteY0" fmla="*/ 0 h 775607"/>
              <a:gd name="connsiteX1" fmla="*/ 996043 w 996043"/>
              <a:gd name="connsiteY1" fmla="*/ 1 h 775607"/>
              <a:gd name="connsiteX2" fmla="*/ 318407 w 996043"/>
              <a:gd name="connsiteY2" fmla="*/ 775607 h 775607"/>
              <a:gd name="connsiteX0" fmla="*/ 0 w 996043"/>
              <a:gd name="connsiteY0" fmla="*/ 0 h 775607"/>
              <a:gd name="connsiteX1" fmla="*/ 996043 w 996043"/>
              <a:gd name="connsiteY1" fmla="*/ 1 h 775607"/>
              <a:gd name="connsiteX2" fmla="*/ 906906 w 996043"/>
              <a:gd name="connsiteY2" fmla="*/ 102060 h 775607"/>
              <a:gd name="connsiteX3" fmla="*/ 318407 w 996043"/>
              <a:gd name="connsiteY3" fmla="*/ 775607 h 775607"/>
              <a:gd name="connsiteX0" fmla="*/ 0 w 914400"/>
              <a:gd name="connsiteY0" fmla="*/ 0 h 775607"/>
              <a:gd name="connsiteX1" fmla="*/ 914400 w 914400"/>
              <a:gd name="connsiteY1" fmla="*/ 1 h 775607"/>
              <a:gd name="connsiteX2" fmla="*/ 906906 w 914400"/>
              <a:gd name="connsiteY2" fmla="*/ 102060 h 775607"/>
              <a:gd name="connsiteX3" fmla="*/ 318407 w 914400"/>
              <a:gd name="connsiteY3" fmla="*/ 775607 h 775607"/>
              <a:gd name="connsiteX0" fmla="*/ 0 w 1134836"/>
              <a:gd name="connsiteY0" fmla="*/ 587827 h 775606"/>
              <a:gd name="connsiteX1" fmla="*/ 1134836 w 1134836"/>
              <a:gd name="connsiteY1" fmla="*/ 0 h 775606"/>
              <a:gd name="connsiteX2" fmla="*/ 1127342 w 1134836"/>
              <a:gd name="connsiteY2" fmla="*/ 102059 h 775606"/>
              <a:gd name="connsiteX3" fmla="*/ 538843 w 1134836"/>
              <a:gd name="connsiteY3" fmla="*/ 775606 h 775606"/>
              <a:gd name="connsiteX0" fmla="*/ 0 w 1127342"/>
              <a:gd name="connsiteY0" fmla="*/ 693963 h 881742"/>
              <a:gd name="connsiteX1" fmla="*/ 0 w 1127342"/>
              <a:gd name="connsiteY1" fmla="*/ 0 h 881742"/>
              <a:gd name="connsiteX2" fmla="*/ 1127342 w 1127342"/>
              <a:gd name="connsiteY2" fmla="*/ 208195 h 881742"/>
              <a:gd name="connsiteX3" fmla="*/ 538843 w 1127342"/>
              <a:gd name="connsiteY3" fmla="*/ 881742 h 881742"/>
              <a:gd name="connsiteX0" fmla="*/ 0 w 538843"/>
              <a:gd name="connsiteY0" fmla="*/ 763353 h 951132"/>
              <a:gd name="connsiteX1" fmla="*/ 0 w 538843"/>
              <a:gd name="connsiteY1" fmla="*/ 69390 h 951132"/>
              <a:gd name="connsiteX2" fmla="*/ 106806 w 538843"/>
              <a:gd name="connsiteY2" fmla="*/ 0 h 951132"/>
              <a:gd name="connsiteX3" fmla="*/ 538843 w 538843"/>
              <a:gd name="connsiteY3" fmla="*/ 951132 h 951132"/>
              <a:gd name="connsiteX0" fmla="*/ 0 w 579664"/>
              <a:gd name="connsiteY0" fmla="*/ 763353 h 763353"/>
              <a:gd name="connsiteX1" fmla="*/ 0 w 579664"/>
              <a:gd name="connsiteY1" fmla="*/ 69390 h 763353"/>
              <a:gd name="connsiteX2" fmla="*/ 106806 w 579664"/>
              <a:gd name="connsiteY2" fmla="*/ 0 h 763353"/>
              <a:gd name="connsiteX3" fmla="*/ 579664 w 579664"/>
              <a:gd name="connsiteY3" fmla="*/ 681711 h 763353"/>
              <a:gd name="connsiteX0" fmla="*/ 0 w 579664"/>
              <a:gd name="connsiteY0" fmla="*/ 559246 h 681711"/>
              <a:gd name="connsiteX1" fmla="*/ 0 w 579664"/>
              <a:gd name="connsiteY1" fmla="*/ 69390 h 681711"/>
              <a:gd name="connsiteX2" fmla="*/ 106806 w 579664"/>
              <a:gd name="connsiteY2" fmla="*/ 0 h 681711"/>
              <a:gd name="connsiteX3" fmla="*/ 579664 w 579664"/>
              <a:gd name="connsiteY3" fmla="*/ 681711 h 681711"/>
              <a:gd name="connsiteX0" fmla="*/ 0 w 440871"/>
              <a:gd name="connsiteY0" fmla="*/ 559246 h 559246"/>
              <a:gd name="connsiteX1" fmla="*/ 0 w 440871"/>
              <a:gd name="connsiteY1" fmla="*/ 69390 h 559246"/>
              <a:gd name="connsiteX2" fmla="*/ 106806 w 440871"/>
              <a:gd name="connsiteY2" fmla="*/ 0 h 559246"/>
              <a:gd name="connsiteX3" fmla="*/ 440871 w 440871"/>
              <a:gd name="connsiteY3" fmla="*/ 485769 h 559246"/>
              <a:gd name="connsiteX0" fmla="*/ 0 w 440871"/>
              <a:gd name="connsiteY0" fmla="*/ 559246 h 559246"/>
              <a:gd name="connsiteX1" fmla="*/ 0 w 440871"/>
              <a:gd name="connsiteY1" fmla="*/ 36733 h 559246"/>
              <a:gd name="connsiteX2" fmla="*/ 106806 w 440871"/>
              <a:gd name="connsiteY2" fmla="*/ 0 h 559246"/>
              <a:gd name="connsiteX3" fmla="*/ 440871 w 440871"/>
              <a:gd name="connsiteY3" fmla="*/ 485769 h 559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871" h="559246">
                <a:moveTo>
                  <a:pt x="0" y="559246"/>
                </a:moveTo>
                <a:lnTo>
                  <a:pt x="0" y="36733"/>
                </a:lnTo>
                <a:lnTo>
                  <a:pt x="106806" y="0"/>
                </a:lnTo>
                <a:lnTo>
                  <a:pt x="440871" y="485769"/>
                </a:lnTo>
              </a:path>
            </a:pathLst>
          </a:custGeom>
          <a:noFill/>
          <a:ln w="57150">
            <a:solidFill>
              <a:srgbClr val="CC0099"/>
            </a:solidFill>
            <a:round/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ln>
                <a:solidFill>
                  <a:schemeClr val="accent1">
                    <a:lumMod val="60000"/>
                    <a:lumOff val="40000"/>
                  </a:schemeClr>
                </a:solidFill>
              </a:ln>
            </a:endParaRPr>
          </a:p>
        </p:txBody>
      </p:sp>
      <p:sp>
        <p:nvSpPr>
          <p:cNvPr id="37" name="Volný tvar 36"/>
          <p:cNvSpPr/>
          <p:nvPr/>
        </p:nvSpPr>
        <p:spPr>
          <a:xfrm>
            <a:off x="7209065" y="4531178"/>
            <a:ext cx="1012372" cy="530677"/>
          </a:xfrm>
          <a:custGeom>
            <a:avLst/>
            <a:gdLst>
              <a:gd name="connsiteX0" fmla="*/ 0 w 1224643"/>
              <a:gd name="connsiteY0" fmla="*/ 767442 h 767442"/>
              <a:gd name="connsiteX1" fmla="*/ 669471 w 1224643"/>
              <a:gd name="connsiteY1" fmla="*/ 8164 h 767442"/>
              <a:gd name="connsiteX2" fmla="*/ 1224643 w 1224643"/>
              <a:gd name="connsiteY2" fmla="*/ 0 h 767442"/>
              <a:gd name="connsiteX0" fmla="*/ 0 w 1110343"/>
              <a:gd name="connsiteY0" fmla="*/ 636813 h 636813"/>
              <a:gd name="connsiteX1" fmla="*/ 555171 w 1110343"/>
              <a:gd name="connsiteY1" fmla="*/ 8164 h 636813"/>
              <a:gd name="connsiteX2" fmla="*/ 1110343 w 1110343"/>
              <a:gd name="connsiteY2" fmla="*/ 0 h 636813"/>
              <a:gd name="connsiteX0" fmla="*/ 0 w 1012372"/>
              <a:gd name="connsiteY0" fmla="*/ 530677 h 530677"/>
              <a:gd name="connsiteX1" fmla="*/ 457200 w 1012372"/>
              <a:gd name="connsiteY1" fmla="*/ 8164 h 530677"/>
              <a:gd name="connsiteX2" fmla="*/ 1012372 w 1012372"/>
              <a:gd name="connsiteY2" fmla="*/ 0 h 53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12372" h="530677">
                <a:moveTo>
                  <a:pt x="0" y="530677"/>
                </a:moveTo>
                <a:lnTo>
                  <a:pt x="457200" y="8164"/>
                </a:lnTo>
                <a:lnTo>
                  <a:pt x="1012372" y="0"/>
                </a:lnTo>
              </a:path>
            </a:pathLst>
          </a:custGeom>
          <a:noFill/>
          <a:ln w="57150">
            <a:solidFill>
              <a:srgbClr val="00FFFF"/>
            </a:solidFill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39" name="Přímá spojnice 38"/>
          <p:cNvCxnSpPr/>
          <p:nvPr/>
        </p:nvCxnSpPr>
        <p:spPr>
          <a:xfrm>
            <a:off x="7952698" y="1714500"/>
            <a:ext cx="367051" cy="0"/>
          </a:xfrm>
          <a:prstGeom prst="line">
            <a:avLst/>
          </a:prstGeom>
          <a:ln w="57150">
            <a:solidFill>
              <a:srgbClr val="FF0000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42"/>
          <p:cNvCxnSpPr/>
          <p:nvPr/>
        </p:nvCxnSpPr>
        <p:spPr>
          <a:xfrm>
            <a:off x="6887620" y="4533900"/>
            <a:ext cx="443922" cy="0"/>
          </a:xfrm>
          <a:prstGeom prst="line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nice 45"/>
          <p:cNvCxnSpPr/>
          <p:nvPr/>
        </p:nvCxnSpPr>
        <p:spPr>
          <a:xfrm flipV="1">
            <a:off x="7693492" y="4923064"/>
            <a:ext cx="0" cy="319768"/>
          </a:xfrm>
          <a:prstGeom prst="line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 flipH="1" flipV="1">
            <a:off x="7952014" y="4841421"/>
            <a:ext cx="180984" cy="241529"/>
          </a:xfrm>
          <a:prstGeom prst="line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6949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6" grpId="0" animBg="1"/>
      <p:bldP spid="3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Konektivita grafů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9E1B0D5-7E8C-49BB-B866-F1D381F151A2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1524000"/>
            <a:ext cx="5410200" cy="448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30539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Artikulace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449387"/>
          </a:xfrm>
        </p:spPr>
        <p:txBody>
          <a:bodyPr/>
          <a:lstStyle/>
          <a:p>
            <a:r>
              <a:rPr lang="cs-CZ" dirty="0" smtClean="0"/>
              <a:t>Artikulace = uzel, jehož odebráním se zvýší počet souvislých komponent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4038600" y="5105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5486400" y="4800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6629400" y="4343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0" name="Elipsa 9"/>
          <p:cNvSpPr/>
          <p:nvPr/>
        </p:nvSpPr>
        <p:spPr>
          <a:xfrm>
            <a:off x="4343400" y="34290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3276600" y="43434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2133600" y="3657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3" name="Elipsa 12"/>
          <p:cNvSpPr/>
          <p:nvPr/>
        </p:nvSpPr>
        <p:spPr>
          <a:xfrm>
            <a:off x="5410200" y="32766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ovací čára 13"/>
          <p:cNvCxnSpPr>
            <a:stCxn id="12" idx="5"/>
            <a:endCxn id="11" idx="1"/>
          </p:cNvCxnSpPr>
          <p:nvPr/>
        </p:nvCxnSpPr>
        <p:spPr>
          <a:xfrm rot="16200000" flipH="1">
            <a:off x="2687404" y="3754204"/>
            <a:ext cx="416392" cy="8735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stCxn id="7" idx="6"/>
            <a:endCxn id="13" idx="3"/>
          </p:cNvCxnSpPr>
          <p:nvPr/>
        </p:nvCxnSpPr>
        <p:spPr>
          <a:xfrm flipV="1">
            <a:off x="4419600" y="3601804"/>
            <a:ext cx="1046396" cy="1694096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>
            <a:stCxn id="10" idx="6"/>
            <a:endCxn id="13" idx="2"/>
          </p:cNvCxnSpPr>
          <p:nvPr/>
        </p:nvCxnSpPr>
        <p:spPr>
          <a:xfrm flipV="1">
            <a:off x="4724400" y="3467100"/>
            <a:ext cx="685800" cy="152400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>
            <a:stCxn id="13" idx="5"/>
            <a:endCxn id="9" idx="1"/>
          </p:cNvCxnSpPr>
          <p:nvPr/>
        </p:nvCxnSpPr>
        <p:spPr>
          <a:xfrm rot="16200000" flipH="1">
            <a:off x="5811604" y="3525604"/>
            <a:ext cx="797392" cy="949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2" idx="6"/>
            <a:endCxn id="10" idx="2"/>
          </p:cNvCxnSpPr>
          <p:nvPr/>
        </p:nvCxnSpPr>
        <p:spPr>
          <a:xfrm flipV="1">
            <a:off x="2514600" y="3619500"/>
            <a:ext cx="1828800" cy="228600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>
            <a:stCxn id="13" idx="4"/>
            <a:endCxn id="8" idx="0"/>
          </p:cNvCxnSpPr>
          <p:nvPr/>
        </p:nvCxnSpPr>
        <p:spPr>
          <a:xfrm rot="16200000" flipH="1">
            <a:off x="5067300" y="4191000"/>
            <a:ext cx="1143000" cy="76200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stCxn id="11" idx="5"/>
            <a:endCxn id="7" idx="1"/>
          </p:cNvCxnSpPr>
          <p:nvPr/>
        </p:nvCxnSpPr>
        <p:spPr>
          <a:xfrm rot="16200000" flipH="1">
            <a:off x="3601804" y="4668604"/>
            <a:ext cx="492592" cy="4925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stCxn id="11" idx="6"/>
            <a:endCxn id="10" idx="3"/>
          </p:cNvCxnSpPr>
          <p:nvPr/>
        </p:nvCxnSpPr>
        <p:spPr>
          <a:xfrm flipV="1">
            <a:off x="3657600" y="3754204"/>
            <a:ext cx="741596" cy="779696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8" idx="6"/>
            <a:endCxn id="9" idx="2"/>
          </p:cNvCxnSpPr>
          <p:nvPr/>
        </p:nvCxnSpPr>
        <p:spPr>
          <a:xfrm flipV="1">
            <a:off x="5867400" y="4533900"/>
            <a:ext cx="762000" cy="457200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lipsa 44"/>
          <p:cNvSpPr/>
          <p:nvPr/>
        </p:nvSpPr>
        <p:spPr>
          <a:xfrm>
            <a:off x="5334000" y="3200400"/>
            <a:ext cx="533400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79531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5613" y="1598613"/>
            <a:ext cx="8226425" cy="1677987"/>
          </a:xfrm>
        </p:spPr>
        <p:txBody>
          <a:bodyPr/>
          <a:lstStyle/>
          <a:p>
            <a:r>
              <a:rPr lang="cs-CZ" dirty="0" smtClean="0"/>
              <a:t>Most = hrana, jejímž odebráním se zvýší počet souvislých komponent</a:t>
            </a:r>
            <a:br>
              <a:rPr lang="cs-CZ" dirty="0" smtClean="0"/>
            </a:br>
            <a:r>
              <a:rPr lang="cs-CZ" dirty="0" smtClean="0"/>
              <a:t>(= hrana, která není v žádném cyklu)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7" name="Elipsa 6"/>
          <p:cNvSpPr/>
          <p:nvPr/>
        </p:nvSpPr>
        <p:spPr>
          <a:xfrm>
            <a:off x="3810000" y="56007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Elipsa 7"/>
          <p:cNvSpPr/>
          <p:nvPr/>
        </p:nvSpPr>
        <p:spPr>
          <a:xfrm>
            <a:off x="5257800" y="52959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Elipsa 8"/>
          <p:cNvSpPr/>
          <p:nvPr/>
        </p:nvSpPr>
        <p:spPr>
          <a:xfrm>
            <a:off x="6400800" y="48387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0" name="Elipsa 9"/>
          <p:cNvSpPr/>
          <p:nvPr/>
        </p:nvSpPr>
        <p:spPr>
          <a:xfrm>
            <a:off x="4114800" y="39243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Elipsa 10"/>
          <p:cNvSpPr/>
          <p:nvPr/>
        </p:nvSpPr>
        <p:spPr>
          <a:xfrm>
            <a:off x="3048000" y="48387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Elipsa 11"/>
          <p:cNvSpPr/>
          <p:nvPr/>
        </p:nvSpPr>
        <p:spPr>
          <a:xfrm>
            <a:off x="1905000" y="41529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 dirty="0"/>
          </a:p>
        </p:txBody>
      </p:sp>
      <p:sp>
        <p:nvSpPr>
          <p:cNvPr id="13" name="Elipsa 12"/>
          <p:cNvSpPr/>
          <p:nvPr/>
        </p:nvSpPr>
        <p:spPr>
          <a:xfrm>
            <a:off x="5181600" y="3771900"/>
            <a:ext cx="381000" cy="381000"/>
          </a:xfrm>
          <a:prstGeom prst="ellipse">
            <a:avLst/>
          </a:prstGeom>
          <a:solidFill>
            <a:schemeClr val="tx2">
              <a:lumMod val="25000"/>
            </a:schemeClr>
          </a:solidFill>
          <a:ln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4" name="Přímá spojovací čára 13"/>
          <p:cNvCxnSpPr>
            <a:stCxn id="12" idx="5"/>
            <a:endCxn id="11" idx="1"/>
          </p:cNvCxnSpPr>
          <p:nvPr/>
        </p:nvCxnSpPr>
        <p:spPr>
          <a:xfrm rot="16200000" flipH="1">
            <a:off x="2458804" y="4249504"/>
            <a:ext cx="416392" cy="8735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>
            <a:stCxn id="7" idx="6"/>
            <a:endCxn id="10" idx="4"/>
          </p:cNvCxnSpPr>
          <p:nvPr/>
        </p:nvCxnSpPr>
        <p:spPr>
          <a:xfrm flipV="1">
            <a:off x="4191000" y="4305300"/>
            <a:ext cx="114300" cy="1485900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>
            <a:stCxn id="10" idx="6"/>
            <a:endCxn id="13" idx="2"/>
          </p:cNvCxnSpPr>
          <p:nvPr/>
        </p:nvCxnSpPr>
        <p:spPr>
          <a:xfrm flipV="1">
            <a:off x="4495800" y="3962400"/>
            <a:ext cx="685800" cy="152400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čára 17"/>
          <p:cNvCxnSpPr>
            <a:stCxn id="13" idx="5"/>
            <a:endCxn id="9" idx="1"/>
          </p:cNvCxnSpPr>
          <p:nvPr/>
        </p:nvCxnSpPr>
        <p:spPr>
          <a:xfrm rot="16200000" flipH="1">
            <a:off x="5583004" y="4020904"/>
            <a:ext cx="797392" cy="9497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>
            <a:stCxn id="12" idx="6"/>
            <a:endCxn id="10" idx="2"/>
          </p:cNvCxnSpPr>
          <p:nvPr/>
        </p:nvCxnSpPr>
        <p:spPr>
          <a:xfrm flipV="1">
            <a:off x="2286000" y="4114800"/>
            <a:ext cx="1828800" cy="228600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čára 19"/>
          <p:cNvCxnSpPr>
            <a:stCxn id="13" idx="4"/>
            <a:endCxn id="8" idx="0"/>
          </p:cNvCxnSpPr>
          <p:nvPr/>
        </p:nvCxnSpPr>
        <p:spPr>
          <a:xfrm rot="16200000" flipH="1">
            <a:off x="4838700" y="4686300"/>
            <a:ext cx="1143000" cy="76200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čára 20"/>
          <p:cNvCxnSpPr>
            <a:stCxn id="11" idx="5"/>
            <a:endCxn id="7" idx="1"/>
          </p:cNvCxnSpPr>
          <p:nvPr/>
        </p:nvCxnSpPr>
        <p:spPr>
          <a:xfrm rot="16200000" flipH="1">
            <a:off x="3373204" y="5163904"/>
            <a:ext cx="492592" cy="492592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čára 21"/>
          <p:cNvCxnSpPr>
            <a:stCxn id="11" idx="6"/>
            <a:endCxn id="10" idx="3"/>
          </p:cNvCxnSpPr>
          <p:nvPr/>
        </p:nvCxnSpPr>
        <p:spPr>
          <a:xfrm flipV="1">
            <a:off x="3429000" y="4249504"/>
            <a:ext cx="741596" cy="779696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ovací čára 32"/>
          <p:cNvCxnSpPr>
            <a:stCxn id="8" idx="6"/>
            <a:endCxn id="9" idx="2"/>
          </p:cNvCxnSpPr>
          <p:nvPr/>
        </p:nvCxnSpPr>
        <p:spPr>
          <a:xfrm flipV="1">
            <a:off x="5638800" y="5029200"/>
            <a:ext cx="762000" cy="457200"/>
          </a:xfrm>
          <a:prstGeom prst="line">
            <a:avLst/>
          </a:prstGeom>
          <a:ln w="28575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Elipsa 44"/>
          <p:cNvSpPr/>
          <p:nvPr/>
        </p:nvSpPr>
        <p:spPr>
          <a:xfrm rot="20788152">
            <a:off x="4314663" y="3743936"/>
            <a:ext cx="1109327" cy="533400"/>
          </a:xfrm>
          <a:prstGeom prst="ellipse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21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2-souvislý (</a:t>
            </a:r>
            <a:r>
              <a:rPr lang="cs-CZ" i="1" dirty="0" err="1" smtClean="0"/>
              <a:t>biconnected</a:t>
            </a:r>
            <a:r>
              <a:rPr lang="cs-CZ" dirty="0" smtClean="0"/>
              <a:t>) graf</a:t>
            </a:r>
          </a:p>
          <a:p>
            <a:r>
              <a:rPr lang="cs-CZ" dirty="0" smtClean="0"/>
              <a:t>2-souvislá komponenta</a:t>
            </a:r>
          </a:p>
          <a:p>
            <a:pPr lvl="1"/>
            <a:r>
              <a:rPr lang="cs-CZ" dirty="0" smtClean="0"/>
              <a:t>bez artikulací</a:t>
            </a:r>
          </a:p>
          <a:p>
            <a:endParaRPr lang="cs-CZ" dirty="0" smtClean="0"/>
          </a:p>
          <a:p>
            <a:r>
              <a:rPr lang="cs-CZ" dirty="0" smtClean="0"/>
              <a:t>Praktická stránka: vliv na spolehlivost</a:t>
            </a:r>
          </a:p>
          <a:p>
            <a:pPr lvl="1"/>
            <a:r>
              <a:rPr lang="cs-CZ" dirty="0" smtClean="0"/>
              <a:t>Výpadky uzlů</a:t>
            </a:r>
          </a:p>
          <a:p>
            <a:pPr lvl="1"/>
            <a:r>
              <a:rPr lang="cs-CZ" dirty="0" smtClean="0"/>
              <a:t>Výpadky spojů mezi uzly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cs-CZ" smtClean="0"/>
              <a:t>Martin Kačer, BI-EP2</a:t>
            </a:r>
            <a:endParaRPr lang="en-US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l-PL" smtClean="0"/>
              <a:t>6. Tahy / Kostry / Cesty</a:t>
            </a:r>
            <a:endParaRPr lang="en-US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EFCD2B-434F-4EB0-883A-7E48DE50341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5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ding Grid">
  <a:themeElements>
    <a:clrScheme name="Fading Grid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Fading Grid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chemeClr val="accent1">
            <a:lumMod val="20000"/>
            <a:lumOff val="80000"/>
          </a:schemeClr>
        </a:solidFill>
        <a:ln w="38100">
          <a:solidFill>
            <a:srgbClr val="AA72D4"/>
          </a:solidFill>
        </a:ln>
      </a:spPr>
      <a:bodyPr>
        <a:normAutofit/>
      </a:bodyPr>
      <a:lstStyle>
        <a:defPPr>
          <a:defRPr sz="2200" noProof="1">
            <a:solidFill>
              <a:srgbClr val="000000"/>
            </a:solidFill>
            <a:latin typeface="Courier New" pitchFamily="49" charset="0"/>
            <a:cs typeface="Courier New" pitchFamily="49" charset="0"/>
          </a:defRPr>
        </a:defPPr>
      </a:lstStyle>
    </a:txDef>
  </a:objectDefaults>
  <a:extraClrSchemeLst>
    <a:extraClrScheme>
      <a:clrScheme name="Fading Grid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ading Grid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2887</TotalTime>
  <Words>1798</Words>
  <Application>Microsoft Office PowerPoint</Application>
  <PresentationFormat>Předvádění na obrazovce (4:3)</PresentationFormat>
  <Paragraphs>697</Paragraphs>
  <Slides>47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47</vt:i4>
      </vt:variant>
    </vt:vector>
  </HeadingPairs>
  <TitlesOfParts>
    <vt:vector size="48" baseType="lpstr">
      <vt:lpstr>Fading Grid</vt:lpstr>
      <vt:lpstr>6. Tahy / Kostry / Nejkratší cesty …</vt:lpstr>
      <vt:lpstr>Příklad: listonoš</vt:lpstr>
      <vt:lpstr>Pravidla pro pokrytí</vt:lpstr>
      <vt:lpstr>Jak to naprogramovat?</vt:lpstr>
      <vt:lpstr>Orientované grafy</vt:lpstr>
      <vt:lpstr>Konektivita grafů</vt:lpstr>
      <vt:lpstr>Artikulace</vt:lpstr>
      <vt:lpstr>Most</vt:lpstr>
      <vt:lpstr>Další pojmy</vt:lpstr>
      <vt:lpstr>Jak najít artikulace/mosty?</vt:lpstr>
      <vt:lpstr>Hledání artikulací – efektivněji</vt:lpstr>
      <vt:lpstr>Hledání artikulací</vt:lpstr>
      <vt:lpstr>Hledání artikulací – jak na to?</vt:lpstr>
      <vt:lpstr>Artikulace – speciální případ</vt:lpstr>
      <vt:lpstr>Hledání mostů</vt:lpstr>
      <vt:lpstr>Kostry grafu</vt:lpstr>
      <vt:lpstr>Jarník-Prim: princip algoritmu</vt:lpstr>
      <vt:lpstr>Jarník-Prim: princip algoritmu</vt:lpstr>
      <vt:lpstr>Jarník-Prim: základ kódu</vt:lpstr>
      <vt:lpstr>Jarník-Prim: složitost</vt:lpstr>
      <vt:lpstr>Jarník-Prim: jak naprogramovat</vt:lpstr>
      <vt:lpstr>Nejkratší cesty</vt:lpstr>
      <vt:lpstr>Dijkstra: princip algoritmu</vt:lpstr>
      <vt:lpstr>Dijkstra: princip algoritmu</vt:lpstr>
      <vt:lpstr>Dijkstra: princip algoritmu</vt:lpstr>
      <vt:lpstr>Dijkstra: princip algoritmu</vt:lpstr>
      <vt:lpstr>Dijkstra: základ kódu</vt:lpstr>
      <vt:lpstr>Dijkstra x Jarník-Prim</vt:lpstr>
      <vt:lpstr>Dijkstra: složitost</vt:lpstr>
      <vt:lpstr>Příklad: Velikost potrubí</vt:lpstr>
      <vt:lpstr>Příklad: Velikost potrubí</vt:lpstr>
      <vt:lpstr>Další operace pro cesty</vt:lpstr>
      <vt:lpstr>Další operace pro cesty</vt:lpstr>
      <vt:lpstr>Příklad: Cestování MHD</vt:lpstr>
      <vt:lpstr>Příklad: Cestování MHD</vt:lpstr>
      <vt:lpstr>Příklad: Cestování MHD</vt:lpstr>
      <vt:lpstr>Příklad: Rande</vt:lpstr>
      <vt:lpstr>Příklad: Rande</vt:lpstr>
      <vt:lpstr>Tvorba úloh</vt:lpstr>
      <vt:lpstr>Vaše „autorská úloha“</vt:lpstr>
      <vt:lpstr>Autorská úloha – zadání</vt:lpstr>
      <vt:lpstr>Autorská úloha – řešení</vt:lpstr>
      <vt:lpstr>Autorská úloha – testovací data</vt:lpstr>
      <vt:lpstr>Autorská úloha – časový limit</vt:lpstr>
      <vt:lpstr>Autorská úloha – odevzdání</vt:lpstr>
      <vt:lpstr>Autorské úlohy – připomenutí</vt:lpstr>
      <vt:lpstr>Úlohy</vt:lpstr>
    </vt:vector>
  </TitlesOfParts>
  <Company>ACM-ICPC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Martin Kacer</dc:creator>
  <cp:lastModifiedBy>user</cp:lastModifiedBy>
  <cp:revision>304</cp:revision>
  <dcterms:created xsi:type="dcterms:W3CDTF">2007-10-20T10:40:39Z</dcterms:created>
  <dcterms:modified xsi:type="dcterms:W3CDTF">2019-03-28T17:14:53Z</dcterms:modified>
</cp:coreProperties>
</file>