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9" r:id="rId1"/>
  </p:sldMasterIdLst>
  <p:notesMasterIdLst>
    <p:notesMasterId r:id="rId76"/>
  </p:notesMasterIdLst>
  <p:sldIdLst>
    <p:sldId id="294" r:id="rId2"/>
    <p:sldId id="432" r:id="rId3"/>
    <p:sldId id="478" r:id="rId4"/>
    <p:sldId id="433" r:id="rId5"/>
    <p:sldId id="483" r:id="rId6"/>
    <p:sldId id="442" r:id="rId7"/>
    <p:sldId id="443" r:id="rId8"/>
    <p:sldId id="444" r:id="rId9"/>
    <p:sldId id="448" r:id="rId10"/>
    <p:sldId id="449" r:id="rId11"/>
    <p:sldId id="450" r:id="rId12"/>
    <p:sldId id="451" r:id="rId13"/>
    <p:sldId id="452" r:id="rId14"/>
    <p:sldId id="453" r:id="rId15"/>
    <p:sldId id="546" r:id="rId16"/>
    <p:sldId id="547" r:id="rId17"/>
    <p:sldId id="548" r:id="rId18"/>
    <p:sldId id="481" r:id="rId19"/>
    <p:sldId id="456" r:id="rId20"/>
    <p:sldId id="485" r:id="rId21"/>
    <p:sldId id="486" r:id="rId22"/>
    <p:sldId id="488" r:id="rId23"/>
    <p:sldId id="489" r:id="rId24"/>
    <p:sldId id="490" r:id="rId25"/>
    <p:sldId id="491" r:id="rId26"/>
    <p:sldId id="445" r:id="rId27"/>
    <p:sldId id="446" r:id="rId28"/>
    <p:sldId id="455" r:id="rId29"/>
    <p:sldId id="457" r:id="rId30"/>
    <p:sldId id="473" r:id="rId31"/>
    <p:sldId id="493" r:id="rId32"/>
    <p:sldId id="474" r:id="rId33"/>
    <p:sldId id="494" r:id="rId34"/>
    <p:sldId id="495" r:id="rId35"/>
    <p:sldId id="505" r:id="rId36"/>
    <p:sldId id="458" r:id="rId37"/>
    <p:sldId id="476" r:id="rId38"/>
    <p:sldId id="477" r:id="rId39"/>
    <p:sldId id="454" r:id="rId40"/>
    <p:sldId id="471" r:id="rId41"/>
    <p:sldId id="468" r:id="rId42"/>
    <p:sldId id="469" r:id="rId43"/>
    <p:sldId id="470" r:id="rId44"/>
    <p:sldId id="480" r:id="rId45"/>
    <p:sldId id="496" r:id="rId46"/>
    <p:sldId id="438" r:id="rId47"/>
    <p:sldId id="472" r:id="rId48"/>
    <p:sldId id="439" r:id="rId49"/>
    <p:sldId id="530" r:id="rId50"/>
    <p:sldId id="531" r:id="rId51"/>
    <p:sldId id="532" r:id="rId52"/>
    <p:sldId id="533" r:id="rId53"/>
    <p:sldId id="534" r:id="rId54"/>
    <p:sldId id="535" r:id="rId55"/>
    <p:sldId id="536" r:id="rId56"/>
    <p:sldId id="537" r:id="rId57"/>
    <p:sldId id="538" r:id="rId58"/>
    <p:sldId id="539" r:id="rId59"/>
    <p:sldId id="540" r:id="rId60"/>
    <p:sldId id="541" r:id="rId61"/>
    <p:sldId id="542" r:id="rId62"/>
    <p:sldId id="526" r:id="rId63"/>
    <p:sldId id="543" r:id="rId64"/>
    <p:sldId id="544" r:id="rId65"/>
    <p:sldId id="545" r:id="rId66"/>
    <p:sldId id="441" r:id="rId67"/>
    <p:sldId id="549" r:id="rId68"/>
    <p:sldId id="550" r:id="rId69"/>
    <p:sldId id="551" r:id="rId70"/>
    <p:sldId id="552" r:id="rId71"/>
    <p:sldId id="553" r:id="rId72"/>
    <p:sldId id="554" r:id="rId73"/>
    <p:sldId id="555" r:id="rId74"/>
    <p:sldId id="556" r:id="rId7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99FFCC"/>
    <a:srgbClr val="FF66FF"/>
    <a:srgbClr val="0070C0"/>
    <a:srgbClr val="9966FF"/>
    <a:srgbClr val="00FFFF"/>
    <a:srgbClr val="FFFFFF"/>
    <a:srgbClr val="66FF66"/>
    <a:srgbClr val="FFFF66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Světlý styl 3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Světlý styl 3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9" autoAdjust="0"/>
    <p:restoredTop sz="91952" autoAdjust="0"/>
  </p:normalViewPr>
  <p:slideViewPr>
    <p:cSldViewPr>
      <p:cViewPr varScale="1">
        <p:scale>
          <a:sx n="103" d="100"/>
          <a:sy n="103" d="100"/>
        </p:scale>
        <p:origin x="-177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2974BC-6BD5-483E-AC40-6B4592157FA6}" type="datetimeFigureOut">
              <a:rPr lang="cs-CZ" smtClean="0"/>
              <a:pPr/>
              <a:t>05.03.2026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9E7ABC-4F8C-4D0E-A5E3-2A3825E9004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2694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8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9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0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1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2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3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4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5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6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7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</p:grpSp>
      <p:sp>
        <p:nvSpPr>
          <p:cNvPr id="66627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455613" y="1920875"/>
            <a:ext cx="8226425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6628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F790A-A37D-4356-9193-8D2A024874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09B086-AAF1-444B-9C07-5505234311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3ED8A-FDCF-47BC-BB46-91900741CE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9D4ED2-A973-45FB-9B19-F11166E27B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6225" y="273050"/>
            <a:ext cx="2055813" cy="582295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5613" y="273050"/>
            <a:ext cx="6018212" cy="582295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3CAABB-12E6-4F21-89A9-C8930CD87E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5613" y="273050"/>
            <a:ext cx="8226425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455613" y="1598613"/>
            <a:ext cx="8226425" cy="4497387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9DFED4-452B-421B-BCCB-F2891AAD2B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Martin Kačer, BI-EP2</a:t>
            </a:r>
            <a:endParaRPr lang="en-US" dirty="0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EFCD2B-434F-4EB0-883A-7E48DE503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Obsah a kó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5612" y="1598613"/>
            <a:ext cx="8231187" cy="1220787"/>
          </a:xfrm>
        </p:spPr>
        <p:txBody>
          <a:bodyPr/>
          <a:lstStyle>
            <a:lvl1pPr rtl="0">
              <a:buSzPts val="2800"/>
              <a:buFont typeface="Wingdings"/>
              <a:buChar char="§"/>
              <a:defRPr sz="3200" baseline="0"/>
            </a:lvl1pPr>
            <a:lvl2pPr rtl="0">
              <a:buSzPts val="2700"/>
              <a:buFont typeface="Wingdings"/>
              <a:buChar char="§"/>
              <a:defRPr sz="2000"/>
            </a:lvl2pPr>
            <a:lvl3pPr rtl="0">
              <a:buSzPts val="2000"/>
              <a:buFont typeface="Wingdings"/>
              <a:buChar char="§"/>
              <a:defRPr sz="2000"/>
            </a:lvl3pPr>
            <a:lvl4pPr rtl="0">
              <a:buSzPts val="2300"/>
              <a:buFont typeface="Wingdings"/>
              <a:buChar char="§"/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rtl="0">
              <a:buSzPts val="3700"/>
              <a:buFont typeface="Wingdings"/>
              <a:buChar char="§"/>
            </a:pPr>
            <a:r>
              <a:rPr lang="cs-CZ" sz="3200" baseline="0" dirty="0" smtClean="0">
                <a:solidFill>
                  <a:srgbClr val="EAEAEA"/>
                </a:solidFill>
                <a:latin typeface="+mn-lt"/>
              </a:rPr>
              <a:t>Klepnutím lze upravit styly předlohy textu.</a:t>
            </a:r>
          </a:p>
          <a:p>
            <a:pPr lvl="1" rtl="0">
              <a:buSzPts val="2800"/>
              <a:buFont typeface="Wingdings"/>
              <a:buChar char="§"/>
            </a:pPr>
            <a:r>
              <a:rPr lang="cs-CZ" sz="2800" baseline="0" dirty="0" smtClean="0">
                <a:solidFill>
                  <a:srgbClr val="EAEAEA"/>
                </a:solidFill>
                <a:latin typeface="+mn-lt"/>
              </a:rPr>
              <a:t>Druhá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971800"/>
            <a:ext cx="8229600" cy="3124200"/>
          </a:xfrm>
          <a:solidFill>
            <a:schemeClr val="tx2"/>
          </a:solidFill>
          <a:ln w="28575">
            <a:solidFill>
              <a:srgbClr val="990099"/>
            </a:solidFill>
          </a:ln>
          <a:effectLst/>
        </p:spPr>
        <p:txBody>
          <a:bodyPr>
            <a:normAutofit/>
          </a:bodyPr>
          <a:lstStyle>
            <a:lvl1pPr>
              <a:spcBef>
                <a:spcPts val="0"/>
              </a:spcBef>
              <a:buNone/>
              <a:defRPr sz="2800" b="1" baseline="0"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defRPr>
            </a:lvl1pPr>
            <a:lvl2pPr>
              <a:spcBef>
                <a:spcPts val="0"/>
              </a:spcBef>
              <a:buNone/>
              <a:defRPr sz="2400" b="1" baseline="0"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defRPr>
            </a:lvl2pPr>
            <a:lvl3pPr>
              <a:spcBef>
                <a:spcPts val="0"/>
              </a:spcBef>
              <a:buNone/>
              <a:defRPr sz="2000" b="1" baseline="0"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defRPr>
            </a:lvl3pPr>
            <a:lvl4pPr>
              <a:spcBef>
                <a:spcPts val="0"/>
              </a:spcBef>
              <a:buNone/>
              <a:defRPr sz="1800" b="1" baseline="0"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defRPr>
            </a:lvl4pPr>
            <a:lvl5pPr>
              <a:spcBef>
                <a:spcPts val="0"/>
              </a:spcBef>
              <a:buNone/>
              <a:defRPr sz="1800" b="1" baseline="0"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48C81-76D9-4DF6-A72E-BFFBD8C4F3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kó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76400"/>
            <a:ext cx="8229600" cy="4419600"/>
          </a:xfrm>
          <a:solidFill>
            <a:schemeClr val="tx2"/>
          </a:solidFill>
          <a:ln w="28575">
            <a:solidFill>
              <a:srgbClr val="990099"/>
            </a:solidFill>
          </a:ln>
          <a:effectLst/>
        </p:spPr>
        <p:txBody>
          <a:bodyPr>
            <a:normAutofit/>
          </a:bodyPr>
          <a:lstStyle>
            <a:lvl1pPr>
              <a:spcBef>
                <a:spcPts val="0"/>
              </a:spcBef>
              <a:buNone/>
              <a:defRPr sz="2800" b="1" baseline="0"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defRPr>
            </a:lvl1pPr>
            <a:lvl2pPr>
              <a:spcBef>
                <a:spcPts val="0"/>
              </a:spcBef>
              <a:buNone/>
              <a:defRPr sz="2400" b="1" baseline="0"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defRPr>
            </a:lvl2pPr>
            <a:lvl3pPr>
              <a:spcBef>
                <a:spcPts val="0"/>
              </a:spcBef>
              <a:buNone/>
              <a:defRPr sz="2000" b="1" baseline="0"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defRPr>
            </a:lvl3pPr>
            <a:lvl4pPr>
              <a:spcBef>
                <a:spcPts val="0"/>
              </a:spcBef>
              <a:buNone/>
              <a:defRPr sz="1800" b="1" baseline="0"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defRPr>
            </a:lvl4pPr>
            <a:lvl5pPr>
              <a:spcBef>
                <a:spcPts val="0"/>
              </a:spcBef>
              <a:buNone/>
              <a:defRPr sz="1800" b="1" baseline="0"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48C81-76D9-4DF6-A72E-BFFBD8C4F3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1FE09-4EC4-405D-AA2A-470731B60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5613" y="1598613"/>
            <a:ext cx="4037012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5025" y="1598613"/>
            <a:ext cx="40370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48C81-76D9-4DF6-A72E-BFFBD8C4F3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8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9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CAFF9-0500-4264-9D24-1EB8FC703F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1B0D5-7E8C-49BB-B866-F1D381F151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E241D8-6146-41C3-B0D0-5F672184EE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63529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65539" name="Freeform 3"/>
            <p:cNvSpPr>
              <a:spLocks/>
            </p:cNvSpPr>
            <p:nvPr userDrawn="1"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1033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5541" name="Freeform 5"/>
              <p:cNvSpPr>
                <a:spLocks/>
              </p:cNvSpPr>
              <p:nvPr userDrawn="1"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5542" name="Freeform 6"/>
              <p:cNvSpPr>
                <a:spLocks/>
              </p:cNvSpPr>
              <p:nvPr userDrawn="1"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5543" name="Freeform 7"/>
              <p:cNvSpPr>
                <a:spLocks/>
              </p:cNvSpPr>
              <p:nvPr userDrawn="1"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5544" name="Freeform 8"/>
              <p:cNvSpPr>
                <a:spLocks/>
              </p:cNvSpPr>
              <p:nvPr userDrawn="1"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5545" name="Freeform 9"/>
              <p:cNvSpPr>
                <a:spLocks/>
              </p:cNvSpPr>
              <p:nvPr userDrawn="1"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5546" name="Freeform 10"/>
              <p:cNvSpPr>
                <a:spLocks/>
              </p:cNvSpPr>
              <p:nvPr userDrawn="1"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5547" name="Freeform 11"/>
              <p:cNvSpPr>
                <a:spLocks/>
              </p:cNvSpPr>
              <p:nvPr userDrawn="1"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5548" name="Freeform 12"/>
              <p:cNvSpPr>
                <a:spLocks/>
              </p:cNvSpPr>
              <p:nvPr userDrawn="1"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5549" name="Freeform 13"/>
              <p:cNvSpPr>
                <a:spLocks/>
              </p:cNvSpPr>
              <p:nvPr userDrawn="1"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5550" name="Freeform 14"/>
              <p:cNvSpPr>
                <a:spLocks/>
              </p:cNvSpPr>
              <p:nvPr userDrawn="1"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5551" name="Freeform 15"/>
              <p:cNvSpPr>
                <a:spLocks/>
              </p:cNvSpPr>
              <p:nvPr userDrawn="1"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5552" name="Freeform 16"/>
              <p:cNvSpPr>
                <a:spLocks/>
              </p:cNvSpPr>
              <p:nvPr userDrawn="1"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5553" name="Freeform 17"/>
              <p:cNvSpPr>
                <a:spLocks/>
              </p:cNvSpPr>
              <p:nvPr userDrawn="1"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5554" name="Freeform 18"/>
              <p:cNvSpPr>
                <a:spLocks/>
              </p:cNvSpPr>
              <p:nvPr userDrawn="1"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5555" name="Freeform 19"/>
              <p:cNvSpPr>
                <a:spLocks/>
              </p:cNvSpPr>
              <p:nvPr userDrawn="1"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5556" name="Freeform 20"/>
              <p:cNvSpPr>
                <a:spLocks/>
              </p:cNvSpPr>
              <p:nvPr userDrawn="1"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5557" name="Freeform 21"/>
              <p:cNvSpPr>
                <a:spLocks/>
              </p:cNvSpPr>
              <p:nvPr userDrawn="1"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5558" name="Freeform 22"/>
              <p:cNvSpPr>
                <a:spLocks/>
              </p:cNvSpPr>
              <p:nvPr userDrawn="1"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5559" name="Freeform 23"/>
              <p:cNvSpPr>
                <a:spLocks/>
              </p:cNvSpPr>
              <p:nvPr userDrawn="1"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5560" name="Freeform 24"/>
              <p:cNvSpPr>
                <a:spLocks/>
              </p:cNvSpPr>
              <p:nvPr userDrawn="1"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5561" name="Freeform 25"/>
              <p:cNvSpPr>
                <a:spLocks/>
              </p:cNvSpPr>
              <p:nvPr userDrawn="1"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5562" name="Freeform 26"/>
              <p:cNvSpPr>
                <a:spLocks/>
              </p:cNvSpPr>
              <p:nvPr userDrawn="1"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5563" name="Freeform 27"/>
              <p:cNvSpPr>
                <a:spLocks/>
              </p:cNvSpPr>
              <p:nvPr userDrawn="1"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5564" name="Freeform 28"/>
              <p:cNvSpPr>
                <a:spLocks/>
              </p:cNvSpPr>
              <p:nvPr userDrawn="1"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5565" name="Freeform 29"/>
              <p:cNvSpPr>
                <a:spLocks/>
              </p:cNvSpPr>
              <p:nvPr userDrawn="1"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grpSp>
            <p:nvGrpSpPr>
              <p:cNvPr id="1059" name="Group 30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65567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65568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65569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65570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65571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65572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65573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65574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65575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65576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65577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65578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65579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65580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65581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</p:grpSp>
          <p:grpSp>
            <p:nvGrpSpPr>
              <p:cNvPr id="1060" name="Group 46"/>
              <p:cNvGrpSpPr>
                <a:grpSpLocks/>
              </p:cNvGrpSpPr>
              <p:nvPr userDrawn="1"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65583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65584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</p:grpSp>
          <p:grpSp>
            <p:nvGrpSpPr>
              <p:cNvPr id="1061" name="Group 49"/>
              <p:cNvGrpSpPr>
                <a:grpSpLocks/>
              </p:cNvGrpSpPr>
              <p:nvPr userDrawn="1"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65586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65587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65588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65589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65590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65591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65592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65593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65594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</p:grpSp>
          <p:sp>
            <p:nvSpPr>
              <p:cNvPr id="65595" name="Freeform 59"/>
              <p:cNvSpPr>
                <a:spLocks/>
              </p:cNvSpPr>
              <p:nvPr userDrawn="1"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5596" name="Freeform 60"/>
              <p:cNvSpPr>
                <a:spLocks/>
              </p:cNvSpPr>
              <p:nvPr userDrawn="1"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5597" name="Freeform 61"/>
              <p:cNvSpPr>
                <a:spLocks/>
              </p:cNvSpPr>
              <p:nvPr userDrawn="1"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5598" name="Freeform 62"/>
              <p:cNvSpPr>
                <a:spLocks/>
              </p:cNvSpPr>
              <p:nvPr userDrawn="1"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5599" name="Freeform 63"/>
              <p:cNvSpPr>
                <a:spLocks/>
              </p:cNvSpPr>
              <p:nvPr userDrawn="1"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5600" name="Freeform 64"/>
              <p:cNvSpPr>
                <a:spLocks/>
              </p:cNvSpPr>
              <p:nvPr userDrawn="1"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5601" name="Freeform 65"/>
              <p:cNvSpPr>
                <a:spLocks/>
              </p:cNvSpPr>
              <p:nvPr userDrawn="1"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5602" name="Freeform 66"/>
              <p:cNvSpPr>
                <a:spLocks/>
              </p:cNvSpPr>
              <p:nvPr userDrawn="1"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</p:grpSp>
      <p:sp>
        <p:nvSpPr>
          <p:cNvPr id="65603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73050"/>
            <a:ext cx="8226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65604" name="Rectangle 6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5613" y="6242050"/>
            <a:ext cx="2439987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r>
              <a:rPr lang="cs-CZ" smtClean="0"/>
              <a:t>Martin Kačer, BI-EP2</a:t>
            </a:r>
            <a:endParaRPr lang="en-US" dirty="0"/>
          </a:p>
        </p:txBody>
      </p:sp>
      <p:sp>
        <p:nvSpPr>
          <p:cNvPr id="65605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2050"/>
            <a:ext cx="2895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5606" name="Rectangle 7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205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99A7CAFD-4804-44DA-BBD8-848C78BE1FB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5607" name="Rectangle 7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598613"/>
            <a:ext cx="8226425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6" r:id="rId1"/>
    <p:sldLayoutId id="2147483775" r:id="rId2"/>
    <p:sldLayoutId id="2147483787" r:id="rId3"/>
    <p:sldLayoutId id="2147483788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  <p:sldLayoutId id="2147483783" r:id="rId12"/>
    <p:sldLayoutId id="2147483784" r:id="rId13"/>
    <p:sldLayoutId id="2147483785" r:id="rId14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533400"/>
            <a:ext cx="8226425" cy="2133600"/>
          </a:xfrm>
        </p:spPr>
        <p:txBody>
          <a:bodyPr/>
          <a:lstStyle/>
          <a:p>
            <a:pPr eaLnBrk="1" hangingPunct="1">
              <a:defRPr/>
            </a:pPr>
            <a:r>
              <a:rPr lang="cs-CZ" sz="6000" b="1" dirty="0" smtClean="0">
                <a:solidFill>
                  <a:srgbClr val="FF99FF"/>
                </a:solidFill>
              </a:rPr>
              <a:t>2</a:t>
            </a:r>
            <a:r>
              <a:rPr lang="en-US" sz="6000" b="1" dirty="0" smtClean="0">
                <a:solidFill>
                  <a:srgbClr val="FF99FF"/>
                </a:solidFill>
              </a:rPr>
              <a:t>.</a:t>
            </a:r>
            <a:r>
              <a:rPr lang="cs-CZ" sz="6000" b="1" dirty="0" smtClean="0">
                <a:solidFill>
                  <a:srgbClr val="FF99FF"/>
                </a:solidFill>
              </a:rPr>
              <a:t> Mřížky /</a:t>
            </a:r>
            <a:br>
              <a:rPr lang="cs-CZ" sz="6000" b="1" dirty="0" smtClean="0">
                <a:solidFill>
                  <a:srgbClr val="FF99FF"/>
                </a:solidFill>
              </a:rPr>
            </a:br>
            <a:r>
              <a:rPr lang="cs-CZ" sz="6000" b="1" dirty="0" smtClean="0">
                <a:solidFill>
                  <a:srgbClr val="FF99FF"/>
                </a:solidFill>
              </a:rPr>
              <a:t>Záplavové vyplňování</a:t>
            </a:r>
            <a:endParaRPr lang="en-US" sz="2400" b="1" dirty="0" smtClean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1" y="5471501"/>
            <a:ext cx="1323975" cy="1065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4801" y="3048000"/>
            <a:ext cx="7162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BI-EP</a:t>
            </a:r>
            <a:r>
              <a:rPr lang="cs-CZ" sz="28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2</a:t>
            </a: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Efektivní programování 2</a:t>
            </a: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cs-CZ" b="1" kern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L</a:t>
            </a:r>
            <a:r>
              <a:rPr lang="en-US" b="1" kern="0" noProof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S </a:t>
            </a:r>
            <a:r>
              <a:rPr lang="en-US" b="1" kern="0" noProof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2025/2026</a:t>
            </a:r>
            <a:endParaRPr lang="cs-CZ" b="1" kern="0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b="1" kern="0" noProof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Ing. </a:t>
            </a:r>
            <a:r>
              <a:rPr lang="cs-CZ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Martin Kačer, Ph.D.</a:t>
            </a:r>
            <a:endParaRPr lang="en-US" b="1" kern="0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676400" y="3048000"/>
            <a:ext cx="7162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>
              <a:defRPr/>
            </a:pPr>
            <a:r>
              <a:rPr lang="cs-CZ" sz="2400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© </a:t>
            </a:r>
            <a:r>
              <a:rPr lang="cs-CZ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</a:t>
            </a:r>
            <a:r>
              <a:rPr 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26</a:t>
            </a:r>
            <a:r>
              <a:rPr lang="cs-CZ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cs-CZ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Martin Kačer</a:t>
            </a:r>
          </a:p>
          <a:p>
            <a:pPr algn="r">
              <a:defRPr/>
            </a:pPr>
            <a:endParaRPr lang="cs-CZ" sz="28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b="1" kern="0" dirty="0" smtClean="0">
                <a:solidFill>
                  <a:schemeClr val="bg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Katedra teoretické informatiky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Fakulta</a:t>
            </a:r>
            <a:r>
              <a:rPr kumimoji="0" lang="cs-CZ" b="1" i="0" u="none" strike="noStrike" kern="0" cap="none" spc="0" normalizeH="0" noProof="0" dirty="0" smtClean="0">
                <a:ln>
                  <a:noFill/>
                </a:ln>
                <a:solidFill>
                  <a:schemeClr val="bg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informačních technologií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b="1" kern="0" baseline="0" dirty="0" smtClean="0">
                <a:solidFill>
                  <a:schemeClr val="bg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České vysoké</a:t>
            </a:r>
            <a:r>
              <a:rPr lang="cs-CZ" b="1" kern="0" dirty="0" smtClean="0">
                <a:solidFill>
                  <a:schemeClr val="bg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učení technické v Praze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Příklady úloh s mřížkou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5613" y="1598613"/>
            <a:ext cx="8226425" cy="1068387"/>
          </a:xfrm>
        </p:spPr>
        <p:txBody>
          <a:bodyPr/>
          <a:lstStyle/>
          <a:p>
            <a:r>
              <a:rPr lang="cs-CZ" dirty="0" smtClean="0"/>
              <a:t>Detekce souvislých oblastí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graphicFrame>
        <p:nvGraphicFramePr>
          <p:cNvPr id="10" name="Tabulka 9"/>
          <p:cNvGraphicFramePr>
            <a:graphicFrameLocks noGrp="1"/>
          </p:cNvGraphicFramePr>
          <p:nvPr/>
        </p:nvGraphicFramePr>
        <p:xfrm>
          <a:off x="1371600" y="2438400"/>
          <a:ext cx="6096000" cy="3708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Příklady úloh s mřížkou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5613" y="1598613"/>
            <a:ext cx="8226425" cy="1068387"/>
          </a:xfrm>
        </p:spPr>
        <p:txBody>
          <a:bodyPr/>
          <a:lstStyle/>
          <a:p>
            <a:r>
              <a:rPr lang="cs-CZ" dirty="0" smtClean="0"/>
              <a:t>Detekce souvislých oblastí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graphicFrame>
        <p:nvGraphicFramePr>
          <p:cNvPr id="10" name="Tabulka 9"/>
          <p:cNvGraphicFramePr>
            <a:graphicFrameLocks noGrp="1"/>
          </p:cNvGraphicFramePr>
          <p:nvPr/>
        </p:nvGraphicFramePr>
        <p:xfrm>
          <a:off x="1371600" y="2438400"/>
          <a:ext cx="6096000" cy="3708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Příklady úloh s mřížkou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5613" y="1598613"/>
            <a:ext cx="8226425" cy="1296987"/>
          </a:xfrm>
        </p:spPr>
        <p:txBody>
          <a:bodyPr/>
          <a:lstStyle/>
          <a:p>
            <a:r>
              <a:rPr lang="cs-CZ" dirty="0" smtClean="0"/>
              <a:t>Průchod bludištěm</a:t>
            </a:r>
          </a:p>
          <a:p>
            <a:pPr lvl="1"/>
            <a:r>
              <a:rPr lang="cs-CZ" dirty="0" smtClean="0"/>
              <a:t>Různě komplikovaný (klíče atp.)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graphicFrame>
        <p:nvGraphicFramePr>
          <p:cNvPr id="9" name="Zástupný symbol pro obsah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2715518"/>
              </p:ext>
            </p:extLst>
          </p:nvPr>
        </p:nvGraphicFramePr>
        <p:xfrm>
          <a:off x="1219200" y="2895600"/>
          <a:ext cx="6581140" cy="3413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8114"/>
                <a:gridCol w="658114"/>
                <a:gridCol w="658114"/>
                <a:gridCol w="658114"/>
                <a:gridCol w="658114"/>
                <a:gridCol w="658114"/>
                <a:gridCol w="658114"/>
                <a:gridCol w="658114"/>
                <a:gridCol w="658114"/>
                <a:gridCol w="658114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cs-CZ" sz="22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2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sym typeface="Wingdings" pitchFamily="2" charset="2"/>
                        </a:rPr>
                        <a:t></a:t>
                      </a:r>
                      <a:endParaRPr lang="cs-CZ" sz="22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exit</a:t>
                      </a:r>
                      <a:endParaRPr lang="cs-CZ" sz="22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Příklady úloh s mřížkou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5613" y="1598613"/>
            <a:ext cx="8226425" cy="1068387"/>
          </a:xfrm>
        </p:spPr>
        <p:txBody>
          <a:bodyPr/>
          <a:lstStyle/>
          <a:p>
            <a:r>
              <a:rPr lang="cs-CZ" dirty="0" smtClean="0"/>
              <a:t>Vyplnění obrysu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graphicFrame>
        <p:nvGraphicFramePr>
          <p:cNvPr id="10" name="Tabulka 9"/>
          <p:cNvGraphicFramePr>
            <a:graphicFrameLocks noGrp="1"/>
          </p:cNvGraphicFramePr>
          <p:nvPr/>
        </p:nvGraphicFramePr>
        <p:xfrm>
          <a:off x="1371600" y="2438400"/>
          <a:ext cx="6096000" cy="3708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Příklady úloh s mřížkou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5613" y="1598613"/>
            <a:ext cx="8226425" cy="1068387"/>
          </a:xfrm>
        </p:spPr>
        <p:txBody>
          <a:bodyPr/>
          <a:lstStyle/>
          <a:p>
            <a:r>
              <a:rPr lang="cs-CZ" dirty="0" smtClean="0"/>
              <a:t>Vyplnění obrysu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graphicFrame>
        <p:nvGraphicFramePr>
          <p:cNvPr id="10" name="Tabulka 9"/>
          <p:cNvGraphicFramePr>
            <a:graphicFrameLocks noGrp="1"/>
          </p:cNvGraphicFramePr>
          <p:nvPr/>
        </p:nvGraphicFramePr>
        <p:xfrm>
          <a:off x="1371600" y="2438400"/>
          <a:ext cx="6096000" cy="3708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„Nebojte se datových struktur“</a:t>
            </a:r>
            <a:endParaRPr lang="cs-CZ" dirty="0"/>
          </a:p>
        </p:txBody>
      </p:sp>
      <p:sp>
        <p:nvSpPr>
          <p:cNvPr id="9" name="Zástupný symbol pro obsah 8"/>
          <p:cNvSpPr>
            <a:spLocks noGrp="1"/>
          </p:cNvSpPr>
          <p:nvPr>
            <p:ph sz="half" idx="2"/>
          </p:nvPr>
        </p:nvSpPr>
        <p:spPr>
          <a:xfrm>
            <a:off x="381000" y="4572000"/>
            <a:ext cx="3581401" cy="1447800"/>
          </a:xfrm>
        </p:spPr>
        <p:txBody>
          <a:bodyPr>
            <a:normAutofit/>
          </a:bodyPr>
          <a:lstStyle/>
          <a:p>
            <a:r>
              <a:rPr lang="en-US" sz="1200" u="sng" dirty="0" smtClean="0"/>
              <a:t>function</a:t>
            </a:r>
            <a:r>
              <a:rPr lang="en-US" sz="1200" dirty="0" smtClean="0"/>
              <a:t> </a:t>
            </a:r>
            <a:r>
              <a:rPr lang="cs-CZ" sz="1200" dirty="0" smtClean="0"/>
              <a:t>Vlož</a:t>
            </a:r>
            <a:r>
              <a:rPr lang="en-US" sz="1200" dirty="0" smtClean="0"/>
              <a:t>_</a:t>
            </a:r>
            <a:r>
              <a:rPr lang="cs-CZ" sz="1200" dirty="0" smtClean="0"/>
              <a:t>prvek(table, x) </a:t>
            </a:r>
            <a:r>
              <a:rPr lang="en-US" sz="1200" dirty="0" smtClean="0"/>
              <a:t>{</a:t>
            </a:r>
          </a:p>
          <a:p>
            <a:r>
              <a:rPr lang="en-US" sz="1200" dirty="0"/>
              <a:t>	H</a:t>
            </a:r>
            <a:r>
              <a:rPr lang="en-US" sz="1200" dirty="0" smtClean="0"/>
              <a:t>ash h = </a:t>
            </a:r>
            <a:r>
              <a:rPr lang="cs-CZ" sz="1200" dirty="0" err="1" smtClean="0"/>
              <a:t>spočítej_hash</a:t>
            </a:r>
            <a:r>
              <a:rPr lang="cs-CZ" sz="1200" dirty="0" smtClean="0"/>
              <a:t>(x)</a:t>
            </a:r>
            <a:r>
              <a:rPr lang="en-US" sz="1200" dirty="0" smtClean="0"/>
              <a:t>;</a:t>
            </a:r>
          </a:p>
          <a:p>
            <a:r>
              <a:rPr lang="en-US" sz="1200" dirty="0" smtClean="0"/>
              <a:t>	</a:t>
            </a:r>
            <a:r>
              <a:rPr lang="en-US" sz="1200" u="sng" dirty="0" smtClean="0"/>
              <a:t>if</a:t>
            </a:r>
            <a:r>
              <a:rPr lang="en-US" sz="1200" dirty="0" smtClean="0"/>
              <a:t> (</a:t>
            </a:r>
            <a:r>
              <a:rPr lang="en-US" sz="1200" dirty="0" err="1" smtClean="0"/>
              <a:t>existuje</a:t>
            </a:r>
            <a:r>
              <a:rPr lang="en-US" sz="1200" dirty="0" smtClean="0"/>
              <a:t>(h)) {</a:t>
            </a:r>
          </a:p>
          <a:p>
            <a:r>
              <a:rPr lang="en-US" sz="1200" dirty="0"/>
              <a:t>	</a:t>
            </a:r>
            <a:r>
              <a:rPr lang="en-US" sz="1200" dirty="0" smtClean="0"/>
              <a:t>	h = dal</a:t>
            </a:r>
            <a:r>
              <a:rPr lang="cs-CZ" sz="1200" dirty="0" err="1" smtClean="0"/>
              <a:t>ší_hash</a:t>
            </a:r>
            <a:r>
              <a:rPr lang="cs-CZ" sz="1200" dirty="0" smtClean="0"/>
              <a:t>(h</a:t>
            </a:r>
            <a:r>
              <a:rPr lang="en-US" sz="1200" dirty="0" smtClean="0"/>
              <a:t>, x</a:t>
            </a:r>
            <a:r>
              <a:rPr lang="cs-CZ" sz="1200" dirty="0" smtClean="0"/>
              <a:t>)</a:t>
            </a:r>
            <a:r>
              <a:rPr lang="en-US" sz="1200" dirty="0" smtClean="0"/>
              <a:t>;</a:t>
            </a:r>
          </a:p>
          <a:p>
            <a:r>
              <a:rPr lang="en-US" sz="1200" dirty="0"/>
              <a:t>	</a:t>
            </a:r>
            <a:r>
              <a:rPr lang="en-US" sz="1200" dirty="0" smtClean="0"/>
              <a:t>}</a:t>
            </a:r>
          </a:p>
          <a:p>
            <a:r>
              <a:rPr lang="en-US" sz="1200" dirty="0"/>
              <a:t>	</a:t>
            </a:r>
            <a:r>
              <a:rPr lang="cs-CZ" sz="1200" dirty="0" err="1" smtClean="0"/>
              <a:t>tabulka_vlož</a:t>
            </a:r>
            <a:r>
              <a:rPr lang="cs-CZ" sz="1200" dirty="0" smtClean="0"/>
              <a:t>(h, x</a:t>
            </a:r>
            <a:r>
              <a:rPr lang="en-US" sz="1200" dirty="0" smtClean="0"/>
              <a:t>);</a:t>
            </a:r>
          </a:p>
          <a:p>
            <a:r>
              <a:rPr lang="en-US" sz="1200" dirty="0"/>
              <a:t>}</a:t>
            </a:r>
            <a:endParaRPr lang="cs-CZ" sz="12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8" name="Šipka doprava 7"/>
          <p:cNvSpPr/>
          <p:nvPr/>
        </p:nvSpPr>
        <p:spPr>
          <a:xfrm rot="5400000">
            <a:off x="1689100" y="3992033"/>
            <a:ext cx="381000" cy="533400"/>
          </a:xfrm>
          <a:prstGeom prst="rightArrow">
            <a:avLst/>
          </a:prstGeom>
          <a:solidFill>
            <a:srgbClr val="FF66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259" y="1524000"/>
            <a:ext cx="3533142" cy="2383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Zástupný symbol pro obsah 8"/>
          <p:cNvSpPr txBox="1">
            <a:spLocks/>
          </p:cNvSpPr>
          <p:nvPr/>
        </p:nvSpPr>
        <p:spPr bwMode="auto">
          <a:xfrm>
            <a:off x="5105400" y="3276600"/>
            <a:ext cx="3352800" cy="2743200"/>
          </a:xfrm>
          <a:prstGeom prst="rect">
            <a:avLst/>
          </a:prstGeom>
          <a:solidFill>
            <a:schemeClr val="tx2"/>
          </a:solidFill>
          <a:ln w="28575">
            <a:solidFill>
              <a:srgbClr val="990099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itchFamily="2" charset="2"/>
              <a:buNone/>
              <a:defRPr sz="2800" b="1" baseline="0">
                <a:solidFill>
                  <a:srgbClr val="000000"/>
                </a:solidFill>
                <a:effectLst/>
                <a:latin typeface="Courier New" pitchFamily="49" charset="0"/>
                <a:ea typeface="+mn-ea"/>
                <a:cs typeface="Courier New" pitchFamily="49" charset="0"/>
              </a:defRPr>
            </a:lvl1pPr>
            <a:lvl2pPr marL="742950" indent="-285750" algn="l" rtl="0" eaLnBrk="0" fontAlgn="base" hangingPunct="0">
              <a:spcBef>
                <a:spcPts val="0"/>
              </a:spcBef>
              <a:spcAft>
                <a:spcPct val="0"/>
              </a:spcAft>
              <a:buFont typeface="Wingdings" pitchFamily="2" charset="2"/>
              <a:buNone/>
              <a:defRPr sz="2400" b="1" baseline="0"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defRPr>
            </a:lvl2pPr>
            <a:lvl3pPr marL="1143000" indent="-228600" algn="l" rtl="0" eaLnBrk="0" fontAlgn="base" hangingPunct="0"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itchFamily="2" charset="2"/>
              <a:buNone/>
              <a:defRPr sz="2000" b="1" baseline="0"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defRPr>
            </a:lvl3pPr>
            <a:lvl4pPr marL="1600200" indent="-228600" algn="l" rtl="0" eaLnBrk="0" fontAlgn="base" hangingPunct="0">
              <a:spcBef>
                <a:spcPts val="0"/>
              </a:spcBef>
              <a:spcAft>
                <a:spcPct val="0"/>
              </a:spcAft>
              <a:buFont typeface="Wingdings" pitchFamily="2" charset="2"/>
              <a:buNone/>
              <a:defRPr sz="1800" b="1" baseline="0"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defRPr>
            </a:lvl4pPr>
            <a:lvl5pPr marL="2057400" indent="-228600" algn="l" rtl="0" eaLnBrk="0" fontAlgn="base" hangingPunct="0"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itchFamily="2" charset="2"/>
              <a:buNone/>
              <a:defRPr sz="1800" b="1" baseline="0"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itchFamily="2" charset="2"/>
              <a:buChar char="§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itchFamily="2" charset="2"/>
              <a:buChar char="§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itchFamily="2" charset="2"/>
              <a:buChar char="§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itchFamily="2" charset="2"/>
              <a:buChar char="§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r>
              <a:rPr lang="en-US" sz="1200" dirty="0" smtClean="0"/>
              <a:t>public </a:t>
            </a:r>
            <a:r>
              <a:rPr lang="en-US" sz="1200" dirty="0"/>
              <a:t>V put(K key, V value</a:t>
            </a:r>
            <a:r>
              <a:rPr lang="en-US" sz="1200" dirty="0" smtClean="0"/>
              <a:t>){</a:t>
            </a:r>
            <a:endParaRPr lang="cs-CZ" sz="1200" kern="0" dirty="0" smtClean="0"/>
          </a:p>
          <a:p>
            <a:r>
              <a:rPr lang="en-US" sz="1200" kern="0" dirty="0" smtClean="0"/>
              <a:t>	</a:t>
            </a:r>
            <a:r>
              <a:rPr lang="en-US" sz="1200" kern="0" dirty="0" err="1" smtClean="0"/>
              <a:t>int</a:t>
            </a:r>
            <a:r>
              <a:rPr lang="en-US" sz="1200" kern="0" dirty="0" smtClean="0"/>
              <a:t> h </a:t>
            </a:r>
            <a:r>
              <a:rPr lang="en-US" sz="1200" kern="0" dirty="0"/>
              <a:t>= hash(key</a:t>
            </a:r>
            <a:r>
              <a:rPr lang="en-US" sz="1200" kern="0" dirty="0" smtClean="0"/>
              <a:t>);</a:t>
            </a:r>
          </a:p>
          <a:p>
            <a:r>
              <a:rPr lang="en-US" sz="1200" kern="0" dirty="0"/>
              <a:t>	</a:t>
            </a:r>
            <a:r>
              <a:rPr lang="en-US" sz="1200" kern="0" dirty="0" smtClean="0"/>
              <a:t>. . .</a:t>
            </a:r>
          </a:p>
          <a:p>
            <a:r>
              <a:rPr lang="en-US" sz="1200" kern="0" dirty="0" smtClean="0"/>
              <a:t>	</a:t>
            </a:r>
            <a:r>
              <a:rPr lang="en-US" sz="1200" dirty="0" smtClean="0"/>
              <a:t>if (tab[</a:t>
            </a:r>
            <a:r>
              <a:rPr lang="en-US" sz="1200" dirty="0" err="1" smtClean="0"/>
              <a:t>i</a:t>
            </a:r>
            <a:r>
              <a:rPr lang="en-US" sz="1200" dirty="0" smtClean="0"/>
              <a:t> =(n-1)&amp;hash])</a:t>
            </a:r>
          </a:p>
          <a:p>
            <a:r>
              <a:rPr lang="en-US" sz="1200" dirty="0"/>
              <a:t>	</a:t>
            </a:r>
            <a:r>
              <a:rPr lang="en-US" sz="1200" dirty="0" smtClean="0"/>
              <a:t>	tab[</a:t>
            </a:r>
            <a:r>
              <a:rPr lang="en-US" sz="1200" dirty="0" err="1" smtClean="0"/>
              <a:t>i</a:t>
            </a:r>
            <a:r>
              <a:rPr lang="en-US" sz="1200" dirty="0" smtClean="0"/>
              <a:t>] = ...;</a:t>
            </a:r>
          </a:p>
          <a:p>
            <a:r>
              <a:rPr lang="en-US" sz="1200" dirty="0"/>
              <a:t>	</a:t>
            </a:r>
            <a:r>
              <a:rPr lang="en-US" sz="1200" dirty="0" smtClean="0"/>
              <a:t>else {</a:t>
            </a:r>
          </a:p>
          <a:p>
            <a:r>
              <a:rPr lang="en-US" sz="1200" dirty="0"/>
              <a:t>	</a:t>
            </a:r>
            <a:r>
              <a:rPr lang="en-US" sz="1200" dirty="0" smtClean="0"/>
              <a:t>   if </a:t>
            </a:r>
            <a:r>
              <a:rPr lang="en-US" sz="1200" dirty="0"/>
              <a:t>(</a:t>
            </a:r>
            <a:r>
              <a:rPr lang="en-US" sz="1200" dirty="0" err="1"/>
              <a:t>p.hash</a:t>
            </a:r>
            <a:r>
              <a:rPr lang="en-US" sz="1200" dirty="0"/>
              <a:t> == </a:t>
            </a:r>
            <a:r>
              <a:rPr lang="en-US" sz="1200" dirty="0" smtClean="0"/>
              <a:t>hash</a:t>
            </a:r>
            <a:r>
              <a:rPr lang="en-US" sz="1200" dirty="0"/>
              <a:t> </a:t>
            </a:r>
            <a:r>
              <a:rPr lang="en-US" sz="1200" dirty="0" smtClean="0"/>
              <a:t>&amp;&amp;</a:t>
            </a:r>
            <a:br>
              <a:rPr lang="en-US" sz="1200" dirty="0" smtClean="0"/>
            </a:br>
            <a:r>
              <a:rPr lang="en-US" sz="1200" dirty="0" smtClean="0"/>
              <a:t>	   (</a:t>
            </a:r>
            <a:r>
              <a:rPr lang="en-US" sz="1200" dirty="0" err="1" smtClean="0"/>
              <a:t>p.key</a:t>
            </a:r>
            <a:r>
              <a:rPr lang="en-US" sz="1200" dirty="0" smtClean="0"/>
              <a:t> </a:t>
            </a:r>
            <a:r>
              <a:rPr lang="en-US" sz="1200" dirty="0"/>
              <a:t>== key </a:t>
            </a:r>
            <a:r>
              <a:rPr lang="en-US" sz="1200" dirty="0" smtClean="0"/>
              <a:t>||</a:t>
            </a:r>
            <a:br>
              <a:rPr lang="en-US" sz="1200" dirty="0" smtClean="0"/>
            </a:br>
            <a:r>
              <a:rPr lang="en-US" sz="1200" dirty="0" smtClean="0"/>
              <a:t>	      key=k))</a:t>
            </a:r>
            <a:endParaRPr lang="en-US" sz="1200" dirty="0"/>
          </a:p>
          <a:p>
            <a:r>
              <a:rPr lang="en-US" sz="1200" dirty="0" smtClean="0"/>
              <a:t>		e </a:t>
            </a:r>
            <a:r>
              <a:rPr lang="en-US" sz="1200" dirty="0"/>
              <a:t>= p</a:t>
            </a:r>
            <a:r>
              <a:rPr lang="en-US" sz="1200" dirty="0" smtClean="0"/>
              <a:t>;</a:t>
            </a:r>
          </a:p>
          <a:p>
            <a:r>
              <a:rPr lang="en-US" sz="1200" dirty="0"/>
              <a:t>	 </a:t>
            </a:r>
            <a:r>
              <a:rPr lang="en-US" sz="1200" dirty="0" smtClean="0"/>
              <a:t>  . . .</a:t>
            </a:r>
            <a:endParaRPr lang="en-US" sz="1200" dirty="0"/>
          </a:p>
          <a:p>
            <a:r>
              <a:rPr lang="en-US" sz="1200" dirty="0" smtClean="0"/>
              <a:t>	}</a:t>
            </a:r>
          </a:p>
          <a:p>
            <a:r>
              <a:rPr lang="en-US" sz="1200" dirty="0"/>
              <a:t>	</a:t>
            </a:r>
            <a:r>
              <a:rPr lang="en-US" sz="1200" dirty="0" smtClean="0"/>
              <a:t>return </a:t>
            </a:r>
            <a:r>
              <a:rPr lang="en-US" sz="1200" dirty="0" err="1" smtClean="0"/>
              <a:t>oldValue</a:t>
            </a:r>
            <a:endParaRPr lang="en-US" sz="1200" dirty="0" smtClean="0"/>
          </a:p>
          <a:p>
            <a:r>
              <a:rPr lang="en-US" sz="1200" dirty="0"/>
              <a:t>}</a:t>
            </a:r>
            <a:endParaRPr lang="en-US" sz="1200" dirty="0" smtClean="0"/>
          </a:p>
        </p:txBody>
      </p:sp>
      <p:sp>
        <p:nvSpPr>
          <p:cNvPr id="18" name="Šipka doprava 17"/>
          <p:cNvSpPr/>
          <p:nvPr/>
        </p:nvSpPr>
        <p:spPr>
          <a:xfrm>
            <a:off x="4339167" y="4953000"/>
            <a:ext cx="381000" cy="533400"/>
          </a:xfrm>
          <a:prstGeom prst="rightArrow">
            <a:avLst/>
          </a:prstGeom>
          <a:solidFill>
            <a:srgbClr val="FF66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délník se zakulaceným příčným rohem 12"/>
          <p:cNvSpPr/>
          <p:nvPr/>
        </p:nvSpPr>
        <p:spPr>
          <a:xfrm>
            <a:off x="156633" y="3581400"/>
            <a:ext cx="1981200" cy="381000"/>
          </a:xfrm>
          <a:prstGeom prst="round2Diag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Signatura</a:t>
            </a:r>
            <a:r>
              <a:rPr lang="en-US" dirty="0" smtClean="0"/>
              <a:t> </a:t>
            </a:r>
            <a:r>
              <a:rPr lang="cs-CZ" dirty="0" smtClean="0"/>
              <a:t>(ADT)</a:t>
            </a:r>
            <a:endParaRPr lang="cs-CZ" dirty="0"/>
          </a:p>
        </p:txBody>
      </p:sp>
      <p:sp>
        <p:nvSpPr>
          <p:cNvPr id="20" name="Obdélník se zakulaceným příčným rohem 19"/>
          <p:cNvSpPr/>
          <p:nvPr/>
        </p:nvSpPr>
        <p:spPr>
          <a:xfrm>
            <a:off x="2455333" y="5486400"/>
            <a:ext cx="1371600" cy="381000"/>
          </a:xfrm>
          <a:prstGeom prst="round2Diag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Pseudok</a:t>
            </a:r>
            <a:r>
              <a:rPr lang="cs-CZ" dirty="0" smtClean="0"/>
              <a:t>ód</a:t>
            </a:r>
            <a:endParaRPr lang="cs-CZ" dirty="0"/>
          </a:p>
        </p:txBody>
      </p:sp>
      <p:sp>
        <p:nvSpPr>
          <p:cNvPr id="21" name="Obdélník se zakulaceným příčným rohem 20"/>
          <p:cNvSpPr/>
          <p:nvPr/>
        </p:nvSpPr>
        <p:spPr>
          <a:xfrm>
            <a:off x="7484533" y="5486400"/>
            <a:ext cx="838200" cy="381000"/>
          </a:xfrm>
          <a:prstGeom prst="round2Diag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Kód</a:t>
            </a:r>
            <a:endParaRPr lang="cs-CZ" dirty="0"/>
          </a:p>
        </p:txBody>
      </p:sp>
      <p:sp>
        <p:nvSpPr>
          <p:cNvPr id="23" name="Zástupný symbol pro obsah 2"/>
          <p:cNvSpPr txBox="1">
            <a:spLocks/>
          </p:cNvSpPr>
          <p:nvPr/>
        </p:nvSpPr>
        <p:spPr>
          <a:xfrm>
            <a:off x="4802980" y="1828800"/>
            <a:ext cx="3957637" cy="10745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itchFamily="2" charset="2"/>
              <a:buChar char="§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>
              <a:buClr>
                <a:schemeClr val="bg1">
                  <a:lumMod val="75000"/>
                </a:schemeClr>
              </a:buClr>
            </a:pPr>
            <a:r>
              <a:rPr lang="cs-CZ" sz="1800" kern="0" dirty="0" smtClean="0">
                <a:solidFill>
                  <a:schemeClr val="tx1">
                    <a:lumMod val="50000"/>
                  </a:schemeClr>
                </a:solidFill>
                <a:effectLst/>
              </a:rPr>
              <a:t>Časová a paměťová složitost</a:t>
            </a:r>
          </a:p>
          <a:p>
            <a:pPr>
              <a:buClr>
                <a:schemeClr val="bg1">
                  <a:lumMod val="75000"/>
                </a:schemeClr>
              </a:buClr>
            </a:pPr>
            <a:r>
              <a:rPr lang="cs-CZ" sz="1800" kern="0" dirty="0" smtClean="0">
                <a:solidFill>
                  <a:schemeClr val="tx1">
                    <a:lumMod val="50000"/>
                  </a:schemeClr>
                </a:solidFill>
                <a:effectLst/>
              </a:rPr>
              <a:t>Podmínky </a:t>
            </a:r>
            <a:r>
              <a:rPr lang="en-US" sz="1800" kern="0" dirty="0" smtClean="0">
                <a:solidFill>
                  <a:schemeClr val="tx1">
                    <a:lumMod val="50000"/>
                  </a:schemeClr>
                </a:solidFill>
                <a:effectLst/>
              </a:rPr>
              <a:t>&amp; </a:t>
            </a:r>
            <a:r>
              <a:rPr lang="cs-CZ" sz="1800" kern="0" dirty="0" smtClean="0">
                <a:solidFill>
                  <a:schemeClr val="tx1">
                    <a:lumMod val="50000"/>
                  </a:schemeClr>
                </a:solidFill>
                <a:effectLst/>
              </a:rPr>
              <a:t>další omezení</a:t>
            </a:r>
          </a:p>
          <a:p>
            <a:pPr>
              <a:buClr>
                <a:schemeClr val="bg1">
                  <a:lumMod val="75000"/>
                </a:schemeClr>
              </a:buClr>
            </a:pPr>
            <a:r>
              <a:rPr lang="cs-CZ" sz="1800" i="1" kern="0" dirty="0" smtClean="0">
                <a:solidFill>
                  <a:schemeClr val="tx1">
                    <a:lumMod val="50000"/>
                  </a:schemeClr>
                </a:solidFill>
                <a:effectLst/>
              </a:rPr>
              <a:t>… případně další</a:t>
            </a:r>
            <a:endParaRPr lang="cs-CZ" sz="1800" i="1" kern="0" dirty="0">
              <a:solidFill>
                <a:schemeClr val="tx1">
                  <a:lumMod val="50000"/>
                </a:schemeClr>
              </a:solidFill>
              <a:effectLst/>
            </a:endParaRPr>
          </a:p>
        </p:txBody>
      </p:sp>
      <p:sp>
        <p:nvSpPr>
          <p:cNvPr id="25" name="Obdélník se zakulaceným příčným rohem 24"/>
          <p:cNvSpPr/>
          <p:nvPr/>
        </p:nvSpPr>
        <p:spPr>
          <a:xfrm>
            <a:off x="6248400" y="2743200"/>
            <a:ext cx="2740816" cy="381000"/>
          </a:xfrm>
          <a:prstGeom prst="round2Diag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Vlastnosti</a:t>
            </a:r>
            <a:r>
              <a:rPr lang="en-US" dirty="0" smtClean="0"/>
              <a:t> </a:t>
            </a:r>
            <a:r>
              <a:rPr lang="en-US" dirty="0" err="1" smtClean="0"/>
              <a:t>implementace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555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05200" y="273050"/>
            <a:ext cx="5176838" cy="1143000"/>
          </a:xfrm>
        </p:spPr>
        <p:txBody>
          <a:bodyPr/>
          <a:lstStyle/>
          <a:p>
            <a:r>
              <a:rPr lang="cs-CZ" dirty="0" smtClean="0"/>
              <a:t>Příklad: Zásobník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>
          <a:xfrm>
            <a:off x="3505200" y="1676400"/>
            <a:ext cx="5181600" cy="4419600"/>
          </a:xfrm>
        </p:spPr>
        <p:txBody>
          <a:bodyPr/>
          <a:lstStyle/>
          <a:p>
            <a:r>
              <a:rPr lang="cs-CZ" dirty="0" err="1"/>
              <a:t>i</a:t>
            </a:r>
            <a:r>
              <a:rPr lang="cs-CZ" dirty="0" err="1" smtClean="0"/>
              <a:t>nt</a:t>
            </a:r>
            <a:r>
              <a:rPr lang="cs-CZ" dirty="0" smtClean="0"/>
              <a:t> </a:t>
            </a:r>
            <a:r>
              <a:rPr lang="cs-CZ" dirty="0" err="1" smtClean="0"/>
              <a:t>stack</a:t>
            </a:r>
            <a:r>
              <a:rPr lang="en-US" dirty="0" smtClean="0"/>
              <a:t>[MAX], top;</a:t>
            </a:r>
          </a:p>
          <a:p>
            <a:endParaRPr lang="en-US" dirty="0"/>
          </a:p>
          <a:p>
            <a:r>
              <a:rPr lang="en-US" dirty="0" smtClean="0"/>
              <a:t>top = 0;</a:t>
            </a:r>
          </a:p>
          <a:p>
            <a:endParaRPr lang="en-US" dirty="0"/>
          </a:p>
          <a:p>
            <a:r>
              <a:rPr lang="en-US" dirty="0"/>
              <a:t>s</a:t>
            </a:r>
            <a:r>
              <a:rPr lang="en-US" dirty="0" smtClean="0"/>
              <a:t>tack[top++] = x;</a:t>
            </a:r>
          </a:p>
          <a:p>
            <a:endParaRPr lang="en-US" dirty="0"/>
          </a:p>
          <a:p>
            <a:r>
              <a:rPr lang="en-US" dirty="0" smtClean="0"/>
              <a:t>return stack[--top];</a:t>
            </a:r>
          </a:p>
          <a:p>
            <a:endParaRPr lang="en-US" dirty="0"/>
          </a:p>
          <a:p>
            <a:r>
              <a:rPr lang="en-US" dirty="0" smtClean="0"/>
              <a:t>return !top;</a:t>
            </a:r>
            <a:endParaRPr lang="cs-CZ" dirty="0"/>
          </a:p>
        </p:txBody>
      </p:sp>
      <p:sp>
        <p:nvSpPr>
          <p:cNvPr id="19" name="Zástupný symbol pro obsah 2"/>
          <p:cNvSpPr txBox="1">
            <a:spLocks/>
          </p:cNvSpPr>
          <p:nvPr/>
        </p:nvSpPr>
        <p:spPr>
          <a:xfrm>
            <a:off x="762000" y="1598613"/>
            <a:ext cx="2667000" cy="4497387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itchFamily="2" charset="2"/>
              <a:buChar char="§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lvl="3" algn="ctr"/>
            <a:endParaRPr lang="en-US" kern="0" dirty="0" smtClean="0"/>
          </a:p>
          <a:p>
            <a:pPr lvl="3" algn="ctr"/>
            <a:endParaRPr lang="en-US" kern="0" dirty="0" smtClean="0"/>
          </a:p>
          <a:p>
            <a:pPr algn="ctr"/>
            <a:r>
              <a:rPr lang="en-US" kern="0" dirty="0" err="1" smtClean="0"/>
              <a:t>Init</a:t>
            </a:r>
            <a:endParaRPr lang="en-US" kern="0" dirty="0" smtClean="0"/>
          </a:p>
          <a:p>
            <a:pPr lvl="3" algn="ctr"/>
            <a:endParaRPr lang="en-US" kern="0" dirty="0"/>
          </a:p>
          <a:p>
            <a:pPr algn="ctr"/>
            <a:r>
              <a:rPr lang="en-US" kern="0" dirty="0" smtClean="0"/>
              <a:t>Push</a:t>
            </a:r>
          </a:p>
          <a:p>
            <a:pPr lvl="3" algn="ctr"/>
            <a:endParaRPr lang="en-US" kern="0" dirty="0"/>
          </a:p>
          <a:p>
            <a:pPr algn="ctr"/>
            <a:r>
              <a:rPr lang="en-US" kern="0" dirty="0" smtClean="0"/>
              <a:t>Pop</a:t>
            </a:r>
          </a:p>
          <a:p>
            <a:pPr lvl="3" algn="ctr"/>
            <a:endParaRPr lang="en-US" kern="0" dirty="0"/>
          </a:p>
          <a:p>
            <a:pPr algn="ctr"/>
            <a:r>
              <a:rPr lang="en-US" kern="0" dirty="0" smtClean="0"/>
              <a:t>Is</a:t>
            </a:r>
            <a:r>
              <a:rPr lang="cs-CZ" kern="0" dirty="0" smtClean="0"/>
              <a:t> </a:t>
            </a:r>
            <a:r>
              <a:rPr lang="en-US" kern="0" dirty="0" smtClean="0"/>
              <a:t>Empty</a:t>
            </a:r>
            <a:endParaRPr lang="cs-CZ" kern="0" dirty="0"/>
          </a:p>
        </p:txBody>
      </p:sp>
      <p:graphicFrame>
        <p:nvGraphicFramePr>
          <p:cNvPr id="22" name="Group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8293935"/>
              </p:ext>
            </p:extLst>
          </p:nvPr>
        </p:nvGraphicFramePr>
        <p:xfrm>
          <a:off x="690034" y="1082146"/>
          <a:ext cx="533400" cy="1371600"/>
        </p:xfrm>
        <a:graphic>
          <a:graphicData uri="http://schemas.openxmlformats.org/drawingml/2006/table">
            <a:tbl>
              <a:tblPr/>
              <a:tblGrid>
                <a:gridCol w="533400"/>
              </a:tblGrid>
              <a:tr h="121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21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21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Group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7978038"/>
              </p:ext>
            </p:extLst>
          </p:nvPr>
        </p:nvGraphicFramePr>
        <p:xfrm>
          <a:off x="1397000" y="472546"/>
          <a:ext cx="533400" cy="457200"/>
        </p:xfrm>
        <a:graphic>
          <a:graphicData uri="http://schemas.openxmlformats.org/drawingml/2006/table">
            <a:tbl>
              <a:tblPr/>
              <a:tblGrid>
                <a:gridCol w="533400"/>
              </a:tblGrid>
              <a:tr h="121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Šipka ohnutá nahoru 10"/>
          <p:cNvSpPr/>
          <p:nvPr/>
        </p:nvSpPr>
        <p:spPr>
          <a:xfrm rot="10800000">
            <a:off x="994834" y="624946"/>
            <a:ext cx="334434" cy="381000"/>
          </a:xfrm>
          <a:prstGeom prst="bentUpArrow">
            <a:avLst/>
          </a:prstGeom>
          <a:solidFill>
            <a:srgbClr val="92D05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Šipka ohnutá nahoru 26"/>
          <p:cNvSpPr/>
          <p:nvPr/>
        </p:nvSpPr>
        <p:spPr>
          <a:xfrm rot="16200000">
            <a:off x="456141" y="602720"/>
            <a:ext cx="425452" cy="381000"/>
          </a:xfrm>
          <a:prstGeom prst="bentUpArrow">
            <a:avLst/>
          </a:prstGeom>
          <a:solidFill>
            <a:srgbClr val="FF66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4451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05200" y="273050"/>
            <a:ext cx="5176837" cy="1143000"/>
          </a:xfrm>
        </p:spPr>
        <p:txBody>
          <a:bodyPr/>
          <a:lstStyle/>
          <a:p>
            <a:r>
              <a:rPr lang="cs-CZ" dirty="0" smtClean="0"/>
              <a:t>Příklad: </a:t>
            </a:r>
            <a:r>
              <a:rPr lang="en-US" dirty="0" err="1" smtClean="0"/>
              <a:t>Fronta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>
          <a:xfrm>
            <a:off x="3505200" y="1676400"/>
            <a:ext cx="5181600" cy="4419600"/>
          </a:xfrm>
        </p:spPr>
        <p:txBody>
          <a:bodyPr/>
          <a:lstStyle/>
          <a:p>
            <a:r>
              <a:rPr lang="cs-CZ" dirty="0" err="1"/>
              <a:t>i</a:t>
            </a:r>
            <a:r>
              <a:rPr lang="cs-CZ" dirty="0" err="1" smtClean="0"/>
              <a:t>nt</a:t>
            </a:r>
            <a:r>
              <a:rPr lang="cs-CZ" dirty="0" smtClean="0"/>
              <a:t> </a:t>
            </a:r>
            <a:r>
              <a:rPr lang="en-US" dirty="0" smtClean="0"/>
              <a:t>q[MAX], </a:t>
            </a:r>
            <a:r>
              <a:rPr lang="en-US" dirty="0" err="1" smtClean="0"/>
              <a:t>qh</a:t>
            </a:r>
            <a:r>
              <a:rPr lang="en-US" dirty="0" smtClean="0"/>
              <a:t>, </a:t>
            </a:r>
            <a:r>
              <a:rPr lang="en-US" dirty="0" err="1" smtClean="0"/>
              <a:t>qt</a:t>
            </a:r>
            <a:r>
              <a:rPr lang="en-US" dirty="0" smtClean="0"/>
              <a:t>;</a:t>
            </a:r>
          </a:p>
          <a:p>
            <a:endParaRPr lang="en-US" dirty="0"/>
          </a:p>
          <a:p>
            <a:r>
              <a:rPr lang="en-US" dirty="0" err="1" smtClean="0"/>
              <a:t>qh</a:t>
            </a:r>
            <a:r>
              <a:rPr lang="en-US" dirty="0" smtClean="0"/>
              <a:t> = </a:t>
            </a:r>
            <a:r>
              <a:rPr lang="en-US" dirty="0" err="1" smtClean="0"/>
              <a:t>qt</a:t>
            </a:r>
            <a:r>
              <a:rPr lang="en-US" dirty="0" smtClean="0"/>
              <a:t> = 0;</a:t>
            </a:r>
          </a:p>
          <a:p>
            <a:endParaRPr lang="en-US" dirty="0"/>
          </a:p>
          <a:p>
            <a:r>
              <a:rPr lang="en-US" dirty="0" smtClean="0"/>
              <a:t>q[</a:t>
            </a:r>
            <a:r>
              <a:rPr lang="en-US" dirty="0" err="1" smtClean="0"/>
              <a:t>qt</a:t>
            </a:r>
            <a:r>
              <a:rPr lang="en-US" dirty="0" smtClean="0"/>
              <a:t>++</a:t>
            </a:r>
            <a:r>
              <a:rPr lang="cs-CZ" dirty="0" smtClean="0"/>
              <a:t> </a:t>
            </a:r>
            <a:r>
              <a:rPr lang="en-US" dirty="0" smtClean="0"/>
              <a:t>% MAX] = x;</a:t>
            </a:r>
          </a:p>
          <a:p>
            <a:endParaRPr lang="en-US" dirty="0"/>
          </a:p>
          <a:p>
            <a:r>
              <a:rPr lang="en-US" dirty="0" smtClean="0"/>
              <a:t>return q[q</a:t>
            </a:r>
            <a:r>
              <a:rPr lang="cs-CZ" dirty="0" smtClean="0"/>
              <a:t>h</a:t>
            </a:r>
            <a:r>
              <a:rPr lang="en-US" dirty="0" smtClean="0"/>
              <a:t>++</a:t>
            </a:r>
            <a:r>
              <a:rPr lang="cs-CZ" dirty="0"/>
              <a:t> </a:t>
            </a:r>
            <a:r>
              <a:rPr lang="en-US" dirty="0"/>
              <a:t>% MAX</a:t>
            </a:r>
            <a:r>
              <a:rPr lang="en-US" dirty="0" smtClean="0"/>
              <a:t>];</a:t>
            </a:r>
          </a:p>
          <a:p>
            <a:endParaRPr lang="en-US" dirty="0"/>
          </a:p>
          <a:p>
            <a:r>
              <a:rPr lang="en-US" dirty="0"/>
              <a:t>r</a:t>
            </a:r>
            <a:r>
              <a:rPr lang="en-US" dirty="0" smtClean="0"/>
              <a:t>eturn </a:t>
            </a:r>
            <a:r>
              <a:rPr lang="en-US" dirty="0" err="1" smtClean="0"/>
              <a:t>qh</a:t>
            </a:r>
            <a:r>
              <a:rPr lang="en-US" dirty="0" smtClean="0"/>
              <a:t> == </a:t>
            </a:r>
            <a:r>
              <a:rPr lang="en-US" dirty="0" err="1" smtClean="0"/>
              <a:t>qt</a:t>
            </a:r>
            <a:r>
              <a:rPr lang="en-US" dirty="0" smtClean="0"/>
              <a:t>;</a:t>
            </a:r>
            <a:endParaRPr lang="cs-CZ" dirty="0"/>
          </a:p>
        </p:txBody>
      </p:sp>
      <p:sp>
        <p:nvSpPr>
          <p:cNvPr id="19" name="Zástupný symbol pro obsah 2"/>
          <p:cNvSpPr txBox="1">
            <a:spLocks/>
          </p:cNvSpPr>
          <p:nvPr/>
        </p:nvSpPr>
        <p:spPr>
          <a:xfrm>
            <a:off x="762000" y="1598613"/>
            <a:ext cx="2667000" cy="4497387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itchFamily="2" charset="2"/>
              <a:buChar char="§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lvl="3" algn="ctr"/>
            <a:endParaRPr lang="en-US" kern="0" dirty="0" smtClean="0"/>
          </a:p>
          <a:p>
            <a:pPr lvl="3" algn="ctr"/>
            <a:endParaRPr lang="en-US" kern="0" dirty="0" smtClean="0"/>
          </a:p>
          <a:p>
            <a:pPr algn="ctr"/>
            <a:r>
              <a:rPr lang="en-US" kern="0" dirty="0" err="1" smtClean="0"/>
              <a:t>Init</a:t>
            </a:r>
            <a:endParaRPr lang="en-US" kern="0" dirty="0" smtClean="0"/>
          </a:p>
          <a:p>
            <a:pPr lvl="3" algn="ctr"/>
            <a:endParaRPr lang="en-US" kern="0" dirty="0"/>
          </a:p>
          <a:p>
            <a:pPr algn="ctr"/>
            <a:r>
              <a:rPr lang="en-US" kern="0" dirty="0" err="1" smtClean="0"/>
              <a:t>Enqueue</a:t>
            </a:r>
            <a:endParaRPr lang="en-US" kern="0" dirty="0" smtClean="0"/>
          </a:p>
          <a:p>
            <a:pPr lvl="3" algn="ctr"/>
            <a:endParaRPr lang="en-US" kern="0" dirty="0"/>
          </a:p>
          <a:p>
            <a:pPr algn="ctr"/>
            <a:r>
              <a:rPr lang="en-US" kern="0" dirty="0" err="1" smtClean="0"/>
              <a:t>Dequeue</a:t>
            </a:r>
            <a:endParaRPr lang="en-US" kern="0" dirty="0" smtClean="0"/>
          </a:p>
          <a:p>
            <a:pPr lvl="3" algn="ctr"/>
            <a:endParaRPr lang="en-US" kern="0" dirty="0"/>
          </a:p>
          <a:p>
            <a:pPr algn="ctr"/>
            <a:r>
              <a:rPr lang="en-US" kern="0" dirty="0" smtClean="0"/>
              <a:t>Is</a:t>
            </a:r>
            <a:r>
              <a:rPr lang="cs-CZ" kern="0" dirty="0" smtClean="0"/>
              <a:t> </a:t>
            </a:r>
            <a:r>
              <a:rPr lang="en-US" kern="0" dirty="0" smtClean="0"/>
              <a:t>Empty</a:t>
            </a:r>
            <a:endParaRPr lang="cs-CZ" kern="0" dirty="0"/>
          </a:p>
        </p:txBody>
      </p:sp>
      <p:graphicFrame>
        <p:nvGraphicFramePr>
          <p:cNvPr id="8" name="Group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1314661"/>
              </p:ext>
            </p:extLst>
          </p:nvPr>
        </p:nvGraphicFramePr>
        <p:xfrm>
          <a:off x="762000" y="914400"/>
          <a:ext cx="1600200" cy="457200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533400"/>
              </a:tblGrid>
              <a:tr h="121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Group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908539"/>
              </p:ext>
            </p:extLst>
          </p:nvPr>
        </p:nvGraphicFramePr>
        <p:xfrm>
          <a:off x="2899833" y="914400"/>
          <a:ext cx="533400" cy="457200"/>
        </p:xfrm>
        <a:graphic>
          <a:graphicData uri="http://schemas.openxmlformats.org/drawingml/2006/table">
            <a:tbl>
              <a:tblPr/>
              <a:tblGrid>
                <a:gridCol w="533400"/>
              </a:tblGrid>
              <a:tr h="121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Šipka doprava 9"/>
          <p:cNvSpPr/>
          <p:nvPr/>
        </p:nvSpPr>
        <p:spPr>
          <a:xfrm rot="10800000">
            <a:off x="342902" y="932656"/>
            <a:ext cx="304800" cy="420687"/>
          </a:xfrm>
          <a:prstGeom prst="rightArrow">
            <a:avLst/>
          </a:prstGeom>
          <a:solidFill>
            <a:srgbClr val="FF66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Šipka doprava 10"/>
          <p:cNvSpPr/>
          <p:nvPr/>
        </p:nvSpPr>
        <p:spPr>
          <a:xfrm rot="10800000">
            <a:off x="2442633" y="931069"/>
            <a:ext cx="304800" cy="420687"/>
          </a:xfrm>
          <a:prstGeom prst="rightArrow">
            <a:avLst/>
          </a:prstGeom>
          <a:solidFill>
            <a:srgbClr val="92D05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2" name="Přímá spojnice 11"/>
          <p:cNvCxnSpPr/>
          <p:nvPr/>
        </p:nvCxnSpPr>
        <p:spPr>
          <a:xfrm>
            <a:off x="5029200" y="3581400"/>
            <a:ext cx="1143000" cy="9313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>
            <a:off x="6553200" y="4419600"/>
            <a:ext cx="1143000" cy="9313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5597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Operace s mřížkou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Jaké operace potřebujeme?</a:t>
            </a:r>
          </a:p>
          <a:p>
            <a:endParaRPr lang="cs-CZ" dirty="0"/>
          </a:p>
          <a:p>
            <a:r>
              <a:rPr lang="cs-CZ" dirty="0" smtClean="0"/>
              <a:t>Přístup k danému poli</a:t>
            </a:r>
          </a:p>
          <a:p>
            <a:r>
              <a:rPr lang="cs-CZ" dirty="0" smtClean="0"/>
              <a:t>Zjištění sousedních polí</a:t>
            </a:r>
          </a:p>
          <a:p>
            <a:r>
              <a:rPr lang="cs-CZ" dirty="0" smtClean="0"/>
              <a:t>Rozpoznání okrajů</a:t>
            </a:r>
          </a:p>
          <a:p>
            <a:r>
              <a:rPr lang="cs-CZ" dirty="0" smtClean="0"/>
              <a:t>Projití celé oblasti (iterace)</a:t>
            </a:r>
          </a:p>
          <a:p>
            <a:pPr lvl="1"/>
            <a:r>
              <a:rPr lang="cs-CZ" dirty="0" smtClean="0"/>
              <a:t>Různé pořadí (po řádcích, diagonálně atp.)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Operace – pravoúhlé mřížky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5613" y="1598613"/>
            <a:ext cx="8226425" cy="1296987"/>
          </a:xfrm>
        </p:spPr>
        <p:txBody>
          <a:bodyPr/>
          <a:lstStyle/>
          <a:p>
            <a:r>
              <a:rPr lang="cs-CZ" dirty="0" smtClean="0"/>
              <a:t>Sousední pole jsou jednoduchá</a:t>
            </a:r>
            <a:endParaRPr lang="en-US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7" name="Obdélník 6"/>
          <p:cNvSpPr/>
          <p:nvPr/>
        </p:nvSpPr>
        <p:spPr>
          <a:xfrm>
            <a:off x="3962400" y="3810000"/>
            <a:ext cx="914400" cy="914400"/>
          </a:xfrm>
          <a:prstGeom prst="rect">
            <a:avLst/>
          </a:prstGeom>
          <a:solidFill>
            <a:srgbClr val="00FFFF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rgbClr val="FF0000"/>
                </a:solidFill>
              </a:rPr>
              <a:t>i,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cs-CZ" sz="2400" b="1" dirty="0" smtClean="0">
                <a:solidFill>
                  <a:srgbClr val="FF0000"/>
                </a:solidFill>
              </a:rPr>
              <a:t>j</a:t>
            </a:r>
            <a:endParaRPr lang="cs-CZ" sz="2400" b="1" dirty="0">
              <a:solidFill>
                <a:srgbClr val="FF000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3962400" y="2895600"/>
            <a:ext cx="914400" cy="914400"/>
          </a:xfrm>
          <a:prstGeom prst="rect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rgbClr val="FFFFFF"/>
                </a:solidFill>
              </a:rPr>
              <a:t>i</a:t>
            </a:r>
            <a:r>
              <a:rPr lang="en-US" sz="2000" dirty="0" smtClean="0">
                <a:solidFill>
                  <a:srgbClr val="FFFFFF"/>
                </a:solidFill>
              </a:rPr>
              <a:t>-1, j</a:t>
            </a:r>
            <a:endParaRPr lang="cs-CZ" sz="2000" dirty="0">
              <a:solidFill>
                <a:srgbClr val="FFFFFF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4876800" y="3810000"/>
            <a:ext cx="914400" cy="914400"/>
          </a:xfrm>
          <a:prstGeom prst="rect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rgbClr val="FFFFFF"/>
                </a:solidFill>
              </a:rPr>
              <a:t>i</a:t>
            </a:r>
            <a:r>
              <a:rPr lang="en-US" sz="2000" dirty="0" smtClean="0">
                <a:solidFill>
                  <a:srgbClr val="FFFFFF"/>
                </a:solidFill>
              </a:rPr>
              <a:t>, j+1</a:t>
            </a:r>
            <a:endParaRPr lang="cs-CZ" sz="2000" dirty="0">
              <a:solidFill>
                <a:srgbClr val="FFFFFF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3962400" y="4724400"/>
            <a:ext cx="914400" cy="914400"/>
          </a:xfrm>
          <a:prstGeom prst="rect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FFFFFF"/>
                </a:solidFill>
              </a:rPr>
              <a:t>i+1, j</a:t>
            </a:r>
            <a:endParaRPr lang="cs-CZ" sz="2000" dirty="0">
              <a:solidFill>
                <a:srgbClr val="FFFFFF"/>
              </a:solidFill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3048000" y="3810000"/>
            <a:ext cx="914400" cy="914400"/>
          </a:xfrm>
          <a:prstGeom prst="rect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rgbClr val="FFFFFF"/>
                </a:solidFill>
              </a:rPr>
              <a:t>i</a:t>
            </a:r>
            <a:r>
              <a:rPr lang="en-US" sz="2000" dirty="0" smtClean="0">
                <a:solidFill>
                  <a:srgbClr val="FFFFFF"/>
                </a:solidFill>
              </a:rPr>
              <a:t>, j-1</a:t>
            </a:r>
            <a:endParaRPr lang="cs-CZ" sz="20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Mřížky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Pravidelná struktura</a:t>
            </a:r>
          </a:p>
          <a:p>
            <a:endParaRPr lang="cs-CZ" dirty="0" smtClean="0"/>
          </a:p>
          <a:p>
            <a:r>
              <a:rPr lang="cs-CZ" dirty="0" smtClean="0"/>
              <a:t>Anglický název</a:t>
            </a:r>
          </a:p>
          <a:p>
            <a:pPr lvl="1"/>
            <a:r>
              <a:rPr lang="cs-CZ" dirty="0" err="1" smtClean="0"/>
              <a:t>Grid</a:t>
            </a:r>
            <a:r>
              <a:rPr lang="cs-CZ" dirty="0" smtClean="0"/>
              <a:t> 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</a:t>
            </a:r>
            <a:endParaRPr lang="cs-CZ" dirty="0" smtClean="0">
              <a:solidFill>
                <a:srgbClr val="FF0000"/>
              </a:solidFill>
            </a:endParaRPr>
          </a:p>
          <a:p>
            <a:pPr lvl="1"/>
            <a:r>
              <a:rPr lang="cs-CZ" dirty="0" err="1" smtClean="0"/>
              <a:t>Lattice</a:t>
            </a:r>
            <a:endParaRPr lang="cs-CZ" dirty="0" smtClean="0"/>
          </a:p>
          <a:p>
            <a:pPr lvl="1"/>
            <a:r>
              <a:rPr lang="cs-CZ" dirty="0" err="1" smtClean="0"/>
              <a:t>Raster</a:t>
            </a:r>
            <a:endParaRPr lang="cs-CZ" dirty="0" smtClean="0"/>
          </a:p>
          <a:p>
            <a:pPr lvl="1"/>
            <a:r>
              <a:rPr lang="cs-CZ" dirty="0" err="1" smtClean="0"/>
              <a:t>Mesh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2569612"/>
            <a:ext cx="3676650" cy="333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Operace – pravoúhlé mřížky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5613" y="1598613"/>
            <a:ext cx="8226425" cy="1296987"/>
          </a:xfrm>
        </p:spPr>
        <p:txBody>
          <a:bodyPr/>
          <a:lstStyle/>
          <a:p>
            <a:r>
              <a:rPr lang="en-US" dirty="0" err="1" smtClean="0"/>
              <a:t>Okraje</a:t>
            </a:r>
            <a:r>
              <a:rPr lang="cs-CZ" dirty="0" smtClean="0"/>
              <a:t> – záleží na tvaru</a:t>
            </a:r>
          </a:p>
          <a:p>
            <a:r>
              <a:rPr lang="cs-CZ" dirty="0" smtClean="0"/>
              <a:t>V případě obdélníku (čtverce) opět snadné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graphicFrame>
        <p:nvGraphicFramePr>
          <p:cNvPr id="12" name="Zástupný symbol pro obsah 6"/>
          <p:cNvGraphicFramePr>
            <a:graphicFrameLocks/>
          </p:cNvGraphicFramePr>
          <p:nvPr/>
        </p:nvGraphicFramePr>
        <p:xfrm>
          <a:off x="1295400" y="3581400"/>
          <a:ext cx="6581144" cy="2133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2643"/>
                <a:gridCol w="822643"/>
                <a:gridCol w="822643"/>
                <a:gridCol w="822643"/>
                <a:gridCol w="822643"/>
                <a:gridCol w="822643"/>
                <a:gridCol w="822643"/>
                <a:gridCol w="82264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b="1" dirty="0" smtClean="0">
                          <a:solidFill>
                            <a:srgbClr val="FF0000"/>
                          </a:solidFill>
                        </a:rPr>
                        <a:t>i, j</a:t>
                      </a:r>
                      <a:endParaRPr lang="cs-CZ" sz="2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</a:tr>
            </a:tbl>
          </a:graphicData>
        </a:graphic>
      </p:graphicFrame>
      <p:sp>
        <p:nvSpPr>
          <p:cNvPr id="13" name="TextovéPole 12"/>
          <p:cNvSpPr txBox="1"/>
          <p:nvPr/>
        </p:nvSpPr>
        <p:spPr>
          <a:xfrm>
            <a:off x="4038600" y="3124200"/>
            <a:ext cx="837089" cy="400110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cs-CZ" sz="2000" b="1" noProof="1" smtClean="0">
                <a:solidFill>
                  <a:srgbClr val="FFC000"/>
                </a:solidFill>
                <a:latin typeface="+mn-lt"/>
                <a:cs typeface="Courier New" pitchFamily="49" charset="0"/>
              </a:rPr>
              <a:t>i == 0</a:t>
            </a:r>
            <a:endParaRPr lang="cs-CZ" sz="2000" b="1" noProof="1">
              <a:solidFill>
                <a:srgbClr val="FFC000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3581400" y="5791200"/>
            <a:ext cx="1720343" cy="400110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cs-CZ" sz="2000" b="1" noProof="1" smtClean="0">
                <a:solidFill>
                  <a:srgbClr val="FFC000"/>
                </a:solidFill>
                <a:latin typeface="+mn-lt"/>
                <a:cs typeface="Courier New" pitchFamily="49" charset="0"/>
              </a:rPr>
              <a:t>i == ROWS-1</a:t>
            </a:r>
            <a:endParaRPr lang="cs-CZ" sz="2000" b="1" noProof="1">
              <a:solidFill>
                <a:srgbClr val="FFC000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5" name="TextovéPole 14"/>
          <p:cNvSpPr txBox="1"/>
          <p:nvPr/>
        </p:nvSpPr>
        <p:spPr>
          <a:xfrm rot="16200000">
            <a:off x="619712" y="4409489"/>
            <a:ext cx="837089" cy="400110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cs-CZ" sz="2000" b="1" noProof="1" smtClean="0">
                <a:solidFill>
                  <a:srgbClr val="FFC000"/>
                </a:solidFill>
                <a:latin typeface="+mn-lt"/>
                <a:cs typeface="Courier New" pitchFamily="49" charset="0"/>
              </a:rPr>
              <a:t>j == 0</a:t>
            </a:r>
            <a:endParaRPr lang="cs-CZ" sz="2000" b="1" noProof="1">
              <a:solidFill>
                <a:srgbClr val="FFC000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 rot="16200000">
            <a:off x="7307164" y="4485690"/>
            <a:ext cx="1635384" cy="400110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cs-CZ" sz="2000" b="1" noProof="1" smtClean="0">
                <a:solidFill>
                  <a:srgbClr val="FFC000"/>
                </a:solidFill>
                <a:latin typeface="+mn-lt"/>
                <a:cs typeface="Courier New" pitchFamily="49" charset="0"/>
              </a:rPr>
              <a:t>j == COLS-1</a:t>
            </a:r>
            <a:endParaRPr lang="cs-CZ" sz="2000" b="1" noProof="1">
              <a:solidFill>
                <a:srgbClr val="FFC000"/>
              </a:solidFill>
              <a:latin typeface="+mn-lt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Iterace – pravoúhlé mřížky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Po řádcích (</a:t>
            </a:r>
            <a:r>
              <a:rPr lang="cs-CZ" dirty="0" err="1" smtClean="0"/>
              <a:t>row</a:t>
            </a:r>
            <a:r>
              <a:rPr lang="cs-CZ" dirty="0" smtClean="0"/>
              <a:t>-major)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 &lt; ROWS; ++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</a:p>
          <a:p>
            <a:r>
              <a:rPr lang="en-US" dirty="0" smtClean="0"/>
              <a:t>	for (</a:t>
            </a:r>
            <a:r>
              <a:rPr lang="en-US" dirty="0" err="1" smtClean="0"/>
              <a:t>int</a:t>
            </a:r>
            <a:r>
              <a:rPr lang="en-US" dirty="0" smtClean="0"/>
              <a:t> j = 0; j &lt; COLS; ++j) {</a:t>
            </a:r>
          </a:p>
          <a:p>
            <a:r>
              <a:rPr lang="en-US" dirty="0" smtClean="0"/>
              <a:t>		</a:t>
            </a:r>
            <a:r>
              <a:rPr lang="en-US" dirty="0" err="1" smtClean="0"/>
              <a:t>do_something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, j);</a:t>
            </a:r>
          </a:p>
          <a:p>
            <a:r>
              <a:rPr lang="en-US" dirty="0" smtClean="0"/>
              <a:t>	}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graphicFrame>
        <p:nvGraphicFramePr>
          <p:cNvPr id="14" name="Zástupný symbol pro obsah 6"/>
          <p:cNvGraphicFramePr>
            <a:graphicFrameLocks/>
          </p:cNvGraphicFramePr>
          <p:nvPr/>
        </p:nvGraphicFramePr>
        <p:xfrm>
          <a:off x="6096000" y="1371600"/>
          <a:ext cx="2571750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4350"/>
                <a:gridCol w="514350"/>
                <a:gridCol w="514350"/>
                <a:gridCol w="514350"/>
                <a:gridCol w="514350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3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4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5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6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7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8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9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10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11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12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13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14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15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16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17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18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19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20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Iterace – pravoúhlé mřížky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Po sloupcích (</a:t>
            </a:r>
            <a:r>
              <a:rPr lang="cs-CZ" dirty="0" err="1" smtClean="0"/>
              <a:t>column</a:t>
            </a:r>
            <a:r>
              <a:rPr lang="cs-CZ" dirty="0" smtClean="0"/>
              <a:t>-major)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en-US" dirty="0" smtClean="0"/>
              <a:t>for (</a:t>
            </a:r>
            <a:r>
              <a:rPr lang="en-US" dirty="0" err="1" smtClean="0"/>
              <a:t>int</a:t>
            </a:r>
            <a:r>
              <a:rPr lang="en-US" dirty="0" smtClean="0"/>
              <a:t> j = 0; j &lt; COLS; ++j)</a:t>
            </a:r>
          </a:p>
          <a:p>
            <a:r>
              <a:rPr lang="cs-CZ" dirty="0" smtClean="0"/>
              <a:t>	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 &lt; ROWS; ++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  <a:r>
              <a:rPr lang="cs-CZ" dirty="0" smtClean="0"/>
              <a:t> </a:t>
            </a:r>
            <a:r>
              <a:rPr lang="en-US" dirty="0" smtClean="0"/>
              <a:t>{</a:t>
            </a:r>
          </a:p>
          <a:p>
            <a:r>
              <a:rPr lang="en-US" dirty="0" smtClean="0"/>
              <a:t>		</a:t>
            </a:r>
            <a:r>
              <a:rPr lang="en-US" dirty="0" err="1" smtClean="0"/>
              <a:t>do_something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, j);</a:t>
            </a:r>
          </a:p>
          <a:p>
            <a:r>
              <a:rPr lang="en-US" dirty="0" smtClean="0"/>
              <a:t>	}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graphicFrame>
        <p:nvGraphicFramePr>
          <p:cNvPr id="14" name="Zástupný symbol pro obsah 6"/>
          <p:cNvGraphicFramePr>
            <a:graphicFrameLocks/>
          </p:cNvGraphicFramePr>
          <p:nvPr/>
        </p:nvGraphicFramePr>
        <p:xfrm>
          <a:off x="6096000" y="1371600"/>
          <a:ext cx="2571750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4350"/>
                <a:gridCol w="514350"/>
                <a:gridCol w="514350"/>
                <a:gridCol w="514350"/>
                <a:gridCol w="514350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5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9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13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17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6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10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14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8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3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7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5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9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4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8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6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20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Iterace – pravoúhlé mřížky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Hadovitě (</a:t>
            </a:r>
            <a:r>
              <a:rPr lang="cs-CZ" dirty="0" err="1" smtClean="0"/>
              <a:t>snake</a:t>
            </a:r>
            <a:r>
              <a:rPr lang="cs-CZ" dirty="0" smtClean="0"/>
              <a:t>-</a:t>
            </a:r>
            <a:r>
              <a:rPr lang="cs-CZ" dirty="0" err="1" smtClean="0"/>
              <a:t>like</a:t>
            </a:r>
            <a:r>
              <a:rPr lang="cs-CZ" dirty="0" smtClean="0"/>
              <a:t>)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 &lt; ROWS; </a:t>
            </a:r>
            <a:r>
              <a:rPr lang="en-US" dirty="0" err="1" smtClean="0"/>
              <a:t>i</a:t>
            </a:r>
            <a:r>
              <a:rPr lang="en-US" dirty="0" smtClean="0"/>
              <a:t> += 2) {</a:t>
            </a:r>
          </a:p>
          <a:p>
            <a:r>
              <a:rPr lang="en-US" dirty="0" smtClean="0"/>
              <a:t>	for (</a:t>
            </a:r>
            <a:r>
              <a:rPr lang="en-US" dirty="0" err="1" smtClean="0"/>
              <a:t>int</a:t>
            </a:r>
            <a:r>
              <a:rPr lang="en-US" dirty="0" smtClean="0"/>
              <a:t> j = 0; j &lt; COLS; ++j) {</a:t>
            </a:r>
          </a:p>
          <a:p>
            <a:r>
              <a:rPr lang="en-US" dirty="0" smtClean="0"/>
              <a:t>		</a:t>
            </a:r>
            <a:r>
              <a:rPr lang="en-US" dirty="0" err="1" smtClean="0"/>
              <a:t>do_something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, j);</a:t>
            </a:r>
          </a:p>
          <a:p>
            <a:r>
              <a:rPr lang="en-US" dirty="0" smtClean="0"/>
              <a:t>	}</a:t>
            </a:r>
          </a:p>
          <a:p>
            <a:r>
              <a:rPr lang="en-US" dirty="0" smtClean="0"/>
              <a:t>	if (i+1 &lt; ROWS)</a:t>
            </a:r>
          </a:p>
          <a:p>
            <a:r>
              <a:rPr lang="en-US" dirty="0" smtClean="0"/>
              <a:t>		for (</a:t>
            </a:r>
            <a:r>
              <a:rPr lang="en-US" dirty="0" err="1" smtClean="0"/>
              <a:t>int</a:t>
            </a:r>
            <a:r>
              <a:rPr lang="en-US" dirty="0" smtClean="0"/>
              <a:t> j = COLS; --j &gt;= 0; ) {</a:t>
            </a:r>
          </a:p>
          <a:p>
            <a:r>
              <a:rPr lang="en-US" dirty="0" smtClean="0"/>
              <a:t>			</a:t>
            </a:r>
            <a:r>
              <a:rPr lang="en-US" dirty="0" err="1" smtClean="0"/>
              <a:t>do_something</a:t>
            </a:r>
            <a:r>
              <a:rPr lang="en-US" dirty="0" smtClean="0"/>
              <a:t>(i+1, j);</a:t>
            </a:r>
          </a:p>
          <a:p>
            <a:r>
              <a:rPr lang="en-US" dirty="0" smtClean="0"/>
              <a:t>}		}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graphicFrame>
        <p:nvGraphicFramePr>
          <p:cNvPr id="14" name="Zástupný symbol pro obsah 6"/>
          <p:cNvGraphicFramePr>
            <a:graphicFrameLocks/>
          </p:cNvGraphicFramePr>
          <p:nvPr/>
        </p:nvGraphicFramePr>
        <p:xfrm>
          <a:off x="6096000" y="1371600"/>
          <a:ext cx="2571750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4350"/>
                <a:gridCol w="514350"/>
                <a:gridCol w="514350"/>
                <a:gridCol w="514350"/>
                <a:gridCol w="514350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3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4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5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10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9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8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7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6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11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12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13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14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15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20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19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18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17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16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Iterace – pravoúhlé mřížky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Hadovitě (</a:t>
            </a:r>
            <a:r>
              <a:rPr lang="cs-CZ" dirty="0" err="1" smtClean="0"/>
              <a:t>snake</a:t>
            </a:r>
            <a:r>
              <a:rPr lang="cs-CZ" dirty="0" smtClean="0"/>
              <a:t>-</a:t>
            </a:r>
            <a:r>
              <a:rPr lang="cs-CZ" dirty="0" err="1" smtClean="0"/>
              <a:t>like</a:t>
            </a:r>
            <a:r>
              <a:rPr lang="cs-CZ" dirty="0" smtClean="0"/>
              <a:t>)</a:t>
            </a:r>
            <a:endParaRPr lang="en-US" dirty="0" smtClean="0"/>
          </a:p>
          <a:p>
            <a:pPr lvl="1"/>
            <a:r>
              <a:rPr lang="cs-CZ" dirty="0" smtClean="0"/>
              <a:t>Jiná možnost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 &lt; ROWS; ++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</a:p>
          <a:p>
            <a:r>
              <a:rPr lang="en-US" dirty="0" smtClean="0"/>
              <a:t>	for (</a:t>
            </a:r>
            <a:r>
              <a:rPr lang="en-US" dirty="0" err="1" smtClean="0"/>
              <a:t>int</a:t>
            </a:r>
            <a:r>
              <a:rPr lang="en-US" dirty="0" smtClean="0"/>
              <a:t> j = 0; j &lt; COLS; ++j) {</a:t>
            </a:r>
          </a:p>
          <a:p>
            <a:r>
              <a:rPr lang="en-US" dirty="0" smtClean="0"/>
              <a:t>		</a:t>
            </a:r>
            <a:r>
              <a:rPr lang="en-US" dirty="0" err="1" smtClean="0"/>
              <a:t>do_something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,</a:t>
            </a:r>
            <a:endParaRPr lang="cs-CZ" dirty="0" smtClean="0"/>
          </a:p>
          <a:p>
            <a:r>
              <a:rPr lang="cs-CZ" dirty="0" smtClean="0"/>
              <a:t>			</a:t>
            </a:r>
            <a:r>
              <a:rPr lang="en-US" dirty="0" smtClean="0"/>
              <a:t>j + (COLS-1-2*j) * (i%2));</a:t>
            </a:r>
          </a:p>
          <a:p>
            <a:r>
              <a:rPr lang="en-US" dirty="0" smtClean="0"/>
              <a:t>	}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graphicFrame>
        <p:nvGraphicFramePr>
          <p:cNvPr id="14" name="Zástupný symbol pro obsah 6"/>
          <p:cNvGraphicFramePr>
            <a:graphicFrameLocks/>
          </p:cNvGraphicFramePr>
          <p:nvPr/>
        </p:nvGraphicFramePr>
        <p:xfrm>
          <a:off x="6096000" y="1371600"/>
          <a:ext cx="2571750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4350"/>
                <a:gridCol w="514350"/>
                <a:gridCol w="514350"/>
                <a:gridCol w="514350"/>
                <a:gridCol w="514350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3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4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5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10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9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8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7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6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11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12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13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14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15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20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19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18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17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16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Iterace – pravoúhlé mřížky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Diagonálně (</a:t>
            </a:r>
            <a:r>
              <a:rPr lang="cs-CZ" dirty="0" err="1" smtClean="0"/>
              <a:t>diagonal</a:t>
            </a:r>
            <a:r>
              <a:rPr lang="cs-CZ" dirty="0" smtClean="0"/>
              <a:t>)</a:t>
            </a:r>
            <a:endParaRPr lang="en-US" dirty="0" smtClean="0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????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graphicFrame>
        <p:nvGraphicFramePr>
          <p:cNvPr id="14" name="Zástupný symbol pro obsah 6"/>
          <p:cNvGraphicFramePr>
            <a:graphicFrameLocks/>
          </p:cNvGraphicFramePr>
          <p:nvPr/>
        </p:nvGraphicFramePr>
        <p:xfrm>
          <a:off x="6096000" y="1371600"/>
          <a:ext cx="2571750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4350"/>
                <a:gridCol w="514350"/>
                <a:gridCol w="514350"/>
                <a:gridCol w="514350"/>
                <a:gridCol w="514350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4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7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11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3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5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8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12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15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6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9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13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6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8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10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4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7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0" i="1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9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0" i="1" dirty="0" smtClean="0">
                          <a:solidFill>
                            <a:schemeClr val="tx2"/>
                          </a:solidFill>
                        </a:rPr>
                        <a:t>20</a:t>
                      </a:r>
                      <a:endParaRPr lang="cs-CZ" sz="1600" b="0" i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50196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Zarážky na okraji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Může se vyplatit přidat na kraj pole navíc</a:t>
            </a:r>
          </a:p>
          <a:p>
            <a:pPr lvl="1"/>
            <a:r>
              <a:rPr lang="cs-CZ" dirty="0" smtClean="0"/>
              <a:t>Zjednodušuje podmínky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graphicFrame>
        <p:nvGraphicFramePr>
          <p:cNvPr id="7" name="Zástupný symbol pro obsah 6"/>
          <p:cNvGraphicFramePr>
            <a:graphicFrameLocks/>
          </p:cNvGraphicFramePr>
          <p:nvPr/>
        </p:nvGraphicFramePr>
        <p:xfrm>
          <a:off x="1859902" y="3001346"/>
          <a:ext cx="5264912" cy="25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8114"/>
                <a:gridCol w="658114"/>
                <a:gridCol w="658114"/>
                <a:gridCol w="658114"/>
                <a:gridCol w="658114"/>
                <a:gridCol w="658114"/>
                <a:gridCol w="658114"/>
                <a:gridCol w="65811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Zarážky na okraji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Může se vyplatit přidat na kraj pole navíc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graphicFrame>
        <p:nvGraphicFramePr>
          <p:cNvPr id="7" name="Zástupný symbol pro obsah 6"/>
          <p:cNvGraphicFramePr>
            <a:graphicFrameLocks/>
          </p:cNvGraphicFramePr>
          <p:nvPr/>
        </p:nvGraphicFramePr>
        <p:xfrm>
          <a:off x="1219200" y="2590800"/>
          <a:ext cx="6581140" cy="3413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8114"/>
                <a:gridCol w="658114"/>
                <a:gridCol w="658114"/>
                <a:gridCol w="658114"/>
                <a:gridCol w="658114"/>
                <a:gridCol w="658114"/>
                <a:gridCol w="658114"/>
                <a:gridCol w="658114"/>
                <a:gridCol w="658114"/>
                <a:gridCol w="65811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0,8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0,9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</a:t>
                      </a:r>
                      <a:r>
                        <a:rPr lang="cs-CZ" sz="2200" dirty="0" smtClean="0"/>
                        <a:t>,</a:t>
                      </a:r>
                      <a:r>
                        <a:rPr lang="en-US" sz="2200" dirty="0" smtClean="0"/>
                        <a:t>8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1,9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</a:t>
                      </a:r>
                      <a:r>
                        <a:rPr lang="cs-CZ" sz="2200" dirty="0" smtClean="0"/>
                        <a:t>,</a:t>
                      </a:r>
                      <a:r>
                        <a:rPr lang="en-US" sz="2200" dirty="0" smtClean="0"/>
                        <a:t>8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2,9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</a:t>
                      </a:r>
                      <a:r>
                        <a:rPr lang="cs-CZ" sz="2200" dirty="0" smtClean="0"/>
                        <a:t>,</a:t>
                      </a:r>
                      <a:r>
                        <a:rPr lang="en-US" sz="2200" dirty="0" smtClean="0"/>
                        <a:t>8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3,9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</a:t>
                      </a:r>
                      <a:r>
                        <a:rPr lang="cs-CZ" sz="2200" dirty="0" smtClean="0"/>
                        <a:t>,</a:t>
                      </a:r>
                      <a:r>
                        <a:rPr lang="en-US" sz="2200" dirty="0" smtClean="0"/>
                        <a:t>8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4,9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5</a:t>
                      </a:r>
                      <a:r>
                        <a:rPr lang="cs-CZ" sz="2200" dirty="0" smtClean="0"/>
                        <a:t>,</a:t>
                      </a:r>
                      <a:r>
                        <a:rPr lang="en-US" sz="2200" dirty="0" smtClean="0"/>
                        <a:t>8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5,9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6,0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6,1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6,2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6,3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6,4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6,5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6,6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6,7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6,8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6,9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7,0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7,1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7,2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7,3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7,4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7,5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7,6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7,7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7,8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7,9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Méně pravidelné mřížky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Cokoli, co není pravidelný obdélník</a:t>
            </a:r>
          </a:p>
          <a:p>
            <a:pPr lvl="1"/>
            <a:r>
              <a:rPr lang="cs-CZ" dirty="0" smtClean="0"/>
              <a:t>Chybějící políčka</a:t>
            </a:r>
          </a:p>
          <a:p>
            <a:pPr lvl="1"/>
            <a:r>
              <a:rPr lang="cs-CZ" dirty="0" smtClean="0"/>
              <a:t>Nepravidelná struktura</a:t>
            </a:r>
          </a:p>
          <a:p>
            <a:pPr lvl="1"/>
            <a:r>
              <a:rPr lang="cs-CZ" dirty="0" smtClean="0"/>
              <a:t>Nepravoúhlá povaha</a:t>
            </a:r>
          </a:p>
          <a:p>
            <a:pPr lvl="1"/>
            <a:r>
              <a:rPr lang="cs-CZ" dirty="0" smtClean="0"/>
              <a:t>…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cs-CZ" dirty="0" smtClean="0"/>
              <a:t>Potřeba najít vhodné indexování</a:t>
            </a:r>
          </a:p>
          <a:p>
            <a:pPr lvl="1"/>
            <a:r>
              <a:rPr lang="cs-CZ" dirty="0" smtClean="0"/>
              <a:t>Viz operace: sousedé, okraje, iterace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Šachovnice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graphicFrame>
        <p:nvGraphicFramePr>
          <p:cNvPr id="7" name="Zástupný symbol pro obsah 6"/>
          <p:cNvGraphicFramePr>
            <a:graphicFrameLocks/>
          </p:cNvGraphicFramePr>
          <p:nvPr/>
        </p:nvGraphicFramePr>
        <p:xfrm>
          <a:off x="1905000" y="2514600"/>
          <a:ext cx="5264912" cy="25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8114"/>
                <a:gridCol w="658114"/>
                <a:gridCol w="658114"/>
                <a:gridCol w="658114"/>
                <a:gridCol w="658114"/>
                <a:gridCol w="658114"/>
                <a:gridCol w="658114"/>
                <a:gridCol w="658114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Význam mřížek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Pravidelné rozdělení prostoru</a:t>
            </a:r>
          </a:p>
          <a:p>
            <a:pPr lvl="1"/>
            <a:r>
              <a:rPr lang="cs-CZ" dirty="0" smtClean="0"/>
              <a:t>Modelování a reprezentace</a:t>
            </a:r>
          </a:p>
          <a:p>
            <a:endParaRPr lang="cs-CZ" dirty="0" smtClean="0"/>
          </a:p>
          <a:p>
            <a:r>
              <a:rPr lang="cs-CZ" dirty="0" smtClean="0"/>
              <a:t>Části mřížky</a:t>
            </a:r>
          </a:p>
          <a:p>
            <a:pPr lvl="1"/>
            <a:r>
              <a:rPr lang="cs-CZ" dirty="0" smtClean="0"/>
              <a:t>Uzly</a:t>
            </a:r>
          </a:p>
          <a:p>
            <a:pPr lvl="1"/>
            <a:r>
              <a:rPr lang="cs-CZ" dirty="0" smtClean="0"/>
              <a:t>Hrany</a:t>
            </a:r>
          </a:p>
          <a:p>
            <a:pPr lvl="1"/>
            <a:r>
              <a:rPr lang="cs-CZ" dirty="0" smtClean="0"/>
              <a:t>„Vnitřky“ (Plochy, Stěny)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Šachovnice</a:t>
            </a:r>
            <a:r>
              <a:rPr lang="en-US" dirty="0" smtClean="0"/>
              <a:t> – </a:t>
            </a:r>
            <a:r>
              <a:rPr lang="cs-CZ" dirty="0" smtClean="0"/>
              <a:t>varianta </a:t>
            </a:r>
            <a:r>
              <a:rPr lang="en-US" dirty="0" smtClean="0"/>
              <a:t>1</a:t>
            </a:r>
            <a:endParaRPr lang="cs-CZ" dirty="0"/>
          </a:p>
        </p:txBody>
      </p:sp>
      <p:sp>
        <p:nvSpPr>
          <p:cNvPr id="13" name="Zástupný symbol pro obsah 12"/>
          <p:cNvSpPr>
            <a:spLocks noGrp="1"/>
          </p:cNvSpPr>
          <p:nvPr>
            <p:ph idx="1"/>
          </p:nvPr>
        </p:nvSpPr>
        <p:spPr>
          <a:xfrm>
            <a:off x="455613" y="4343400"/>
            <a:ext cx="8226425" cy="1752600"/>
          </a:xfrm>
        </p:spPr>
        <p:txBody>
          <a:bodyPr/>
          <a:lstStyle/>
          <a:p>
            <a:r>
              <a:rPr lang="cs-CZ" dirty="0" smtClean="0"/>
              <a:t>Okraje dobře definované</a:t>
            </a:r>
          </a:p>
          <a:p>
            <a:r>
              <a:rPr lang="cs-CZ" dirty="0" smtClean="0"/>
              <a:t>Iterace také poměrně jednoduchá</a:t>
            </a:r>
          </a:p>
          <a:p>
            <a:pPr lvl="1"/>
            <a:r>
              <a:rPr lang="cs-CZ" dirty="0" smtClean="0"/>
              <a:t>… jen pozor při lichém počtu sloupců!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graphicFrame>
        <p:nvGraphicFramePr>
          <p:cNvPr id="7" name="Zástupný symbol pro obsah 6"/>
          <p:cNvGraphicFramePr>
            <a:graphicFrameLocks/>
          </p:cNvGraphicFramePr>
          <p:nvPr/>
        </p:nvGraphicFramePr>
        <p:xfrm>
          <a:off x="609600" y="1676400"/>
          <a:ext cx="4572000" cy="2377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1500"/>
                <a:gridCol w="571500"/>
                <a:gridCol w="571500"/>
                <a:gridCol w="571500"/>
                <a:gridCol w="571500"/>
                <a:gridCol w="571500"/>
                <a:gridCol w="571500"/>
                <a:gridCol w="5715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0,0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0,1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0,2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0,3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1,0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1,1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1,2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1,3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2,0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2,1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2,2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2,3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3,0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3,1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3,2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3,3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4,0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4,1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4,2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4,3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5,0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5,1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5,2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5,3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Šachovnice</a:t>
            </a:r>
            <a:r>
              <a:rPr lang="en-US" dirty="0" smtClean="0"/>
              <a:t> – </a:t>
            </a:r>
            <a:r>
              <a:rPr lang="cs-CZ" dirty="0" smtClean="0"/>
              <a:t>varianta </a:t>
            </a:r>
            <a:r>
              <a:rPr lang="en-US" dirty="0" smtClean="0"/>
              <a:t>1</a:t>
            </a:r>
            <a:endParaRPr lang="cs-CZ" dirty="0"/>
          </a:p>
        </p:txBody>
      </p:sp>
      <p:sp>
        <p:nvSpPr>
          <p:cNvPr id="13" name="Zástupný symbol pro obsah 12"/>
          <p:cNvSpPr>
            <a:spLocks noGrp="1"/>
          </p:cNvSpPr>
          <p:nvPr>
            <p:ph idx="1"/>
          </p:nvPr>
        </p:nvSpPr>
        <p:spPr>
          <a:xfrm>
            <a:off x="455613" y="4343400"/>
            <a:ext cx="8226425" cy="1752600"/>
          </a:xfrm>
        </p:spPr>
        <p:txBody>
          <a:bodyPr/>
          <a:lstStyle/>
          <a:p>
            <a:r>
              <a:rPr lang="cs-CZ" dirty="0" smtClean="0"/>
              <a:t>Ale netriviální zjištění sousedů!</a:t>
            </a:r>
          </a:p>
          <a:p>
            <a:pPr lvl="1"/>
            <a:r>
              <a:rPr lang="cs-CZ" dirty="0" smtClean="0"/>
              <a:t>Rozdíl: lichý x sudý řádek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graphicFrame>
        <p:nvGraphicFramePr>
          <p:cNvPr id="7" name="Zástupný symbol pro obsah 6"/>
          <p:cNvGraphicFramePr>
            <a:graphicFrameLocks/>
          </p:cNvGraphicFramePr>
          <p:nvPr/>
        </p:nvGraphicFramePr>
        <p:xfrm>
          <a:off x="609600" y="1676400"/>
          <a:ext cx="4572000" cy="2377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1500"/>
                <a:gridCol w="571500"/>
                <a:gridCol w="571500"/>
                <a:gridCol w="571500"/>
                <a:gridCol w="571500"/>
                <a:gridCol w="571500"/>
                <a:gridCol w="571500"/>
                <a:gridCol w="5715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0,0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0,1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0,2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0,3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1,0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1,1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1,2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1,3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2,0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2,1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2,2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2,3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3,0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3,1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3,2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3,3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4,0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4,1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4,2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4,3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5,0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5,1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5,2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5,3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</a:tr>
            </a:tbl>
          </a:graphicData>
        </a:graphic>
      </p:graphicFrame>
      <p:sp>
        <p:nvSpPr>
          <p:cNvPr id="8" name="Obdélník 7"/>
          <p:cNvSpPr/>
          <p:nvPr/>
        </p:nvSpPr>
        <p:spPr>
          <a:xfrm>
            <a:off x="6705600" y="2438400"/>
            <a:ext cx="838200" cy="838200"/>
          </a:xfrm>
          <a:prstGeom prst="rect">
            <a:avLst/>
          </a:prstGeom>
          <a:solidFill>
            <a:srgbClr val="00FFFF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rgbClr val="FF0000"/>
                </a:solidFill>
              </a:rPr>
              <a:t>i,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cs-CZ" sz="2400" b="1" dirty="0" smtClean="0">
                <a:solidFill>
                  <a:srgbClr val="FF0000"/>
                </a:solidFill>
              </a:rPr>
              <a:t>j</a:t>
            </a:r>
            <a:endParaRPr lang="cs-CZ" sz="2400" b="1" dirty="0">
              <a:solidFill>
                <a:srgbClr val="FF0000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7543800" y="1600200"/>
            <a:ext cx="838200" cy="838200"/>
          </a:xfrm>
          <a:prstGeom prst="rect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i-1, </a:t>
            </a:r>
            <a:r>
              <a:rPr lang="en-US" b="1" dirty="0" smtClean="0">
                <a:solidFill>
                  <a:srgbClr val="FFFF00"/>
                </a:solidFill>
              </a:rPr>
              <a:t>?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7543800" y="3276600"/>
            <a:ext cx="838200" cy="838200"/>
          </a:xfrm>
          <a:prstGeom prst="rect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i+1, </a:t>
            </a:r>
            <a:r>
              <a:rPr lang="en-US" b="1" dirty="0" smtClean="0">
                <a:solidFill>
                  <a:srgbClr val="FFFF00"/>
                </a:solidFill>
              </a:rPr>
              <a:t>?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5867400" y="3276600"/>
            <a:ext cx="838200" cy="838200"/>
          </a:xfrm>
          <a:prstGeom prst="rect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i+1, </a:t>
            </a:r>
            <a:r>
              <a:rPr lang="en-US" b="1" dirty="0" smtClean="0">
                <a:solidFill>
                  <a:srgbClr val="FFFF00"/>
                </a:solidFill>
              </a:rPr>
              <a:t>?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5867400" y="1600200"/>
            <a:ext cx="838200" cy="838200"/>
          </a:xfrm>
          <a:prstGeom prst="rect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i-1, </a:t>
            </a:r>
            <a:r>
              <a:rPr lang="en-US" b="1" dirty="0" smtClean="0">
                <a:solidFill>
                  <a:srgbClr val="FFFF00"/>
                </a:solidFill>
              </a:rPr>
              <a:t>?</a:t>
            </a:r>
            <a:endParaRPr lang="cs-CZ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Šachovnice – varianta 2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graphicFrame>
        <p:nvGraphicFramePr>
          <p:cNvPr id="7" name="Zástupný symbol pro obsah 6"/>
          <p:cNvGraphicFramePr>
            <a:graphicFrameLocks/>
          </p:cNvGraphicFramePr>
          <p:nvPr/>
        </p:nvGraphicFramePr>
        <p:xfrm>
          <a:off x="609600" y="1676400"/>
          <a:ext cx="4572000" cy="2377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1500"/>
                <a:gridCol w="571500"/>
                <a:gridCol w="571500"/>
                <a:gridCol w="571500"/>
                <a:gridCol w="571500"/>
                <a:gridCol w="571500"/>
                <a:gridCol w="571500"/>
                <a:gridCol w="5715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0,0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0,2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0,4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0,6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1,1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1,3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1,5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1,7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2,0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2,2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2,4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2,6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3,1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3,3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3,5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3,7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4,0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4,2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4,4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4,6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5,1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5,3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5,5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5,7</a:t>
                      </a:r>
                      <a:endParaRPr lang="cs-CZ" sz="2000" dirty="0"/>
                    </a:p>
                  </a:txBody>
                  <a:tcPr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</a:tr>
            </a:tbl>
          </a:graphicData>
        </a:graphic>
      </p:graphicFrame>
      <p:sp>
        <p:nvSpPr>
          <p:cNvPr id="8" name="Obdélník 7"/>
          <p:cNvSpPr/>
          <p:nvPr/>
        </p:nvSpPr>
        <p:spPr>
          <a:xfrm>
            <a:off x="6705600" y="2438400"/>
            <a:ext cx="838200" cy="838200"/>
          </a:xfrm>
          <a:prstGeom prst="rect">
            <a:avLst/>
          </a:prstGeom>
          <a:solidFill>
            <a:srgbClr val="00FFFF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cs-CZ" sz="2400" b="1" dirty="0" smtClean="0">
                <a:solidFill>
                  <a:srgbClr val="FF0000"/>
                </a:solidFill>
              </a:rPr>
              <a:t>i,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cs-CZ" sz="2400" b="1" dirty="0" smtClean="0">
                <a:solidFill>
                  <a:srgbClr val="FF0000"/>
                </a:solidFill>
              </a:rPr>
              <a:t>j</a:t>
            </a:r>
            <a:endParaRPr lang="cs-CZ" sz="2400" b="1" dirty="0">
              <a:solidFill>
                <a:srgbClr val="FF0000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7543800" y="1600200"/>
            <a:ext cx="838200" cy="838200"/>
          </a:xfrm>
          <a:prstGeom prst="rect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i-1, j+1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7543800" y="3276600"/>
            <a:ext cx="838200" cy="838200"/>
          </a:xfrm>
          <a:prstGeom prst="rect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i+1, j+1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5867400" y="3276600"/>
            <a:ext cx="838200" cy="838200"/>
          </a:xfrm>
          <a:prstGeom prst="rect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i+1, j-1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5867400" y="1600200"/>
            <a:ext cx="838200" cy="838200"/>
          </a:xfrm>
          <a:prstGeom prst="rect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i-1, j-1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13" name="Zástupný symbol pro obsah 12"/>
          <p:cNvSpPr>
            <a:spLocks noGrp="1"/>
          </p:cNvSpPr>
          <p:nvPr>
            <p:ph idx="1"/>
          </p:nvPr>
        </p:nvSpPr>
        <p:spPr>
          <a:xfrm>
            <a:off x="455613" y="4343400"/>
            <a:ext cx="8226425" cy="1752600"/>
          </a:xfrm>
        </p:spPr>
        <p:txBody>
          <a:bodyPr/>
          <a:lstStyle/>
          <a:p>
            <a:r>
              <a:rPr lang="cs-CZ" dirty="0" smtClean="0"/>
              <a:t>Iterace i okraje stále dobré</a:t>
            </a:r>
          </a:p>
          <a:p>
            <a:r>
              <a:rPr lang="cs-CZ" dirty="0" smtClean="0"/>
              <a:t>Dokonce i sousedé</a:t>
            </a:r>
          </a:p>
          <a:p>
            <a:r>
              <a:rPr lang="cs-CZ" dirty="0" smtClean="0"/>
              <a:t>Ale pozor – plýtváme pamětí!</a:t>
            </a:r>
            <a:endParaRPr lang="cs-CZ" dirty="0"/>
          </a:p>
        </p:txBody>
      </p:sp>
      <p:cxnSp>
        <p:nvCxnSpPr>
          <p:cNvPr id="18" name="Přímá spojovací šipka 66"/>
          <p:cNvCxnSpPr/>
          <p:nvPr/>
        </p:nvCxnSpPr>
        <p:spPr>
          <a:xfrm>
            <a:off x="1210524" y="1752600"/>
            <a:ext cx="1524000" cy="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ovací šipka 67"/>
          <p:cNvCxnSpPr/>
          <p:nvPr/>
        </p:nvCxnSpPr>
        <p:spPr>
          <a:xfrm>
            <a:off x="1287518" y="1677194"/>
            <a:ext cx="0" cy="251380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ovéPole 19"/>
          <p:cNvSpPr txBox="1"/>
          <p:nvPr/>
        </p:nvSpPr>
        <p:spPr>
          <a:xfrm>
            <a:off x="910358" y="3929390"/>
            <a:ext cx="385042" cy="523220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2800" b="1" noProof="1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x</a:t>
            </a:r>
            <a:endParaRPr lang="cs-CZ" sz="2800" b="1" noProof="1">
              <a:solidFill>
                <a:srgbClr val="FF0000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2514600" y="1164154"/>
            <a:ext cx="385042" cy="523220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2800" b="1" noProof="1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y</a:t>
            </a:r>
            <a:endParaRPr lang="cs-CZ" sz="2800" b="1" noProof="1">
              <a:solidFill>
                <a:srgbClr val="FF0000"/>
              </a:solidFill>
              <a:latin typeface="+mn-lt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Šachovnice – varianta 3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graphicFrame>
        <p:nvGraphicFramePr>
          <p:cNvPr id="7" name="Zástupný symbol pro obsah 6"/>
          <p:cNvGraphicFramePr>
            <a:graphicFrameLocks/>
          </p:cNvGraphicFramePr>
          <p:nvPr/>
        </p:nvGraphicFramePr>
        <p:xfrm>
          <a:off x="609600" y="1676400"/>
          <a:ext cx="4572000" cy="2383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1500"/>
                <a:gridCol w="571500"/>
                <a:gridCol w="571500"/>
                <a:gridCol w="571500"/>
                <a:gridCol w="571500"/>
                <a:gridCol w="571500"/>
                <a:gridCol w="571500"/>
                <a:gridCol w="5715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0,0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1,1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2,2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3,3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1</a:t>
                      </a:r>
                      <a:r>
                        <a:rPr lang="en-US" sz="2000" dirty="0" smtClean="0"/>
                        <a:t>,</a:t>
                      </a:r>
                      <a:r>
                        <a:rPr lang="cs-CZ" sz="2000" dirty="0" smtClean="0"/>
                        <a:t>0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2,1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3,2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4,3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1</a:t>
                      </a:r>
                      <a:r>
                        <a:rPr lang="en-US" sz="2000" dirty="0" smtClean="0"/>
                        <a:t>,</a:t>
                      </a:r>
                      <a:r>
                        <a:rPr lang="cs-CZ" sz="2000" dirty="0" smtClean="0"/>
                        <a:t>-1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2,</a:t>
                      </a:r>
                      <a:r>
                        <a:rPr lang="cs-CZ" sz="2000" dirty="0" smtClean="0"/>
                        <a:t>0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3,1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4,2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2,-1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3,</a:t>
                      </a:r>
                      <a:r>
                        <a:rPr lang="cs-CZ" sz="2000" dirty="0" smtClean="0"/>
                        <a:t>0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4,1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5,2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2,-2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3,-1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4,</a:t>
                      </a:r>
                      <a:r>
                        <a:rPr lang="cs-CZ" sz="2000" dirty="0" smtClean="0"/>
                        <a:t>0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5,1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3,-2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4,-1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5,</a:t>
                      </a:r>
                      <a:r>
                        <a:rPr lang="cs-CZ" sz="2000" dirty="0" smtClean="0"/>
                        <a:t>0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6,1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</a:tr>
            </a:tbl>
          </a:graphicData>
        </a:graphic>
      </p:graphicFrame>
      <p:sp>
        <p:nvSpPr>
          <p:cNvPr id="8" name="Obdélník 7"/>
          <p:cNvSpPr/>
          <p:nvPr/>
        </p:nvSpPr>
        <p:spPr>
          <a:xfrm>
            <a:off x="6705600" y="2438400"/>
            <a:ext cx="838200" cy="838200"/>
          </a:xfrm>
          <a:prstGeom prst="rect">
            <a:avLst/>
          </a:prstGeom>
          <a:solidFill>
            <a:srgbClr val="00FFFF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cs-CZ" sz="2400" b="1" dirty="0" smtClean="0">
                <a:solidFill>
                  <a:srgbClr val="FF0000"/>
                </a:solidFill>
              </a:rPr>
              <a:t>i,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cs-CZ" sz="2400" b="1" dirty="0" smtClean="0">
                <a:solidFill>
                  <a:srgbClr val="FF0000"/>
                </a:solidFill>
              </a:rPr>
              <a:t>j</a:t>
            </a:r>
            <a:endParaRPr lang="cs-CZ" sz="2400" b="1" dirty="0">
              <a:solidFill>
                <a:srgbClr val="FF0000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7543800" y="1600200"/>
            <a:ext cx="838200" cy="838200"/>
          </a:xfrm>
          <a:prstGeom prst="rect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err="1" smtClean="0">
                <a:solidFill>
                  <a:srgbClr val="FFFFFF"/>
                </a:solidFill>
              </a:rPr>
              <a:t>i</a:t>
            </a:r>
            <a:r>
              <a:rPr lang="en-US" dirty="0" smtClean="0">
                <a:solidFill>
                  <a:srgbClr val="FFFFFF"/>
                </a:solidFill>
              </a:rPr>
              <a:t>, j+1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7543800" y="3276600"/>
            <a:ext cx="838200" cy="838200"/>
          </a:xfrm>
          <a:prstGeom prst="rect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i+1, j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5867400" y="3276600"/>
            <a:ext cx="838200" cy="838200"/>
          </a:xfrm>
          <a:prstGeom prst="rect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err="1" smtClean="0">
                <a:solidFill>
                  <a:srgbClr val="FFFFFF"/>
                </a:solidFill>
              </a:rPr>
              <a:t>i</a:t>
            </a:r>
            <a:r>
              <a:rPr lang="en-US" dirty="0" smtClean="0">
                <a:solidFill>
                  <a:srgbClr val="FFFFFF"/>
                </a:solidFill>
              </a:rPr>
              <a:t>, j-1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5867400" y="1600200"/>
            <a:ext cx="838200" cy="838200"/>
          </a:xfrm>
          <a:prstGeom prst="rect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i-1, j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13" name="Zástupný symbol pro obsah 12"/>
          <p:cNvSpPr>
            <a:spLocks noGrp="1"/>
          </p:cNvSpPr>
          <p:nvPr>
            <p:ph idx="1"/>
          </p:nvPr>
        </p:nvSpPr>
        <p:spPr>
          <a:xfrm>
            <a:off x="455613" y="4343400"/>
            <a:ext cx="8226425" cy="1752600"/>
          </a:xfrm>
        </p:spPr>
        <p:txBody>
          <a:bodyPr/>
          <a:lstStyle/>
          <a:p>
            <a:r>
              <a:rPr lang="cs-CZ" dirty="0" smtClean="0"/>
              <a:t>Sousedé ok</a:t>
            </a:r>
          </a:p>
          <a:p>
            <a:r>
              <a:rPr lang="cs-CZ" dirty="0" smtClean="0"/>
              <a:t>Složitější okraje a iterace</a:t>
            </a:r>
          </a:p>
          <a:p>
            <a:r>
              <a:rPr lang="cs-CZ" dirty="0" smtClean="0"/>
              <a:t>A navíc záporné indexy…</a:t>
            </a:r>
            <a:endParaRPr lang="cs-CZ" dirty="0"/>
          </a:p>
        </p:txBody>
      </p:sp>
      <p:cxnSp>
        <p:nvCxnSpPr>
          <p:cNvPr id="14" name="Přímá spojovací šipka 66"/>
          <p:cNvCxnSpPr/>
          <p:nvPr/>
        </p:nvCxnSpPr>
        <p:spPr>
          <a:xfrm flipV="1">
            <a:off x="1143000" y="1524000"/>
            <a:ext cx="1829594" cy="11430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ovací šipka 67"/>
          <p:cNvCxnSpPr/>
          <p:nvPr/>
        </p:nvCxnSpPr>
        <p:spPr>
          <a:xfrm>
            <a:off x="1227635" y="2514600"/>
            <a:ext cx="2277565" cy="16764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2895600" y="3929390"/>
            <a:ext cx="385042" cy="523220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2800" b="1" noProof="1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x</a:t>
            </a:r>
            <a:endParaRPr lang="cs-CZ" sz="2800" b="1" noProof="1">
              <a:solidFill>
                <a:srgbClr val="FF0000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2401186" y="1151860"/>
            <a:ext cx="385042" cy="523220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2800" b="1" noProof="1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y</a:t>
            </a:r>
            <a:endParaRPr lang="cs-CZ" sz="2800" b="1" noProof="1">
              <a:solidFill>
                <a:srgbClr val="FF0000"/>
              </a:solidFill>
              <a:latin typeface="+mn-lt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Šachovnice – varianta 4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graphicFrame>
        <p:nvGraphicFramePr>
          <p:cNvPr id="7" name="Zástupný symbol pro obsah 6"/>
          <p:cNvGraphicFramePr>
            <a:graphicFrameLocks/>
          </p:cNvGraphicFramePr>
          <p:nvPr/>
        </p:nvGraphicFramePr>
        <p:xfrm>
          <a:off x="609600" y="1676400"/>
          <a:ext cx="4572000" cy="2383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1500"/>
                <a:gridCol w="571500"/>
                <a:gridCol w="571500"/>
                <a:gridCol w="571500"/>
                <a:gridCol w="571500"/>
                <a:gridCol w="571500"/>
                <a:gridCol w="571500"/>
                <a:gridCol w="5715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0,0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1,2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2,4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3,6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1</a:t>
                      </a:r>
                      <a:r>
                        <a:rPr lang="en-US" sz="2000" dirty="0" smtClean="0"/>
                        <a:t>,1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2,3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3,5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4,7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1</a:t>
                      </a:r>
                      <a:r>
                        <a:rPr lang="en-US" sz="2000" dirty="0" smtClean="0"/>
                        <a:t>,0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2,2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3,4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4,6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2,1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3,3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4,5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5,7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2,0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3,2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4,4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5,6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3,1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4,3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5,5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6,7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</a:tr>
            </a:tbl>
          </a:graphicData>
        </a:graphic>
      </p:graphicFrame>
      <p:sp>
        <p:nvSpPr>
          <p:cNvPr id="8" name="Obdélník 7"/>
          <p:cNvSpPr/>
          <p:nvPr/>
        </p:nvSpPr>
        <p:spPr>
          <a:xfrm>
            <a:off x="6705600" y="2438400"/>
            <a:ext cx="838200" cy="838200"/>
          </a:xfrm>
          <a:prstGeom prst="rect">
            <a:avLst/>
          </a:prstGeom>
          <a:solidFill>
            <a:srgbClr val="00FFFF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cs-CZ" sz="2400" b="1" dirty="0" smtClean="0">
                <a:solidFill>
                  <a:srgbClr val="FF0000"/>
                </a:solidFill>
              </a:rPr>
              <a:t>i,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cs-CZ" sz="2400" b="1" dirty="0" smtClean="0">
                <a:solidFill>
                  <a:srgbClr val="FF0000"/>
                </a:solidFill>
              </a:rPr>
              <a:t>j</a:t>
            </a:r>
            <a:endParaRPr lang="cs-CZ" sz="2400" b="1" dirty="0">
              <a:solidFill>
                <a:srgbClr val="FF0000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7543800" y="1600200"/>
            <a:ext cx="838200" cy="838200"/>
          </a:xfrm>
          <a:prstGeom prst="rect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err="1" smtClean="0">
                <a:solidFill>
                  <a:srgbClr val="FFFFFF"/>
                </a:solidFill>
              </a:rPr>
              <a:t>i</a:t>
            </a:r>
            <a:r>
              <a:rPr lang="en-US" dirty="0" smtClean="0">
                <a:solidFill>
                  <a:srgbClr val="FFFFFF"/>
                </a:solidFill>
              </a:rPr>
              <a:t>, j+1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7543800" y="3276600"/>
            <a:ext cx="838200" cy="838200"/>
          </a:xfrm>
          <a:prstGeom prst="rect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i+1, j+1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5867400" y="3276600"/>
            <a:ext cx="838200" cy="838200"/>
          </a:xfrm>
          <a:prstGeom prst="rect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err="1" smtClean="0">
                <a:solidFill>
                  <a:srgbClr val="FFFFFF"/>
                </a:solidFill>
              </a:rPr>
              <a:t>i</a:t>
            </a:r>
            <a:r>
              <a:rPr lang="en-US" dirty="0" smtClean="0">
                <a:solidFill>
                  <a:srgbClr val="FFFFFF"/>
                </a:solidFill>
              </a:rPr>
              <a:t>, j-1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5867400" y="1600200"/>
            <a:ext cx="838200" cy="838200"/>
          </a:xfrm>
          <a:prstGeom prst="rect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i-1, j-1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13" name="Zástupný symbol pro obsah 12"/>
          <p:cNvSpPr>
            <a:spLocks noGrp="1"/>
          </p:cNvSpPr>
          <p:nvPr>
            <p:ph idx="1"/>
          </p:nvPr>
        </p:nvSpPr>
        <p:spPr>
          <a:xfrm>
            <a:off x="455613" y="4343400"/>
            <a:ext cx="8226425" cy="1752600"/>
          </a:xfrm>
        </p:spPr>
        <p:txBody>
          <a:bodyPr/>
          <a:lstStyle/>
          <a:p>
            <a:r>
              <a:rPr lang="cs-CZ" dirty="0" smtClean="0"/>
              <a:t>Sousedé ok</a:t>
            </a:r>
          </a:p>
          <a:p>
            <a:r>
              <a:rPr lang="cs-CZ" dirty="0" smtClean="0"/>
              <a:t>Složitější okraje a iterace</a:t>
            </a:r>
            <a:endParaRPr lang="en-US" dirty="0" smtClean="0"/>
          </a:p>
          <a:p>
            <a:r>
              <a:rPr lang="cs-CZ" dirty="0" smtClean="0"/>
              <a:t>… a už zase </a:t>
            </a:r>
            <a:r>
              <a:rPr lang="cs-CZ" dirty="0" smtClean="0"/>
              <a:t>plýtváme</a:t>
            </a:r>
            <a:r>
              <a:rPr lang="en-US" dirty="0" smtClean="0"/>
              <a:t> </a:t>
            </a:r>
            <a:r>
              <a:rPr lang="cs-CZ" sz="2800" dirty="0" smtClean="0"/>
              <a:t>(i když trochu jinak)</a:t>
            </a:r>
            <a:endParaRPr lang="cs-CZ" dirty="0" smtClean="0"/>
          </a:p>
        </p:txBody>
      </p:sp>
      <p:cxnSp>
        <p:nvCxnSpPr>
          <p:cNvPr id="14" name="Přímá spojovací šipka 66"/>
          <p:cNvCxnSpPr/>
          <p:nvPr/>
        </p:nvCxnSpPr>
        <p:spPr>
          <a:xfrm flipV="1">
            <a:off x="608806" y="1447800"/>
            <a:ext cx="1143794" cy="92691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ovací šipka 67"/>
          <p:cNvCxnSpPr/>
          <p:nvPr/>
        </p:nvCxnSpPr>
        <p:spPr>
          <a:xfrm>
            <a:off x="685800" y="2299310"/>
            <a:ext cx="0" cy="196789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300758" y="4014880"/>
            <a:ext cx="385042" cy="523220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2800" b="1" noProof="1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x</a:t>
            </a:r>
            <a:endParaRPr lang="cs-CZ" sz="2800" b="1" noProof="1">
              <a:solidFill>
                <a:srgbClr val="FF0000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1180703" y="1079412"/>
            <a:ext cx="385042" cy="523220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2800" b="1" noProof="1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y</a:t>
            </a:r>
            <a:endParaRPr lang="cs-CZ" sz="2800" b="1" noProof="1">
              <a:solidFill>
                <a:srgbClr val="FF0000"/>
              </a:solidFill>
              <a:latin typeface="+mn-lt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Šachovnice – varianta </a:t>
            </a:r>
            <a:r>
              <a:rPr lang="en-US" dirty="0"/>
              <a:t>5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graphicFrame>
        <p:nvGraphicFramePr>
          <p:cNvPr id="7" name="Zástupný symbol pro obsah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4442065"/>
              </p:ext>
            </p:extLst>
          </p:nvPr>
        </p:nvGraphicFramePr>
        <p:xfrm>
          <a:off x="609600" y="1676400"/>
          <a:ext cx="4572000" cy="2383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1500"/>
                <a:gridCol w="571500"/>
                <a:gridCol w="571500"/>
                <a:gridCol w="571500"/>
                <a:gridCol w="571500"/>
                <a:gridCol w="571500"/>
                <a:gridCol w="571500"/>
                <a:gridCol w="5715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10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11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12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13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14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15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16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17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18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19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20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21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22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23</a:t>
                      </a:r>
                      <a:endParaRPr lang="cs-CZ" sz="2000" dirty="0"/>
                    </a:p>
                  </a:txBody>
                  <a:tcPr marL="36000" marR="36000" marT="46800">
                    <a:lnL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</a:tr>
            </a:tbl>
          </a:graphicData>
        </a:graphic>
      </p:graphicFrame>
      <p:sp>
        <p:nvSpPr>
          <p:cNvPr id="8" name="Obdélník 7"/>
          <p:cNvSpPr/>
          <p:nvPr/>
        </p:nvSpPr>
        <p:spPr>
          <a:xfrm>
            <a:off x="6705600" y="2438400"/>
            <a:ext cx="838200" cy="838200"/>
          </a:xfrm>
          <a:prstGeom prst="rect">
            <a:avLst/>
          </a:prstGeom>
          <a:solidFill>
            <a:srgbClr val="00FFFF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cs-CZ" sz="2400" b="1" dirty="0" smtClean="0">
                <a:solidFill>
                  <a:srgbClr val="FF0000"/>
                </a:solidFill>
              </a:rPr>
              <a:t>i</a:t>
            </a:r>
            <a:endParaRPr lang="cs-CZ" sz="2400" b="1" dirty="0">
              <a:solidFill>
                <a:srgbClr val="FF0000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7543800" y="1600200"/>
            <a:ext cx="838200" cy="838200"/>
          </a:xfrm>
          <a:prstGeom prst="rect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?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7543800" y="3276600"/>
            <a:ext cx="838200" cy="838200"/>
          </a:xfrm>
          <a:prstGeom prst="rect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?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5867400" y="3276600"/>
            <a:ext cx="838200" cy="838200"/>
          </a:xfrm>
          <a:prstGeom prst="rect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?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5867400" y="1600200"/>
            <a:ext cx="838200" cy="838200"/>
          </a:xfrm>
          <a:prstGeom prst="rect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?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13" name="Zástupný symbol pro obsah 12"/>
          <p:cNvSpPr>
            <a:spLocks noGrp="1"/>
          </p:cNvSpPr>
          <p:nvPr>
            <p:ph idx="1"/>
          </p:nvPr>
        </p:nvSpPr>
        <p:spPr>
          <a:xfrm>
            <a:off x="455613" y="4343400"/>
            <a:ext cx="8226425" cy="1752600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Vlastní mapovací funkce</a:t>
            </a:r>
            <a:endParaRPr lang="en-US" dirty="0" smtClean="0"/>
          </a:p>
          <a:p>
            <a:r>
              <a:rPr lang="cs-CZ" dirty="0" smtClean="0"/>
              <a:t>Iterace </a:t>
            </a:r>
            <a:r>
              <a:rPr lang="cs-CZ" smtClean="0"/>
              <a:t>je přímočará</a:t>
            </a:r>
            <a:endParaRPr lang="cs-CZ" dirty="0" smtClean="0"/>
          </a:p>
          <a:p>
            <a:r>
              <a:rPr lang="cs-CZ" dirty="0" smtClean="0"/>
              <a:t>Složitější okraje a sousedé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7526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Hrany mezi čtverečky</a:t>
            </a:r>
            <a:endParaRPr lang="cs-CZ" dirty="0"/>
          </a:p>
        </p:txBody>
      </p:sp>
      <p:sp>
        <p:nvSpPr>
          <p:cNvPr id="57" name="Zástupný symbol pro obsah 56"/>
          <p:cNvSpPr>
            <a:spLocks noGrp="1"/>
          </p:cNvSpPr>
          <p:nvPr>
            <p:ph idx="1"/>
          </p:nvPr>
        </p:nvSpPr>
        <p:spPr>
          <a:xfrm>
            <a:off x="455613" y="1598613"/>
            <a:ext cx="8226425" cy="1068387"/>
          </a:xfrm>
        </p:spPr>
        <p:txBody>
          <a:bodyPr/>
          <a:lstStyle/>
          <a:p>
            <a:r>
              <a:rPr lang="cs-CZ" dirty="0" smtClean="0"/>
              <a:t>Zajímají nás hrany, nikoli políčka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15" name="Obdélník 14"/>
          <p:cNvSpPr/>
          <p:nvPr/>
        </p:nvSpPr>
        <p:spPr>
          <a:xfrm>
            <a:off x="4114800" y="27432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6" name="Obdélník 15"/>
          <p:cNvSpPr/>
          <p:nvPr/>
        </p:nvSpPr>
        <p:spPr>
          <a:xfrm>
            <a:off x="4876800" y="27432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7" name="Obdélník 16"/>
          <p:cNvSpPr/>
          <p:nvPr/>
        </p:nvSpPr>
        <p:spPr>
          <a:xfrm>
            <a:off x="3352800" y="27432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2590800" y="27432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9" name="Obdélník 18"/>
          <p:cNvSpPr/>
          <p:nvPr/>
        </p:nvSpPr>
        <p:spPr>
          <a:xfrm>
            <a:off x="1828800" y="27432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0" name="Obdélník 19"/>
          <p:cNvSpPr/>
          <p:nvPr/>
        </p:nvSpPr>
        <p:spPr>
          <a:xfrm>
            <a:off x="6400800" y="27432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1" name="Obdélník 20"/>
          <p:cNvSpPr/>
          <p:nvPr/>
        </p:nvSpPr>
        <p:spPr>
          <a:xfrm>
            <a:off x="5638800" y="27432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2" name="Obdélník 21"/>
          <p:cNvSpPr/>
          <p:nvPr/>
        </p:nvSpPr>
        <p:spPr>
          <a:xfrm>
            <a:off x="4114800" y="32766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3" name="Obdélník 22"/>
          <p:cNvSpPr/>
          <p:nvPr/>
        </p:nvSpPr>
        <p:spPr>
          <a:xfrm>
            <a:off x="4876800" y="32766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4" name="Obdélník 23"/>
          <p:cNvSpPr/>
          <p:nvPr/>
        </p:nvSpPr>
        <p:spPr>
          <a:xfrm>
            <a:off x="3352800" y="32766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5" name="Obdélník 24"/>
          <p:cNvSpPr/>
          <p:nvPr/>
        </p:nvSpPr>
        <p:spPr>
          <a:xfrm>
            <a:off x="2590800" y="32766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6" name="Obdélník 25"/>
          <p:cNvSpPr/>
          <p:nvPr/>
        </p:nvSpPr>
        <p:spPr>
          <a:xfrm>
            <a:off x="1828800" y="32766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7" name="Obdélník 26"/>
          <p:cNvSpPr/>
          <p:nvPr/>
        </p:nvSpPr>
        <p:spPr>
          <a:xfrm>
            <a:off x="6400800" y="32766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8" name="Obdélník 27"/>
          <p:cNvSpPr/>
          <p:nvPr/>
        </p:nvSpPr>
        <p:spPr>
          <a:xfrm>
            <a:off x="5638800" y="32766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9" name="Obdélník 28"/>
          <p:cNvSpPr/>
          <p:nvPr/>
        </p:nvSpPr>
        <p:spPr>
          <a:xfrm>
            <a:off x="4114800" y="38100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0" name="Obdélník 29"/>
          <p:cNvSpPr/>
          <p:nvPr/>
        </p:nvSpPr>
        <p:spPr>
          <a:xfrm>
            <a:off x="4876800" y="38100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1" name="Obdélník 30"/>
          <p:cNvSpPr/>
          <p:nvPr/>
        </p:nvSpPr>
        <p:spPr>
          <a:xfrm>
            <a:off x="3352800" y="38100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2" name="Obdélník 31"/>
          <p:cNvSpPr/>
          <p:nvPr/>
        </p:nvSpPr>
        <p:spPr>
          <a:xfrm>
            <a:off x="2590800" y="38100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Obdélník 32"/>
          <p:cNvSpPr/>
          <p:nvPr/>
        </p:nvSpPr>
        <p:spPr>
          <a:xfrm>
            <a:off x="1828800" y="38100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4" name="Obdélník 33"/>
          <p:cNvSpPr/>
          <p:nvPr/>
        </p:nvSpPr>
        <p:spPr>
          <a:xfrm>
            <a:off x="6400800" y="38100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5" name="Obdélník 34"/>
          <p:cNvSpPr/>
          <p:nvPr/>
        </p:nvSpPr>
        <p:spPr>
          <a:xfrm>
            <a:off x="5638800" y="38100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6" name="Obdélník 35"/>
          <p:cNvSpPr/>
          <p:nvPr/>
        </p:nvSpPr>
        <p:spPr>
          <a:xfrm>
            <a:off x="4114800" y="4343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7" name="Obdélník 36"/>
          <p:cNvSpPr/>
          <p:nvPr/>
        </p:nvSpPr>
        <p:spPr>
          <a:xfrm>
            <a:off x="4876800" y="4343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8" name="Obdélník 37"/>
          <p:cNvSpPr/>
          <p:nvPr/>
        </p:nvSpPr>
        <p:spPr>
          <a:xfrm>
            <a:off x="3352800" y="4343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9" name="Obdélník 38"/>
          <p:cNvSpPr/>
          <p:nvPr/>
        </p:nvSpPr>
        <p:spPr>
          <a:xfrm>
            <a:off x="2590800" y="4343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0" name="Obdélník 39"/>
          <p:cNvSpPr/>
          <p:nvPr/>
        </p:nvSpPr>
        <p:spPr>
          <a:xfrm>
            <a:off x="1828800" y="4343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1" name="Obdélník 40"/>
          <p:cNvSpPr/>
          <p:nvPr/>
        </p:nvSpPr>
        <p:spPr>
          <a:xfrm>
            <a:off x="6400800" y="4343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2" name="Obdélník 41"/>
          <p:cNvSpPr/>
          <p:nvPr/>
        </p:nvSpPr>
        <p:spPr>
          <a:xfrm>
            <a:off x="5638800" y="4343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3" name="Obdélník 42"/>
          <p:cNvSpPr/>
          <p:nvPr/>
        </p:nvSpPr>
        <p:spPr>
          <a:xfrm>
            <a:off x="4114800" y="4876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4" name="Obdélník 43"/>
          <p:cNvSpPr/>
          <p:nvPr/>
        </p:nvSpPr>
        <p:spPr>
          <a:xfrm>
            <a:off x="4876800" y="4876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5" name="Obdélník 44"/>
          <p:cNvSpPr/>
          <p:nvPr/>
        </p:nvSpPr>
        <p:spPr>
          <a:xfrm>
            <a:off x="3352800" y="4876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6" name="Obdélník 45"/>
          <p:cNvSpPr/>
          <p:nvPr/>
        </p:nvSpPr>
        <p:spPr>
          <a:xfrm>
            <a:off x="2590800" y="4876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7" name="Obdélník 46"/>
          <p:cNvSpPr/>
          <p:nvPr/>
        </p:nvSpPr>
        <p:spPr>
          <a:xfrm>
            <a:off x="1828800" y="4876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8" name="Obdélník 47"/>
          <p:cNvSpPr/>
          <p:nvPr/>
        </p:nvSpPr>
        <p:spPr>
          <a:xfrm>
            <a:off x="6400800" y="4876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9" name="Obdélník 48"/>
          <p:cNvSpPr/>
          <p:nvPr/>
        </p:nvSpPr>
        <p:spPr>
          <a:xfrm>
            <a:off x="5638800" y="4876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0" name="Obdélník 49"/>
          <p:cNvSpPr/>
          <p:nvPr/>
        </p:nvSpPr>
        <p:spPr>
          <a:xfrm>
            <a:off x="4114800" y="54102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1" name="Obdélník 50"/>
          <p:cNvSpPr/>
          <p:nvPr/>
        </p:nvSpPr>
        <p:spPr>
          <a:xfrm>
            <a:off x="4876800" y="54102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2" name="Obdélník 51"/>
          <p:cNvSpPr/>
          <p:nvPr/>
        </p:nvSpPr>
        <p:spPr>
          <a:xfrm>
            <a:off x="3352800" y="54102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3" name="Obdélník 52"/>
          <p:cNvSpPr/>
          <p:nvPr/>
        </p:nvSpPr>
        <p:spPr>
          <a:xfrm>
            <a:off x="2590800" y="54102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4" name="Obdélník 53"/>
          <p:cNvSpPr/>
          <p:nvPr/>
        </p:nvSpPr>
        <p:spPr>
          <a:xfrm>
            <a:off x="1828800" y="54102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5" name="Obdélník 54"/>
          <p:cNvSpPr/>
          <p:nvPr/>
        </p:nvSpPr>
        <p:spPr>
          <a:xfrm>
            <a:off x="6400800" y="54102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6" name="Obdélník 55"/>
          <p:cNvSpPr/>
          <p:nvPr/>
        </p:nvSpPr>
        <p:spPr>
          <a:xfrm>
            <a:off x="5638800" y="54102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Hrany mezi čtverečky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7" name="Obdélník 6"/>
          <p:cNvSpPr/>
          <p:nvPr/>
        </p:nvSpPr>
        <p:spPr>
          <a:xfrm>
            <a:off x="4267200" y="18288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" name="Obdélník 7"/>
          <p:cNvSpPr/>
          <p:nvPr/>
        </p:nvSpPr>
        <p:spPr>
          <a:xfrm>
            <a:off x="5029200" y="18288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9" name="Obdélník 8"/>
          <p:cNvSpPr/>
          <p:nvPr/>
        </p:nvSpPr>
        <p:spPr>
          <a:xfrm>
            <a:off x="3505200" y="18288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0" name="Obdélník 9"/>
          <p:cNvSpPr/>
          <p:nvPr/>
        </p:nvSpPr>
        <p:spPr>
          <a:xfrm>
            <a:off x="2743200" y="18288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Obdélník 10"/>
          <p:cNvSpPr/>
          <p:nvPr/>
        </p:nvSpPr>
        <p:spPr>
          <a:xfrm>
            <a:off x="1981200" y="18288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" name="Obdélník 11"/>
          <p:cNvSpPr/>
          <p:nvPr/>
        </p:nvSpPr>
        <p:spPr>
          <a:xfrm>
            <a:off x="6553200" y="18288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" name="Obdélník 13"/>
          <p:cNvSpPr/>
          <p:nvPr/>
        </p:nvSpPr>
        <p:spPr>
          <a:xfrm>
            <a:off x="5791200" y="18288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7" name="Obdélník 56"/>
          <p:cNvSpPr/>
          <p:nvPr/>
        </p:nvSpPr>
        <p:spPr>
          <a:xfrm>
            <a:off x="1905000" y="20574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8" name="Obdélník 57"/>
          <p:cNvSpPr/>
          <p:nvPr/>
        </p:nvSpPr>
        <p:spPr>
          <a:xfrm>
            <a:off x="2286000" y="17526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Obdélník 58"/>
          <p:cNvSpPr/>
          <p:nvPr/>
        </p:nvSpPr>
        <p:spPr>
          <a:xfrm>
            <a:off x="4267200" y="24384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60" name="Obdélník 59"/>
          <p:cNvSpPr/>
          <p:nvPr/>
        </p:nvSpPr>
        <p:spPr>
          <a:xfrm>
            <a:off x="5029200" y="24384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61" name="Obdélník 60"/>
          <p:cNvSpPr/>
          <p:nvPr/>
        </p:nvSpPr>
        <p:spPr>
          <a:xfrm>
            <a:off x="3505200" y="24384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62" name="Obdélník 61"/>
          <p:cNvSpPr/>
          <p:nvPr/>
        </p:nvSpPr>
        <p:spPr>
          <a:xfrm>
            <a:off x="2743200" y="24384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63" name="Obdélník 62"/>
          <p:cNvSpPr/>
          <p:nvPr/>
        </p:nvSpPr>
        <p:spPr>
          <a:xfrm>
            <a:off x="1981200" y="24384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64" name="Obdélník 63"/>
          <p:cNvSpPr/>
          <p:nvPr/>
        </p:nvSpPr>
        <p:spPr>
          <a:xfrm>
            <a:off x="6553200" y="24384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65" name="Obdélník 64"/>
          <p:cNvSpPr/>
          <p:nvPr/>
        </p:nvSpPr>
        <p:spPr>
          <a:xfrm>
            <a:off x="5791200" y="24384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66" name="Obdélník 65"/>
          <p:cNvSpPr/>
          <p:nvPr/>
        </p:nvSpPr>
        <p:spPr>
          <a:xfrm>
            <a:off x="4267200" y="30480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67" name="Obdélník 66"/>
          <p:cNvSpPr/>
          <p:nvPr/>
        </p:nvSpPr>
        <p:spPr>
          <a:xfrm>
            <a:off x="5029200" y="30480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68" name="Obdélník 67"/>
          <p:cNvSpPr/>
          <p:nvPr/>
        </p:nvSpPr>
        <p:spPr>
          <a:xfrm>
            <a:off x="3505200" y="30480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69" name="Obdélník 68"/>
          <p:cNvSpPr/>
          <p:nvPr/>
        </p:nvSpPr>
        <p:spPr>
          <a:xfrm>
            <a:off x="2743200" y="30480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0" name="Obdélník 69"/>
          <p:cNvSpPr/>
          <p:nvPr/>
        </p:nvSpPr>
        <p:spPr>
          <a:xfrm>
            <a:off x="1981200" y="30480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1" name="Obdélník 70"/>
          <p:cNvSpPr/>
          <p:nvPr/>
        </p:nvSpPr>
        <p:spPr>
          <a:xfrm>
            <a:off x="6553200" y="30480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2" name="Obdélník 71"/>
          <p:cNvSpPr/>
          <p:nvPr/>
        </p:nvSpPr>
        <p:spPr>
          <a:xfrm>
            <a:off x="5791200" y="30480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3" name="Obdélník 72"/>
          <p:cNvSpPr/>
          <p:nvPr/>
        </p:nvSpPr>
        <p:spPr>
          <a:xfrm>
            <a:off x="4267200" y="36576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4" name="Obdélník 73"/>
          <p:cNvSpPr/>
          <p:nvPr/>
        </p:nvSpPr>
        <p:spPr>
          <a:xfrm>
            <a:off x="5029200" y="36576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5" name="Obdélník 74"/>
          <p:cNvSpPr/>
          <p:nvPr/>
        </p:nvSpPr>
        <p:spPr>
          <a:xfrm>
            <a:off x="3505200" y="36576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6" name="Obdélník 75"/>
          <p:cNvSpPr/>
          <p:nvPr/>
        </p:nvSpPr>
        <p:spPr>
          <a:xfrm>
            <a:off x="2743200" y="36576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7" name="Obdélník 76"/>
          <p:cNvSpPr/>
          <p:nvPr/>
        </p:nvSpPr>
        <p:spPr>
          <a:xfrm>
            <a:off x="1981200" y="36576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8" name="Obdélník 77"/>
          <p:cNvSpPr/>
          <p:nvPr/>
        </p:nvSpPr>
        <p:spPr>
          <a:xfrm>
            <a:off x="6553200" y="36576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9" name="Obdélník 78"/>
          <p:cNvSpPr/>
          <p:nvPr/>
        </p:nvSpPr>
        <p:spPr>
          <a:xfrm>
            <a:off x="5791200" y="36576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0" name="Obdélník 79"/>
          <p:cNvSpPr/>
          <p:nvPr/>
        </p:nvSpPr>
        <p:spPr>
          <a:xfrm>
            <a:off x="4267200" y="42672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1" name="Obdélník 80"/>
          <p:cNvSpPr/>
          <p:nvPr/>
        </p:nvSpPr>
        <p:spPr>
          <a:xfrm>
            <a:off x="5029200" y="42672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2" name="Obdélník 81"/>
          <p:cNvSpPr/>
          <p:nvPr/>
        </p:nvSpPr>
        <p:spPr>
          <a:xfrm>
            <a:off x="3505200" y="42672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3" name="Obdélník 82"/>
          <p:cNvSpPr/>
          <p:nvPr/>
        </p:nvSpPr>
        <p:spPr>
          <a:xfrm>
            <a:off x="2743200" y="42672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4" name="Obdélník 83"/>
          <p:cNvSpPr/>
          <p:nvPr/>
        </p:nvSpPr>
        <p:spPr>
          <a:xfrm>
            <a:off x="1981200" y="42672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5" name="Obdélník 84"/>
          <p:cNvSpPr/>
          <p:nvPr/>
        </p:nvSpPr>
        <p:spPr>
          <a:xfrm>
            <a:off x="6553200" y="42672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6" name="Obdélník 85"/>
          <p:cNvSpPr/>
          <p:nvPr/>
        </p:nvSpPr>
        <p:spPr>
          <a:xfrm>
            <a:off x="5791200" y="4267200"/>
            <a:ext cx="762000" cy="6096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94" name="Obdélník 93"/>
          <p:cNvSpPr/>
          <p:nvPr/>
        </p:nvSpPr>
        <p:spPr>
          <a:xfrm>
            <a:off x="2667000" y="20574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5" name="Obdélník 94"/>
          <p:cNvSpPr/>
          <p:nvPr/>
        </p:nvSpPr>
        <p:spPr>
          <a:xfrm>
            <a:off x="3429000" y="20574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6" name="Obdélník 95"/>
          <p:cNvSpPr/>
          <p:nvPr/>
        </p:nvSpPr>
        <p:spPr>
          <a:xfrm>
            <a:off x="3048000" y="17526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7" name="Obdélník 96"/>
          <p:cNvSpPr/>
          <p:nvPr/>
        </p:nvSpPr>
        <p:spPr>
          <a:xfrm>
            <a:off x="3810000" y="17526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8" name="Obdélník 97"/>
          <p:cNvSpPr/>
          <p:nvPr/>
        </p:nvSpPr>
        <p:spPr>
          <a:xfrm>
            <a:off x="4191000" y="20574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9" name="Obdélník 98"/>
          <p:cNvSpPr/>
          <p:nvPr/>
        </p:nvSpPr>
        <p:spPr>
          <a:xfrm>
            <a:off x="4572000" y="17526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0" name="Obdélník 99"/>
          <p:cNvSpPr/>
          <p:nvPr/>
        </p:nvSpPr>
        <p:spPr>
          <a:xfrm>
            <a:off x="4953000" y="20574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1" name="Obdélník 100"/>
          <p:cNvSpPr/>
          <p:nvPr/>
        </p:nvSpPr>
        <p:spPr>
          <a:xfrm>
            <a:off x="5715000" y="20574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02" name="Obdélník 101"/>
          <p:cNvSpPr/>
          <p:nvPr/>
        </p:nvSpPr>
        <p:spPr>
          <a:xfrm>
            <a:off x="5334000" y="17526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3" name="Obdélník 102"/>
          <p:cNvSpPr/>
          <p:nvPr/>
        </p:nvSpPr>
        <p:spPr>
          <a:xfrm>
            <a:off x="6096000" y="17526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4" name="Obdélník 103"/>
          <p:cNvSpPr/>
          <p:nvPr/>
        </p:nvSpPr>
        <p:spPr>
          <a:xfrm>
            <a:off x="6477000" y="20574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5" name="Obdélník 104"/>
          <p:cNvSpPr/>
          <p:nvPr/>
        </p:nvSpPr>
        <p:spPr>
          <a:xfrm>
            <a:off x="6858000" y="17526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6" name="Obdélník 105"/>
          <p:cNvSpPr/>
          <p:nvPr/>
        </p:nvSpPr>
        <p:spPr>
          <a:xfrm>
            <a:off x="7239000" y="20574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7" name="Obdélník 106"/>
          <p:cNvSpPr/>
          <p:nvPr/>
        </p:nvSpPr>
        <p:spPr>
          <a:xfrm>
            <a:off x="1905000" y="26670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8" name="Obdélník 107"/>
          <p:cNvSpPr/>
          <p:nvPr/>
        </p:nvSpPr>
        <p:spPr>
          <a:xfrm>
            <a:off x="2286000" y="23622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9" name="Obdélník 108"/>
          <p:cNvSpPr/>
          <p:nvPr/>
        </p:nvSpPr>
        <p:spPr>
          <a:xfrm>
            <a:off x="2667000" y="26670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0" name="Obdélník 109"/>
          <p:cNvSpPr/>
          <p:nvPr/>
        </p:nvSpPr>
        <p:spPr>
          <a:xfrm>
            <a:off x="3429000" y="26670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1" name="Obdélník 110"/>
          <p:cNvSpPr/>
          <p:nvPr/>
        </p:nvSpPr>
        <p:spPr>
          <a:xfrm>
            <a:off x="3048000" y="23622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2" name="Obdélník 111"/>
          <p:cNvSpPr/>
          <p:nvPr/>
        </p:nvSpPr>
        <p:spPr>
          <a:xfrm>
            <a:off x="3810000" y="23622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3" name="Obdélník 112"/>
          <p:cNvSpPr/>
          <p:nvPr/>
        </p:nvSpPr>
        <p:spPr>
          <a:xfrm>
            <a:off x="4191000" y="26670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4" name="Obdélník 113"/>
          <p:cNvSpPr/>
          <p:nvPr/>
        </p:nvSpPr>
        <p:spPr>
          <a:xfrm>
            <a:off x="4572000" y="23622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5" name="Obdélník 114"/>
          <p:cNvSpPr/>
          <p:nvPr/>
        </p:nvSpPr>
        <p:spPr>
          <a:xfrm>
            <a:off x="4953000" y="26670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6" name="Obdélník 115"/>
          <p:cNvSpPr/>
          <p:nvPr/>
        </p:nvSpPr>
        <p:spPr>
          <a:xfrm>
            <a:off x="5715000" y="26670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7" name="Obdélník 116"/>
          <p:cNvSpPr/>
          <p:nvPr/>
        </p:nvSpPr>
        <p:spPr>
          <a:xfrm>
            <a:off x="5334000" y="23622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8" name="Obdélník 117"/>
          <p:cNvSpPr/>
          <p:nvPr/>
        </p:nvSpPr>
        <p:spPr>
          <a:xfrm>
            <a:off x="6096000" y="23622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9" name="Obdélník 118"/>
          <p:cNvSpPr/>
          <p:nvPr/>
        </p:nvSpPr>
        <p:spPr>
          <a:xfrm>
            <a:off x="6477000" y="26670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0" name="Obdélník 119"/>
          <p:cNvSpPr/>
          <p:nvPr/>
        </p:nvSpPr>
        <p:spPr>
          <a:xfrm>
            <a:off x="6858000" y="23622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1" name="Obdélník 120"/>
          <p:cNvSpPr/>
          <p:nvPr/>
        </p:nvSpPr>
        <p:spPr>
          <a:xfrm>
            <a:off x="7239000" y="26670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2" name="Obdélník 121"/>
          <p:cNvSpPr/>
          <p:nvPr/>
        </p:nvSpPr>
        <p:spPr>
          <a:xfrm>
            <a:off x="1905000" y="32766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3" name="Obdélník 122"/>
          <p:cNvSpPr/>
          <p:nvPr/>
        </p:nvSpPr>
        <p:spPr>
          <a:xfrm>
            <a:off x="2286000" y="29718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4" name="Obdélník 123"/>
          <p:cNvSpPr/>
          <p:nvPr/>
        </p:nvSpPr>
        <p:spPr>
          <a:xfrm>
            <a:off x="2667000" y="32766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5" name="Obdélník 124"/>
          <p:cNvSpPr/>
          <p:nvPr/>
        </p:nvSpPr>
        <p:spPr>
          <a:xfrm>
            <a:off x="3429000" y="32766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6" name="Obdélník 125"/>
          <p:cNvSpPr/>
          <p:nvPr/>
        </p:nvSpPr>
        <p:spPr>
          <a:xfrm>
            <a:off x="3048000" y="29718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7" name="Obdélník 126"/>
          <p:cNvSpPr/>
          <p:nvPr/>
        </p:nvSpPr>
        <p:spPr>
          <a:xfrm>
            <a:off x="3810000" y="29718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8" name="Obdélník 127"/>
          <p:cNvSpPr/>
          <p:nvPr/>
        </p:nvSpPr>
        <p:spPr>
          <a:xfrm>
            <a:off x="4191000" y="32766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9" name="Obdélník 128"/>
          <p:cNvSpPr/>
          <p:nvPr/>
        </p:nvSpPr>
        <p:spPr>
          <a:xfrm>
            <a:off x="4572000" y="29718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0" name="Obdélník 129"/>
          <p:cNvSpPr/>
          <p:nvPr/>
        </p:nvSpPr>
        <p:spPr>
          <a:xfrm>
            <a:off x="4953000" y="32766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1" name="Obdélník 130"/>
          <p:cNvSpPr/>
          <p:nvPr/>
        </p:nvSpPr>
        <p:spPr>
          <a:xfrm>
            <a:off x="5715000" y="32766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2" name="Obdélník 131"/>
          <p:cNvSpPr/>
          <p:nvPr/>
        </p:nvSpPr>
        <p:spPr>
          <a:xfrm>
            <a:off x="5334000" y="29718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3" name="Obdélník 132"/>
          <p:cNvSpPr/>
          <p:nvPr/>
        </p:nvSpPr>
        <p:spPr>
          <a:xfrm>
            <a:off x="6096000" y="29718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4" name="Obdélník 133"/>
          <p:cNvSpPr/>
          <p:nvPr/>
        </p:nvSpPr>
        <p:spPr>
          <a:xfrm>
            <a:off x="6477000" y="32766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5" name="Obdélník 134"/>
          <p:cNvSpPr/>
          <p:nvPr/>
        </p:nvSpPr>
        <p:spPr>
          <a:xfrm>
            <a:off x="6858000" y="29718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6" name="Obdélník 135"/>
          <p:cNvSpPr/>
          <p:nvPr/>
        </p:nvSpPr>
        <p:spPr>
          <a:xfrm>
            <a:off x="7239000" y="32766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7" name="Obdélník 136"/>
          <p:cNvSpPr/>
          <p:nvPr/>
        </p:nvSpPr>
        <p:spPr>
          <a:xfrm>
            <a:off x="1905000" y="38862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8" name="Obdélník 137"/>
          <p:cNvSpPr/>
          <p:nvPr/>
        </p:nvSpPr>
        <p:spPr>
          <a:xfrm>
            <a:off x="2286000" y="35814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9" name="Obdélník 138"/>
          <p:cNvSpPr/>
          <p:nvPr/>
        </p:nvSpPr>
        <p:spPr>
          <a:xfrm>
            <a:off x="2667000" y="38862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0" name="Obdélník 139"/>
          <p:cNvSpPr/>
          <p:nvPr/>
        </p:nvSpPr>
        <p:spPr>
          <a:xfrm>
            <a:off x="3429000" y="38862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1" name="Obdélník 140"/>
          <p:cNvSpPr/>
          <p:nvPr/>
        </p:nvSpPr>
        <p:spPr>
          <a:xfrm>
            <a:off x="3048000" y="35814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2" name="Obdélník 141"/>
          <p:cNvSpPr/>
          <p:nvPr/>
        </p:nvSpPr>
        <p:spPr>
          <a:xfrm>
            <a:off x="3810000" y="35814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3" name="Obdélník 142"/>
          <p:cNvSpPr/>
          <p:nvPr/>
        </p:nvSpPr>
        <p:spPr>
          <a:xfrm>
            <a:off x="4191000" y="38862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4" name="Obdélník 143"/>
          <p:cNvSpPr/>
          <p:nvPr/>
        </p:nvSpPr>
        <p:spPr>
          <a:xfrm>
            <a:off x="4572000" y="35814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5" name="Obdélník 144"/>
          <p:cNvSpPr/>
          <p:nvPr/>
        </p:nvSpPr>
        <p:spPr>
          <a:xfrm>
            <a:off x="4953000" y="38862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6" name="Obdélník 145"/>
          <p:cNvSpPr/>
          <p:nvPr/>
        </p:nvSpPr>
        <p:spPr>
          <a:xfrm>
            <a:off x="5715000" y="38862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7" name="Obdélník 146"/>
          <p:cNvSpPr/>
          <p:nvPr/>
        </p:nvSpPr>
        <p:spPr>
          <a:xfrm>
            <a:off x="5334000" y="35814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8" name="Obdélník 147"/>
          <p:cNvSpPr/>
          <p:nvPr/>
        </p:nvSpPr>
        <p:spPr>
          <a:xfrm>
            <a:off x="6096000" y="35814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9" name="Obdélník 148"/>
          <p:cNvSpPr/>
          <p:nvPr/>
        </p:nvSpPr>
        <p:spPr>
          <a:xfrm>
            <a:off x="6477000" y="38862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0" name="Obdélník 149"/>
          <p:cNvSpPr/>
          <p:nvPr/>
        </p:nvSpPr>
        <p:spPr>
          <a:xfrm>
            <a:off x="6858000" y="35814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1" name="Obdélník 150"/>
          <p:cNvSpPr/>
          <p:nvPr/>
        </p:nvSpPr>
        <p:spPr>
          <a:xfrm>
            <a:off x="7239000" y="38862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2" name="Obdélník 151"/>
          <p:cNvSpPr/>
          <p:nvPr/>
        </p:nvSpPr>
        <p:spPr>
          <a:xfrm>
            <a:off x="1905000" y="44958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3" name="Obdélník 152"/>
          <p:cNvSpPr/>
          <p:nvPr/>
        </p:nvSpPr>
        <p:spPr>
          <a:xfrm>
            <a:off x="2286000" y="41910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4" name="Obdélník 153"/>
          <p:cNvSpPr/>
          <p:nvPr/>
        </p:nvSpPr>
        <p:spPr>
          <a:xfrm>
            <a:off x="2667000" y="44958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5" name="Obdélník 154"/>
          <p:cNvSpPr/>
          <p:nvPr/>
        </p:nvSpPr>
        <p:spPr>
          <a:xfrm>
            <a:off x="3429000" y="44958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6" name="Obdélník 155"/>
          <p:cNvSpPr/>
          <p:nvPr/>
        </p:nvSpPr>
        <p:spPr>
          <a:xfrm>
            <a:off x="3048000" y="41910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7" name="Obdélník 156"/>
          <p:cNvSpPr/>
          <p:nvPr/>
        </p:nvSpPr>
        <p:spPr>
          <a:xfrm>
            <a:off x="3810000" y="41910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8" name="Obdélník 157"/>
          <p:cNvSpPr/>
          <p:nvPr/>
        </p:nvSpPr>
        <p:spPr>
          <a:xfrm>
            <a:off x="4191000" y="44958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9" name="Obdélník 158"/>
          <p:cNvSpPr/>
          <p:nvPr/>
        </p:nvSpPr>
        <p:spPr>
          <a:xfrm>
            <a:off x="4572000" y="41910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0" name="Obdélník 159"/>
          <p:cNvSpPr/>
          <p:nvPr/>
        </p:nvSpPr>
        <p:spPr>
          <a:xfrm>
            <a:off x="4953000" y="44958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1" name="Obdélník 160"/>
          <p:cNvSpPr/>
          <p:nvPr/>
        </p:nvSpPr>
        <p:spPr>
          <a:xfrm>
            <a:off x="5715000" y="44958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62" name="Obdélník 161"/>
          <p:cNvSpPr/>
          <p:nvPr/>
        </p:nvSpPr>
        <p:spPr>
          <a:xfrm>
            <a:off x="5334000" y="41910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3" name="Obdélník 162"/>
          <p:cNvSpPr/>
          <p:nvPr/>
        </p:nvSpPr>
        <p:spPr>
          <a:xfrm>
            <a:off x="6096000" y="41910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4" name="Obdélník 163"/>
          <p:cNvSpPr/>
          <p:nvPr/>
        </p:nvSpPr>
        <p:spPr>
          <a:xfrm>
            <a:off x="6477000" y="44958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5" name="Obdélník 164"/>
          <p:cNvSpPr/>
          <p:nvPr/>
        </p:nvSpPr>
        <p:spPr>
          <a:xfrm>
            <a:off x="6858000" y="41910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6" name="Obdélník 165"/>
          <p:cNvSpPr/>
          <p:nvPr/>
        </p:nvSpPr>
        <p:spPr>
          <a:xfrm>
            <a:off x="7239000" y="44958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8" name="Obdélník 167"/>
          <p:cNvSpPr/>
          <p:nvPr/>
        </p:nvSpPr>
        <p:spPr>
          <a:xfrm>
            <a:off x="2286000" y="48006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1" name="Obdélník 170"/>
          <p:cNvSpPr/>
          <p:nvPr/>
        </p:nvSpPr>
        <p:spPr>
          <a:xfrm>
            <a:off x="3048000" y="48006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2" name="Obdélník 171"/>
          <p:cNvSpPr/>
          <p:nvPr/>
        </p:nvSpPr>
        <p:spPr>
          <a:xfrm>
            <a:off x="3810000" y="48006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4" name="Obdélník 173"/>
          <p:cNvSpPr/>
          <p:nvPr/>
        </p:nvSpPr>
        <p:spPr>
          <a:xfrm>
            <a:off x="4572000" y="48006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7" name="Obdélník 176"/>
          <p:cNvSpPr/>
          <p:nvPr/>
        </p:nvSpPr>
        <p:spPr>
          <a:xfrm>
            <a:off x="5334000" y="48006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8" name="Obdélník 177"/>
          <p:cNvSpPr/>
          <p:nvPr/>
        </p:nvSpPr>
        <p:spPr>
          <a:xfrm>
            <a:off x="6096000" y="48006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0" name="Obdélník 179"/>
          <p:cNvSpPr/>
          <p:nvPr/>
        </p:nvSpPr>
        <p:spPr>
          <a:xfrm>
            <a:off x="6858000" y="48006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2" name="Zástupný symbol pro obsah 12"/>
          <p:cNvSpPr>
            <a:spLocks noGrp="1"/>
          </p:cNvSpPr>
          <p:nvPr>
            <p:ph idx="1"/>
          </p:nvPr>
        </p:nvSpPr>
        <p:spPr>
          <a:xfrm>
            <a:off x="455613" y="5257800"/>
            <a:ext cx="8226425" cy="838200"/>
          </a:xfrm>
        </p:spPr>
        <p:txBody>
          <a:bodyPr/>
          <a:lstStyle/>
          <a:p>
            <a:r>
              <a:rPr lang="cs-CZ" dirty="0" smtClean="0"/>
              <a:t>Trochu podobné jako „šachovnice“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Hrany mezi čtverečky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11" name="Obdélník 10"/>
          <p:cNvSpPr/>
          <p:nvPr/>
        </p:nvSpPr>
        <p:spPr>
          <a:xfrm>
            <a:off x="1828800" y="1676400"/>
            <a:ext cx="914400" cy="838200"/>
          </a:xfrm>
          <a:prstGeom prst="rect">
            <a:avLst/>
          </a:prstGeom>
          <a:noFill/>
          <a:ln>
            <a:solidFill>
              <a:schemeClr val="bg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7" name="TextovéPole 56"/>
          <p:cNvSpPr txBox="1"/>
          <p:nvPr/>
        </p:nvSpPr>
        <p:spPr>
          <a:xfrm>
            <a:off x="2057400" y="13716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FF66FF"/>
                </a:solidFill>
                <a:latin typeface="+mn-lt"/>
                <a:cs typeface="Courier New" pitchFamily="49" charset="0"/>
              </a:rPr>
              <a:t>0,0</a:t>
            </a:r>
            <a:endParaRPr lang="cs-CZ" sz="1600" noProof="1">
              <a:solidFill>
                <a:srgbClr val="FF66FF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58" name="TextovéPole 57"/>
          <p:cNvSpPr txBox="1"/>
          <p:nvPr/>
        </p:nvSpPr>
        <p:spPr>
          <a:xfrm>
            <a:off x="2971800" y="13716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FF66FF"/>
                </a:solidFill>
                <a:latin typeface="+mn-lt"/>
                <a:cs typeface="Courier New" pitchFamily="49" charset="0"/>
              </a:rPr>
              <a:t>0,1</a:t>
            </a:r>
            <a:endParaRPr lang="cs-CZ" sz="1600" noProof="1">
              <a:solidFill>
                <a:srgbClr val="FF66FF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59" name="TextovéPole 58"/>
          <p:cNvSpPr txBox="1"/>
          <p:nvPr/>
        </p:nvSpPr>
        <p:spPr>
          <a:xfrm>
            <a:off x="3886200" y="13716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FF66FF"/>
                </a:solidFill>
                <a:latin typeface="+mn-lt"/>
                <a:cs typeface="Courier New" pitchFamily="49" charset="0"/>
              </a:rPr>
              <a:t>0,2</a:t>
            </a:r>
            <a:endParaRPr lang="cs-CZ" sz="1600" noProof="1">
              <a:solidFill>
                <a:srgbClr val="FF66FF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60" name="TextovéPole 59"/>
          <p:cNvSpPr txBox="1"/>
          <p:nvPr/>
        </p:nvSpPr>
        <p:spPr>
          <a:xfrm>
            <a:off x="4800600" y="13716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FF66FF"/>
                </a:solidFill>
                <a:latin typeface="+mn-lt"/>
                <a:cs typeface="Courier New" pitchFamily="49" charset="0"/>
              </a:rPr>
              <a:t>0,3</a:t>
            </a:r>
            <a:endParaRPr lang="cs-CZ" sz="1600" noProof="1">
              <a:solidFill>
                <a:srgbClr val="FF66FF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61" name="TextovéPole 60"/>
          <p:cNvSpPr txBox="1"/>
          <p:nvPr/>
        </p:nvSpPr>
        <p:spPr>
          <a:xfrm>
            <a:off x="5715000" y="13716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FF66FF"/>
                </a:solidFill>
                <a:latin typeface="+mn-lt"/>
                <a:cs typeface="Courier New" pitchFamily="49" charset="0"/>
              </a:rPr>
              <a:t>0,4</a:t>
            </a:r>
            <a:endParaRPr lang="cs-CZ" sz="1600" noProof="1">
              <a:solidFill>
                <a:srgbClr val="FF66FF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62" name="TextovéPole 61"/>
          <p:cNvSpPr txBox="1"/>
          <p:nvPr/>
        </p:nvSpPr>
        <p:spPr>
          <a:xfrm>
            <a:off x="6629400" y="13716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FF66FF"/>
                </a:solidFill>
                <a:latin typeface="+mn-lt"/>
                <a:cs typeface="Courier New" pitchFamily="49" charset="0"/>
              </a:rPr>
              <a:t>0,5</a:t>
            </a:r>
            <a:endParaRPr lang="cs-CZ" sz="1600" noProof="1">
              <a:solidFill>
                <a:srgbClr val="FF66FF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13" name="Obdélník 112"/>
          <p:cNvSpPr/>
          <p:nvPr/>
        </p:nvSpPr>
        <p:spPr>
          <a:xfrm>
            <a:off x="2743200" y="1676400"/>
            <a:ext cx="914400" cy="838200"/>
          </a:xfrm>
          <a:prstGeom prst="rect">
            <a:avLst/>
          </a:prstGeom>
          <a:noFill/>
          <a:ln>
            <a:solidFill>
              <a:schemeClr val="bg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4" name="Obdélník 113"/>
          <p:cNvSpPr/>
          <p:nvPr/>
        </p:nvSpPr>
        <p:spPr>
          <a:xfrm>
            <a:off x="3657600" y="1676400"/>
            <a:ext cx="914400" cy="838200"/>
          </a:xfrm>
          <a:prstGeom prst="rect">
            <a:avLst/>
          </a:prstGeom>
          <a:noFill/>
          <a:ln>
            <a:solidFill>
              <a:schemeClr val="bg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5" name="Obdélník 114"/>
          <p:cNvSpPr/>
          <p:nvPr/>
        </p:nvSpPr>
        <p:spPr>
          <a:xfrm>
            <a:off x="4572000" y="1676400"/>
            <a:ext cx="914400" cy="838200"/>
          </a:xfrm>
          <a:prstGeom prst="rect">
            <a:avLst/>
          </a:prstGeom>
          <a:noFill/>
          <a:ln>
            <a:solidFill>
              <a:schemeClr val="bg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6" name="Obdélník 115"/>
          <p:cNvSpPr/>
          <p:nvPr/>
        </p:nvSpPr>
        <p:spPr>
          <a:xfrm>
            <a:off x="5486400" y="1676400"/>
            <a:ext cx="914400" cy="838200"/>
          </a:xfrm>
          <a:prstGeom prst="rect">
            <a:avLst/>
          </a:prstGeom>
          <a:noFill/>
          <a:ln>
            <a:solidFill>
              <a:schemeClr val="bg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7" name="Obdélník 116"/>
          <p:cNvSpPr/>
          <p:nvPr/>
        </p:nvSpPr>
        <p:spPr>
          <a:xfrm>
            <a:off x="6400800" y="1676400"/>
            <a:ext cx="914400" cy="838200"/>
          </a:xfrm>
          <a:prstGeom prst="rect">
            <a:avLst/>
          </a:prstGeom>
          <a:noFill/>
          <a:ln>
            <a:solidFill>
              <a:schemeClr val="bg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8" name="Obdélník 117"/>
          <p:cNvSpPr/>
          <p:nvPr/>
        </p:nvSpPr>
        <p:spPr>
          <a:xfrm>
            <a:off x="1828800" y="2514600"/>
            <a:ext cx="914400" cy="838200"/>
          </a:xfrm>
          <a:prstGeom prst="rect">
            <a:avLst/>
          </a:prstGeom>
          <a:noFill/>
          <a:ln>
            <a:solidFill>
              <a:schemeClr val="bg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9" name="TextovéPole 118"/>
          <p:cNvSpPr txBox="1"/>
          <p:nvPr/>
        </p:nvSpPr>
        <p:spPr>
          <a:xfrm>
            <a:off x="2057400" y="22098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FF66FF"/>
                </a:solidFill>
                <a:latin typeface="+mn-lt"/>
                <a:cs typeface="Courier New" pitchFamily="49" charset="0"/>
              </a:rPr>
              <a:t>1,0</a:t>
            </a:r>
            <a:endParaRPr lang="cs-CZ" sz="1600" noProof="1">
              <a:solidFill>
                <a:srgbClr val="FF66FF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20" name="TextovéPole 119"/>
          <p:cNvSpPr txBox="1"/>
          <p:nvPr/>
        </p:nvSpPr>
        <p:spPr>
          <a:xfrm>
            <a:off x="2971800" y="22098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FF66FF"/>
                </a:solidFill>
                <a:latin typeface="+mn-lt"/>
                <a:cs typeface="Courier New" pitchFamily="49" charset="0"/>
              </a:rPr>
              <a:t>1,1</a:t>
            </a:r>
            <a:endParaRPr lang="cs-CZ" sz="1600" noProof="1">
              <a:solidFill>
                <a:srgbClr val="FF66FF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21" name="TextovéPole 120"/>
          <p:cNvSpPr txBox="1"/>
          <p:nvPr/>
        </p:nvSpPr>
        <p:spPr>
          <a:xfrm>
            <a:off x="3886200" y="22098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FF66FF"/>
                </a:solidFill>
                <a:latin typeface="+mn-lt"/>
                <a:cs typeface="Courier New" pitchFamily="49" charset="0"/>
              </a:rPr>
              <a:t>1,2</a:t>
            </a:r>
            <a:endParaRPr lang="cs-CZ" sz="1600" noProof="1">
              <a:solidFill>
                <a:srgbClr val="FF66FF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22" name="TextovéPole 121"/>
          <p:cNvSpPr txBox="1"/>
          <p:nvPr/>
        </p:nvSpPr>
        <p:spPr>
          <a:xfrm>
            <a:off x="4800600" y="22098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FF66FF"/>
                </a:solidFill>
                <a:latin typeface="+mn-lt"/>
                <a:cs typeface="Courier New" pitchFamily="49" charset="0"/>
              </a:rPr>
              <a:t>1,3</a:t>
            </a:r>
            <a:endParaRPr lang="cs-CZ" sz="1600" noProof="1">
              <a:solidFill>
                <a:srgbClr val="FF66FF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23" name="TextovéPole 122"/>
          <p:cNvSpPr txBox="1"/>
          <p:nvPr/>
        </p:nvSpPr>
        <p:spPr>
          <a:xfrm>
            <a:off x="5715000" y="22098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FF66FF"/>
                </a:solidFill>
                <a:latin typeface="+mn-lt"/>
                <a:cs typeface="Courier New" pitchFamily="49" charset="0"/>
              </a:rPr>
              <a:t>1,4</a:t>
            </a:r>
            <a:endParaRPr lang="cs-CZ" sz="1600" noProof="1">
              <a:solidFill>
                <a:srgbClr val="FF66FF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24" name="TextovéPole 123"/>
          <p:cNvSpPr txBox="1"/>
          <p:nvPr/>
        </p:nvSpPr>
        <p:spPr>
          <a:xfrm>
            <a:off x="6629400" y="22098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FF66FF"/>
                </a:solidFill>
                <a:latin typeface="+mn-lt"/>
                <a:cs typeface="Courier New" pitchFamily="49" charset="0"/>
              </a:rPr>
              <a:t>1,5</a:t>
            </a:r>
            <a:endParaRPr lang="cs-CZ" sz="1600" noProof="1">
              <a:solidFill>
                <a:srgbClr val="FF66FF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25" name="Obdélník 124"/>
          <p:cNvSpPr/>
          <p:nvPr/>
        </p:nvSpPr>
        <p:spPr>
          <a:xfrm>
            <a:off x="2743200" y="2514600"/>
            <a:ext cx="914400" cy="838200"/>
          </a:xfrm>
          <a:prstGeom prst="rect">
            <a:avLst/>
          </a:prstGeom>
          <a:noFill/>
          <a:ln>
            <a:solidFill>
              <a:schemeClr val="bg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6" name="Obdélník 125"/>
          <p:cNvSpPr/>
          <p:nvPr/>
        </p:nvSpPr>
        <p:spPr>
          <a:xfrm>
            <a:off x="3657600" y="2514600"/>
            <a:ext cx="914400" cy="838200"/>
          </a:xfrm>
          <a:prstGeom prst="rect">
            <a:avLst/>
          </a:prstGeom>
          <a:noFill/>
          <a:ln>
            <a:solidFill>
              <a:schemeClr val="bg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7" name="Obdélník 126"/>
          <p:cNvSpPr/>
          <p:nvPr/>
        </p:nvSpPr>
        <p:spPr>
          <a:xfrm>
            <a:off x="4572000" y="2514600"/>
            <a:ext cx="914400" cy="838200"/>
          </a:xfrm>
          <a:prstGeom prst="rect">
            <a:avLst/>
          </a:prstGeom>
          <a:noFill/>
          <a:ln>
            <a:solidFill>
              <a:schemeClr val="bg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8" name="Obdélník 127"/>
          <p:cNvSpPr/>
          <p:nvPr/>
        </p:nvSpPr>
        <p:spPr>
          <a:xfrm>
            <a:off x="5486400" y="2514600"/>
            <a:ext cx="914400" cy="838200"/>
          </a:xfrm>
          <a:prstGeom prst="rect">
            <a:avLst/>
          </a:prstGeom>
          <a:noFill/>
          <a:ln>
            <a:solidFill>
              <a:schemeClr val="bg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9" name="Obdélník 128"/>
          <p:cNvSpPr/>
          <p:nvPr/>
        </p:nvSpPr>
        <p:spPr>
          <a:xfrm>
            <a:off x="6400800" y="2514600"/>
            <a:ext cx="914400" cy="838200"/>
          </a:xfrm>
          <a:prstGeom prst="rect">
            <a:avLst/>
          </a:prstGeom>
          <a:noFill/>
          <a:ln>
            <a:solidFill>
              <a:schemeClr val="bg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0" name="Obdélník 129"/>
          <p:cNvSpPr/>
          <p:nvPr/>
        </p:nvSpPr>
        <p:spPr>
          <a:xfrm>
            <a:off x="1828800" y="3352800"/>
            <a:ext cx="914400" cy="838200"/>
          </a:xfrm>
          <a:prstGeom prst="rect">
            <a:avLst/>
          </a:prstGeom>
          <a:noFill/>
          <a:ln>
            <a:solidFill>
              <a:schemeClr val="bg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1" name="TextovéPole 130"/>
          <p:cNvSpPr txBox="1"/>
          <p:nvPr/>
        </p:nvSpPr>
        <p:spPr>
          <a:xfrm>
            <a:off x="2057400" y="30480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FF66FF"/>
                </a:solidFill>
                <a:latin typeface="+mn-lt"/>
                <a:cs typeface="Courier New" pitchFamily="49" charset="0"/>
              </a:rPr>
              <a:t>2,0</a:t>
            </a:r>
            <a:endParaRPr lang="cs-CZ" sz="1600" noProof="1">
              <a:solidFill>
                <a:srgbClr val="FF66FF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32" name="TextovéPole 131"/>
          <p:cNvSpPr txBox="1"/>
          <p:nvPr/>
        </p:nvSpPr>
        <p:spPr>
          <a:xfrm>
            <a:off x="2971800" y="30480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FF66FF"/>
                </a:solidFill>
                <a:latin typeface="+mn-lt"/>
                <a:cs typeface="Courier New" pitchFamily="49" charset="0"/>
              </a:rPr>
              <a:t>2,1</a:t>
            </a:r>
            <a:endParaRPr lang="cs-CZ" sz="1600" noProof="1">
              <a:solidFill>
                <a:srgbClr val="FF66FF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33" name="TextovéPole 132"/>
          <p:cNvSpPr txBox="1"/>
          <p:nvPr/>
        </p:nvSpPr>
        <p:spPr>
          <a:xfrm>
            <a:off x="3886200" y="30480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FF66FF"/>
                </a:solidFill>
                <a:latin typeface="+mn-lt"/>
                <a:cs typeface="Courier New" pitchFamily="49" charset="0"/>
              </a:rPr>
              <a:t>2,2</a:t>
            </a:r>
            <a:endParaRPr lang="cs-CZ" sz="1600" noProof="1">
              <a:solidFill>
                <a:srgbClr val="FF66FF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34" name="TextovéPole 133"/>
          <p:cNvSpPr txBox="1"/>
          <p:nvPr/>
        </p:nvSpPr>
        <p:spPr>
          <a:xfrm>
            <a:off x="4800600" y="30480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FF66FF"/>
                </a:solidFill>
                <a:latin typeface="+mn-lt"/>
                <a:cs typeface="Courier New" pitchFamily="49" charset="0"/>
              </a:rPr>
              <a:t>2,3</a:t>
            </a:r>
            <a:endParaRPr lang="cs-CZ" sz="1600" noProof="1">
              <a:solidFill>
                <a:srgbClr val="FF66FF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35" name="TextovéPole 134"/>
          <p:cNvSpPr txBox="1"/>
          <p:nvPr/>
        </p:nvSpPr>
        <p:spPr>
          <a:xfrm>
            <a:off x="5715000" y="30480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FF66FF"/>
                </a:solidFill>
                <a:latin typeface="+mn-lt"/>
                <a:cs typeface="Courier New" pitchFamily="49" charset="0"/>
              </a:rPr>
              <a:t>2,4</a:t>
            </a:r>
            <a:endParaRPr lang="cs-CZ" sz="1600" noProof="1">
              <a:solidFill>
                <a:srgbClr val="FF66FF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36" name="TextovéPole 135"/>
          <p:cNvSpPr txBox="1"/>
          <p:nvPr/>
        </p:nvSpPr>
        <p:spPr>
          <a:xfrm>
            <a:off x="6629400" y="30480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FF66FF"/>
                </a:solidFill>
                <a:latin typeface="+mn-lt"/>
                <a:cs typeface="Courier New" pitchFamily="49" charset="0"/>
              </a:rPr>
              <a:t>2,5</a:t>
            </a:r>
            <a:endParaRPr lang="cs-CZ" sz="1600" noProof="1">
              <a:solidFill>
                <a:srgbClr val="FF66FF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37" name="Obdélník 136"/>
          <p:cNvSpPr/>
          <p:nvPr/>
        </p:nvSpPr>
        <p:spPr>
          <a:xfrm>
            <a:off x="2743200" y="3352800"/>
            <a:ext cx="914400" cy="838200"/>
          </a:xfrm>
          <a:prstGeom prst="rect">
            <a:avLst/>
          </a:prstGeom>
          <a:noFill/>
          <a:ln>
            <a:solidFill>
              <a:schemeClr val="bg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8" name="Obdélník 137"/>
          <p:cNvSpPr/>
          <p:nvPr/>
        </p:nvSpPr>
        <p:spPr>
          <a:xfrm>
            <a:off x="3657600" y="3352800"/>
            <a:ext cx="914400" cy="838200"/>
          </a:xfrm>
          <a:prstGeom prst="rect">
            <a:avLst/>
          </a:prstGeom>
          <a:noFill/>
          <a:ln>
            <a:solidFill>
              <a:schemeClr val="bg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9" name="Obdélník 138"/>
          <p:cNvSpPr/>
          <p:nvPr/>
        </p:nvSpPr>
        <p:spPr>
          <a:xfrm>
            <a:off x="4572000" y="3352800"/>
            <a:ext cx="914400" cy="838200"/>
          </a:xfrm>
          <a:prstGeom prst="rect">
            <a:avLst/>
          </a:prstGeom>
          <a:noFill/>
          <a:ln>
            <a:solidFill>
              <a:schemeClr val="bg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0" name="Obdélník 139"/>
          <p:cNvSpPr/>
          <p:nvPr/>
        </p:nvSpPr>
        <p:spPr>
          <a:xfrm>
            <a:off x="5486400" y="3352800"/>
            <a:ext cx="914400" cy="838200"/>
          </a:xfrm>
          <a:prstGeom prst="rect">
            <a:avLst/>
          </a:prstGeom>
          <a:noFill/>
          <a:ln>
            <a:solidFill>
              <a:schemeClr val="bg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1" name="Obdélník 140"/>
          <p:cNvSpPr/>
          <p:nvPr/>
        </p:nvSpPr>
        <p:spPr>
          <a:xfrm>
            <a:off x="6400800" y="3352800"/>
            <a:ext cx="914400" cy="838200"/>
          </a:xfrm>
          <a:prstGeom prst="rect">
            <a:avLst/>
          </a:prstGeom>
          <a:noFill/>
          <a:ln>
            <a:solidFill>
              <a:schemeClr val="bg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2" name="Obdélník 141"/>
          <p:cNvSpPr/>
          <p:nvPr/>
        </p:nvSpPr>
        <p:spPr>
          <a:xfrm>
            <a:off x="1828800" y="4191000"/>
            <a:ext cx="914400" cy="838200"/>
          </a:xfrm>
          <a:prstGeom prst="rect">
            <a:avLst/>
          </a:prstGeom>
          <a:noFill/>
          <a:ln>
            <a:solidFill>
              <a:schemeClr val="bg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3" name="TextovéPole 142"/>
          <p:cNvSpPr txBox="1"/>
          <p:nvPr/>
        </p:nvSpPr>
        <p:spPr>
          <a:xfrm>
            <a:off x="2057400" y="38862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FF66FF"/>
                </a:solidFill>
                <a:latin typeface="+mn-lt"/>
                <a:cs typeface="Courier New" pitchFamily="49" charset="0"/>
              </a:rPr>
              <a:t>3,0</a:t>
            </a:r>
            <a:endParaRPr lang="cs-CZ" sz="1600" noProof="1">
              <a:solidFill>
                <a:srgbClr val="FF66FF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44" name="TextovéPole 143"/>
          <p:cNvSpPr txBox="1"/>
          <p:nvPr/>
        </p:nvSpPr>
        <p:spPr>
          <a:xfrm>
            <a:off x="2971800" y="38862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FF66FF"/>
                </a:solidFill>
                <a:latin typeface="+mn-lt"/>
                <a:cs typeface="Courier New" pitchFamily="49" charset="0"/>
              </a:rPr>
              <a:t>3,1</a:t>
            </a:r>
            <a:endParaRPr lang="cs-CZ" sz="1600" noProof="1">
              <a:solidFill>
                <a:srgbClr val="FF66FF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45" name="TextovéPole 144"/>
          <p:cNvSpPr txBox="1"/>
          <p:nvPr/>
        </p:nvSpPr>
        <p:spPr>
          <a:xfrm>
            <a:off x="3886200" y="38862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FF66FF"/>
                </a:solidFill>
                <a:latin typeface="+mn-lt"/>
                <a:cs typeface="Courier New" pitchFamily="49" charset="0"/>
              </a:rPr>
              <a:t>3,2</a:t>
            </a:r>
            <a:endParaRPr lang="cs-CZ" sz="1600" noProof="1">
              <a:solidFill>
                <a:srgbClr val="FF66FF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46" name="TextovéPole 145"/>
          <p:cNvSpPr txBox="1"/>
          <p:nvPr/>
        </p:nvSpPr>
        <p:spPr>
          <a:xfrm>
            <a:off x="4800600" y="38862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FF66FF"/>
                </a:solidFill>
                <a:latin typeface="+mn-lt"/>
                <a:cs typeface="Courier New" pitchFamily="49" charset="0"/>
              </a:rPr>
              <a:t>3,3</a:t>
            </a:r>
            <a:endParaRPr lang="cs-CZ" sz="1600" noProof="1">
              <a:solidFill>
                <a:srgbClr val="FF66FF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47" name="TextovéPole 146"/>
          <p:cNvSpPr txBox="1"/>
          <p:nvPr/>
        </p:nvSpPr>
        <p:spPr>
          <a:xfrm>
            <a:off x="5715000" y="38862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FF66FF"/>
                </a:solidFill>
                <a:latin typeface="+mn-lt"/>
                <a:cs typeface="Courier New" pitchFamily="49" charset="0"/>
              </a:rPr>
              <a:t>3,4</a:t>
            </a:r>
            <a:endParaRPr lang="cs-CZ" sz="1600" noProof="1">
              <a:solidFill>
                <a:srgbClr val="FF66FF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48" name="TextovéPole 147"/>
          <p:cNvSpPr txBox="1"/>
          <p:nvPr/>
        </p:nvSpPr>
        <p:spPr>
          <a:xfrm>
            <a:off x="6629400" y="38862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FF66FF"/>
                </a:solidFill>
                <a:latin typeface="+mn-lt"/>
                <a:cs typeface="Courier New" pitchFamily="49" charset="0"/>
              </a:rPr>
              <a:t>3,5</a:t>
            </a:r>
            <a:endParaRPr lang="cs-CZ" sz="1600" noProof="1">
              <a:solidFill>
                <a:srgbClr val="FF66FF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49" name="Obdélník 148"/>
          <p:cNvSpPr/>
          <p:nvPr/>
        </p:nvSpPr>
        <p:spPr>
          <a:xfrm>
            <a:off x="2743200" y="4191000"/>
            <a:ext cx="914400" cy="838200"/>
          </a:xfrm>
          <a:prstGeom prst="rect">
            <a:avLst/>
          </a:prstGeom>
          <a:noFill/>
          <a:ln>
            <a:solidFill>
              <a:schemeClr val="bg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50" name="Obdélník 149"/>
          <p:cNvSpPr/>
          <p:nvPr/>
        </p:nvSpPr>
        <p:spPr>
          <a:xfrm>
            <a:off x="3657600" y="4191000"/>
            <a:ext cx="914400" cy="838200"/>
          </a:xfrm>
          <a:prstGeom prst="rect">
            <a:avLst/>
          </a:prstGeom>
          <a:noFill/>
          <a:ln>
            <a:solidFill>
              <a:schemeClr val="bg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51" name="Obdélník 150"/>
          <p:cNvSpPr/>
          <p:nvPr/>
        </p:nvSpPr>
        <p:spPr>
          <a:xfrm>
            <a:off x="4572000" y="4191000"/>
            <a:ext cx="914400" cy="838200"/>
          </a:xfrm>
          <a:prstGeom prst="rect">
            <a:avLst/>
          </a:prstGeom>
          <a:noFill/>
          <a:ln>
            <a:solidFill>
              <a:schemeClr val="bg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52" name="Obdélník 151"/>
          <p:cNvSpPr/>
          <p:nvPr/>
        </p:nvSpPr>
        <p:spPr>
          <a:xfrm>
            <a:off x="5486400" y="4191000"/>
            <a:ext cx="914400" cy="838200"/>
          </a:xfrm>
          <a:prstGeom prst="rect">
            <a:avLst/>
          </a:prstGeom>
          <a:noFill/>
          <a:ln>
            <a:solidFill>
              <a:schemeClr val="bg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53" name="Obdélník 152"/>
          <p:cNvSpPr/>
          <p:nvPr/>
        </p:nvSpPr>
        <p:spPr>
          <a:xfrm>
            <a:off x="6400800" y="4191000"/>
            <a:ext cx="914400" cy="838200"/>
          </a:xfrm>
          <a:prstGeom prst="rect">
            <a:avLst/>
          </a:prstGeom>
          <a:noFill/>
          <a:ln>
            <a:solidFill>
              <a:schemeClr val="bg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54" name="TextovéPole 153"/>
          <p:cNvSpPr txBox="1"/>
          <p:nvPr/>
        </p:nvSpPr>
        <p:spPr>
          <a:xfrm>
            <a:off x="2057400" y="47244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FF66FF"/>
                </a:solidFill>
                <a:latin typeface="+mn-lt"/>
                <a:cs typeface="Courier New" pitchFamily="49" charset="0"/>
              </a:rPr>
              <a:t>4,0</a:t>
            </a:r>
            <a:endParaRPr lang="cs-CZ" sz="1600" noProof="1">
              <a:solidFill>
                <a:srgbClr val="FF66FF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55" name="TextovéPole 154"/>
          <p:cNvSpPr txBox="1"/>
          <p:nvPr/>
        </p:nvSpPr>
        <p:spPr>
          <a:xfrm>
            <a:off x="2971800" y="47244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FF66FF"/>
                </a:solidFill>
                <a:latin typeface="+mn-lt"/>
                <a:cs typeface="Courier New" pitchFamily="49" charset="0"/>
              </a:rPr>
              <a:t>4,1</a:t>
            </a:r>
            <a:endParaRPr lang="cs-CZ" sz="1600" noProof="1">
              <a:solidFill>
                <a:srgbClr val="FF66FF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56" name="TextovéPole 155"/>
          <p:cNvSpPr txBox="1"/>
          <p:nvPr/>
        </p:nvSpPr>
        <p:spPr>
          <a:xfrm>
            <a:off x="3886200" y="47244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FF66FF"/>
                </a:solidFill>
                <a:latin typeface="+mn-lt"/>
                <a:cs typeface="Courier New" pitchFamily="49" charset="0"/>
              </a:rPr>
              <a:t>4,2</a:t>
            </a:r>
            <a:endParaRPr lang="cs-CZ" sz="1600" noProof="1">
              <a:solidFill>
                <a:srgbClr val="FF66FF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57" name="TextovéPole 156"/>
          <p:cNvSpPr txBox="1"/>
          <p:nvPr/>
        </p:nvSpPr>
        <p:spPr>
          <a:xfrm>
            <a:off x="4800600" y="47244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FF66FF"/>
                </a:solidFill>
                <a:latin typeface="+mn-lt"/>
                <a:cs typeface="Courier New" pitchFamily="49" charset="0"/>
              </a:rPr>
              <a:t>4,3</a:t>
            </a:r>
            <a:endParaRPr lang="cs-CZ" sz="1600" noProof="1">
              <a:solidFill>
                <a:srgbClr val="FF66FF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58" name="TextovéPole 157"/>
          <p:cNvSpPr txBox="1"/>
          <p:nvPr/>
        </p:nvSpPr>
        <p:spPr>
          <a:xfrm>
            <a:off x="5715000" y="47244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FF66FF"/>
                </a:solidFill>
                <a:latin typeface="+mn-lt"/>
                <a:cs typeface="Courier New" pitchFamily="49" charset="0"/>
              </a:rPr>
              <a:t>4,4</a:t>
            </a:r>
            <a:endParaRPr lang="cs-CZ" sz="1600" noProof="1">
              <a:solidFill>
                <a:srgbClr val="FF66FF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59" name="TextovéPole 158"/>
          <p:cNvSpPr txBox="1"/>
          <p:nvPr/>
        </p:nvSpPr>
        <p:spPr>
          <a:xfrm>
            <a:off x="6629400" y="47244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FF66FF"/>
                </a:solidFill>
                <a:latin typeface="+mn-lt"/>
                <a:cs typeface="Courier New" pitchFamily="49" charset="0"/>
              </a:rPr>
              <a:t>4,5</a:t>
            </a:r>
            <a:endParaRPr lang="cs-CZ" sz="1600" noProof="1">
              <a:solidFill>
                <a:srgbClr val="FF66FF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60" name="TextovéPole 159"/>
          <p:cNvSpPr txBox="1"/>
          <p:nvPr/>
        </p:nvSpPr>
        <p:spPr>
          <a:xfrm>
            <a:off x="1371600" y="18288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99FFCC"/>
                </a:solidFill>
                <a:latin typeface="+mn-lt"/>
                <a:cs typeface="Courier New" pitchFamily="49" charset="0"/>
              </a:rPr>
              <a:t>0,0</a:t>
            </a:r>
            <a:endParaRPr lang="cs-CZ" sz="1600" noProof="1">
              <a:solidFill>
                <a:srgbClr val="99FFCC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61" name="TextovéPole 160"/>
          <p:cNvSpPr txBox="1"/>
          <p:nvPr/>
        </p:nvSpPr>
        <p:spPr>
          <a:xfrm>
            <a:off x="2286000" y="18288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99FFCC"/>
                </a:solidFill>
                <a:latin typeface="+mn-lt"/>
                <a:cs typeface="Courier New" pitchFamily="49" charset="0"/>
              </a:rPr>
              <a:t>0,1</a:t>
            </a:r>
            <a:endParaRPr lang="cs-CZ" sz="1600" noProof="1">
              <a:solidFill>
                <a:srgbClr val="99FFCC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62" name="TextovéPole 161"/>
          <p:cNvSpPr txBox="1"/>
          <p:nvPr/>
        </p:nvSpPr>
        <p:spPr>
          <a:xfrm>
            <a:off x="3200400" y="18288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99FFCC"/>
                </a:solidFill>
                <a:latin typeface="+mn-lt"/>
                <a:cs typeface="Courier New" pitchFamily="49" charset="0"/>
              </a:rPr>
              <a:t>0,2</a:t>
            </a:r>
            <a:endParaRPr lang="cs-CZ" sz="1600" noProof="1">
              <a:solidFill>
                <a:srgbClr val="99FFCC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63" name="TextovéPole 162"/>
          <p:cNvSpPr txBox="1"/>
          <p:nvPr/>
        </p:nvSpPr>
        <p:spPr>
          <a:xfrm>
            <a:off x="4114800" y="18288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99FFCC"/>
                </a:solidFill>
                <a:latin typeface="+mn-lt"/>
                <a:cs typeface="Courier New" pitchFamily="49" charset="0"/>
              </a:rPr>
              <a:t>0,3</a:t>
            </a:r>
            <a:endParaRPr lang="cs-CZ" sz="1600" noProof="1">
              <a:solidFill>
                <a:srgbClr val="99FFCC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64" name="TextovéPole 163"/>
          <p:cNvSpPr txBox="1"/>
          <p:nvPr/>
        </p:nvSpPr>
        <p:spPr>
          <a:xfrm>
            <a:off x="5029200" y="18288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99FFCC"/>
                </a:solidFill>
                <a:latin typeface="+mn-lt"/>
                <a:cs typeface="Courier New" pitchFamily="49" charset="0"/>
              </a:rPr>
              <a:t>0,4</a:t>
            </a:r>
            <a:endParaRPr lang="cs-CZ" sz="1600" noProof="1">
              <a:solidFill>
                <a:srgbClr val="99FFCC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65" name="TextovéPole 164"/>
          <p:cNvSpPr txBox="1"/>
          <p:nvPr/>
        </p:nvSpPr>
        <p:spPr>
          <a:xfrm>
            <a:off x="5943600" y="18288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99FFCC"/>
                </a:solidFill>
                <a:latin typeface="+mn-lt"/>
                <a:cs typeface="Courier New" pitchFamily="49" charset="0"/>
              </a:rPr>
              <a:t>0,5</a:t>
            </a:r>
            <a:endParaRPr lang="cs-CZ" sz="1600" noProof="1">
              <a:solidFill>
                <a:srgbClr val="99FFCC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66" name="TextovéPole 165"/>
          <p:cNvSpPr txBox="1"/>
          <p:nvPr/>
        </p:nvSpPr>
        <p:spPr>
          <a:xfrm>
            <a:off x="6858000" y="18288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99FFCC"/>
                </a:solidFill>
                <a:latin typeface="+mn-lt"/>
                <a:cs typeface="Courier New" pitchFamily="49" charset="0"/>
              </a:rPr>
              <a:t>0,6</a:t>
            </a:r>
            <a:endParaRPr lang="cs-CZ" sz="1600" noProof="1">
              <a:solidFill>
                <a:srgbClr val="99FFCC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67" name="TextovéPole 166"/>
          <p:cNvSpPr txBox="1"/>
          <p:nvPr/>
        </p:nvSpPr>
        <p:spPr>
          <a:xfrm>
            <a:off x="1371600" y="26670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99FFCC"/>
                </a:solidFill>
                <a:latin typeface="+mn-lt"/>
                <a:cs typeface="Courier New" pitchFamily="49" charset="0"/>
              </a:rPr>
              <a:t>1,0</a:t>
            </a:r>
            <a:endParaRPr lang="cs-CZ" sz="1600" noProof="1">
              <a:solidFill>
                <a:srgbClr val="99FFCC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68" name="TextovéPole 167"/>
          <p:cNvSpPr txBox="1"/>
          <p:nvPr/>
        </p:nvSpPr>
        <p:spPr>
          <a:xfrm>
            <a:off x="2286000" y="26670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99FFCC"/>
                </a:solidFill>
                <a:latin typeface="+mn-lt"/>
                <a:cs typeface="Courier New" pitchFamily="49" charset="0"/>
              </a:rPr>
              <a:t>1,1</a:t>
            </a:r>
            <a:endParaRPr lang="cs-CZ" sz="1600" noProof="1">
              <a:solidFill>
                <a:srgbClr val="99FFCC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69" name="TextovéPole 168"/>
          <p:cNvSpPr txBox="1"/>
          <p:nvPr/>
        </p:nvSpPr>
        <p:spPr>
          <a:xfrm>
            <a:off x="3200400" y="26670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99FFCC"/>
                </a:solidFill>
                <a:latin typeface="+mn-lt"/>
                <a:cs typeface="Courier New" pitchFamily="49" charset="0"/>
              </a:rPr>
              <a:t>1,2</a:t>
            </a:r>
            <a:endParaRPr lang="cs-CZ" sz="1600" noProof="1">
              <a:solidFill>
                <a:srgbClr val="99FFCC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70" name="TextovéPole 169"/>
          <p:cNvSpPr txBox="1"/>
          <p:nvPr/>
        </p:nvSpPr>
        <p:spPr>
          <a:xfrm>
            <a:off x="4114800" y="26670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99FFCC"/>
                </a:solidFill>
                <a:latin typeface="+mn-lt"/>
                <a:cs typeface="Courier New" pitchFamily="49" charset="0"/>
              </a:rPr>
              <a:t>1,3</a:t>
            </a:r>
            <a:endParaRPr lang="cs-CZ" sz="1600" noProof="1">
              <a:solidFill>
                <a:srgbClr val="99FFCC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71" name="TextovéPole 170"/>
          <p:cNvSpPr txBox="1"/>
          <p:nvPr/>
        </p:nvSpPr>
        <p:spPr>
          <a:xfrm>
            <a:off x="5029200" y="26670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99FFCC"/>
                </a:solidFill>
                <a:latin typeface="+mn-lt"/>
                <a:cs typeface="Courier New" pitchFamily="49" charset="0"/>
              </a:rPr>
              <a:t>1,4</a:t>
            </a:r>
            <a:endParaRPr lang="cs-CZ" sz="1600" noProof="1">
              <a:solidFill>
                <a:srgbClr val="99FFCC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72" name="TextovéPole 171"/>
          <p:cNvSpPr txBox="1"/>
          <p:nvPr/>
        </p:nvSpPr>
        <p:spPr>
          <a:xfrm>
            <a:off x="5943600" y="26670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99FFCC"/>
                </a:solidFill>
                <a:latin typeface="+mn-lt"/>
                <a:cs typeface="Courier New" pitchFamily="49" charset="0"/>
              </a:rPr>
              <a:t>1,5</a:t>
            </a:r>
            <a:endParaRPr lang="cs-CZ" sz="1600" noProof="1">
              <a:solidFill>
                <a:srgbClr val="99FFCC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73" name="TextovéPole 172"/>
          <p:cNvSpPr txBox="1"/>
          <p:nvPr/>
        </p:nvSpPr>
        <p:spPr>
          <a:xfrm>
            <a:off x="6858000" y="26670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99FFCC"/>
                </a:solidFill>
                <a:latin typeface="+mn-lt"/>
                <a:cs typeface="Courier New" pitchFamily="49" charset="0"/>
              </a:rPr>
              <a:t>1,6</a:t>
            </a:r>
            <a:endParaRPr lang="cs-CZ" sz="1600" noProof="1">
              <a:solidFill>
                <a:srgbClr val="99FFCC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74" name="TextovéPole 173"/>
          <p:cNvSpPr txBox="1"/>
          <p:nvPr/>
        </p:nvSpPr>
        <p:spPr>
          <a:xfrm>
            <a:off x="1371600" y="35052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99FFCC"/>
                </a:solidFill>
                <a:latin typeface="+mn-lt"/>
                <a:cs typeface="Courier New" pitchFamily="49" charset="0"/>
              </a:rPr>
              <a:t>2,0</a:t>
            </a:r>
            <a:endParaRPr lang="cs-CZ" sz="1600" noProof="1">
              <a:solidFill>
                <a:srgbClr val="99FFCC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75" name="TextovéPole 174"/>
          <p:cNvSpPr txBox="1"/>
          <p:nvPr/>
        </p:nvSpPr>
        <p:spPr>
          <a:xfrm>
            <a:off x="2286000" y="35052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99FFCC"/>
                </a:solidFill>
                <a:latin typeface="+mn-lt"/>
                <a:cs typeface="Courier New" pitchFamily="49" charset="0"/>
              </a:rPr>
              <a:t>2,1</a:t>
            </a:r>
            <a:endParaRPr lang="cs-CZ" sz="1600" noProof="1">
              <a:solidFill>
                <a:srgbClr val="99FFCC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76" name="TextovéPole 175"/>
          <p:cNvSpPr txBox="1"/>
          <p:nvPr/>
        </p:nvSpPr>
        <p:spPr>
          <a:xfrm>
            <a:off x="3200400" y="35052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99FFCC"/>
                </a:solidFill>
                <a:latin typeface="+mn-lt"/>
                <a:cs typeface="Courier New" pitchFamily="49" charset="0"/>
              </a:rPr>
              <a:t>2,2</a:t>
            </a:r>
            <a:endParaRPr lang="cs-CZ" sz="1600" noProof="1">
              <a:solidFill>
                <a:srgbClr val="99FFCC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77" name="TextovéPole 176"/>
          <p:cNvSpPr txBox="1"/>
          <p:nvPr/>
        </p:nvSpPr>
        <p:spPr>
          <a:xfrm>
            <a:off x="4114800" y="35052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99FFCC"/>
                </a:solidFill>
                <a:latin typeface="+mn-lt"/>
                <a:cs typeface="Courier New" pitchFamily="49" charset="0"/>
              </a:rPr>
              <a:t>2,3</a:t>
            </a:r>
            <a:endParaRPr lang="cs-CZ" sz="1600" noProof="1">
              <a:solidFill>
                <a:srgbClr val="99FFCC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78" name="TextovéPole 177"/>
          <p:cNvSpPr txBox="1"/>
          <p:nvPr/>
        </p:nvSpPr>
        <p:spPr>
          <a:xfrm>
            <a:off x="5029200" y="35052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99FFCC"/>
                </a:solidFill>
                <a:latin typeface="+mn-lt"/>
                <a:cs typeface="Courier New" pitchFamily="49" charset="0"/>
              </a:rPr>
              <a:t>2,4</a:t>
            </a:r>
            <a:endParaRPr lang="cs-CZ" sz="1600" noProof="1">
              <a:solidFill>
                <a:srgbClr val="99FFCC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79" name="TextovéPole 178"/>
          <p:cNvSpPr txBox="1"/>
          <p:nvPr/>
        </p:nvSpPr>
        <p:spPr>
          <a:xfrm>
            <a:off x="5943600" y="35052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99FFCC"/>
                </a:solidFill>
                <a:latin typeface="+mn-lt"/>
                <a:cs typeface="Courier New" pitchFamily="49" charset="0"/>
              </a:rPr>
              <a:t>2,5</a:t>
            </a:r>
            <a:endParaRPr lang="cs-CZ" sz="1600" noProof="1">
              <a:solidFill>
                <a:srgbClr val="99FFCC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80" name="TextovéPole 179"/>
          <p:cNvSpPr txBox="1"/>
          <p:nvPr/>
        </p:nvSpPr>
        <p:spPr>
          <a:xfrm>
            <a:off x="6858000" y="35052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99FFCC"/>
                </a:solidFill>
                <a:latin typeface="+mn-lt"/>
                <a:cs typeface="Courier New" pitchFamily="49" charset="0"/>
              </a:rPr>
              <a:t>2,6</a:t>
            </a:r>
            <a:endParaRPr lang="cs-CZ" sz="1600" noProof="1">
              <a:solidFill>
                <a:srgbClr val="99FFCC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81" name="TextovéPole 180"/>
          <p:cNvSpPr txBox="1"/>
          <p:nvPr/>
        </p:nvSpPr>
        <p:spPr>
          <a:xfrm>
            <a:off x="1371600" y="43434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99FFCC"/>
                </a:solidFill>
                <a:latin typeface="+mn-lt"/>
                <a:cs typeface="Courier New" pitchFamily="49" charset="0"/>
              </a:rPr>
              <a:t>3,0</a:t>
            </a:r>
            <a:endParaRPr lang="cs-CZ" sz="1600" noProof="1">
              <a:solidFill>
                <a:srgbClr val="99FFCC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82" name="TextovéPole 181"/>
          <p:cNvSpPr txBox="1"/>
          <p:nvPr/>
        </p:nvSpPr>
        <p:spPr>
          <a:xfrm>
            <a:off x="2286000" y="43434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99FFCC"/>
                </a:solidFill>
                <a:latin typeface="+mn-lt"/>
                <a:cs typeface="Courier New" pitchFamily="49" charset="0"/>
              </a:rPr>
              <a:t>3,1</a:t>
            </a:r>
            <a:endParaRPr lang="cs-CZ" sz="1600" noProof="1">
              <a:solidFill>
                <a:srgbClr val="99FFCC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83" name="TextovéPole 182"/>
          <p:cNvSpPr txBox="1"/>
          <p:nvPr/>
        </p:nvSpPr>
        <p:spPr>
          <a:xfrm>
            <a:off x="3200400" y="43434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99FFCC"/>
                </a:solidFill>
                <a:latin typeface="+mn-lt"/>
                <a:cs typeface="Courier New" pitchFamily="49" charset="0"/>
              </a:rPr>
              <a:t>3,2</a:t>
            </a:r>
            <a:endParaRPr lang="cs-CZ" sz="1600" noProof="1">
              <a:solidFill>
                <a:srgbClr val="99FFCC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84" name="TextovéPole 183"/>
          <p:cNvSpPr txBox="1"/>
          <p:nvPr/>
        </p:nvSpPr>
        <p:spPr>
          <a:xfrm>
            <a:off x="4114800" y="43434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99FFCC"/>
                </a:solidFill>
                <a:latin typeface="+mn-lt"/>
                <a:cs typeface="Courier New" pitchFamily="49" charset="0"/>
              </a:rPr>
              <a:t>3,3</a:t>
            </a:r>
            <a:endParaRPr lang="cs-CZ" sz="1600" noProof="1">
              <a:solidFill>
                <a:srgbClr val="99FFCC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85" name="TextovéPole 184"/>
          <p:cNvSpPr txBox="1"/>
          <p:nvPr/>
        </p:nvSpPr>
        <p:spPr>
          <a:xfrm>
            <a:off x="5029200" y="43434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99FFCC"/>
                </a:solidFill>
                <a:latin typeface="+mn-lt"/>
                <a:cs typeface="Courier New" pitchFamily="49" charset="0"/>
              </a:rPr>
              <a:t>3,4</a:t>
            </a:r>
            <a:endParaRPr lang="cs-CZ" sz="1600" noProof="1">
              <a:solidFill>
                <a:srgbClr val="99FFCC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86" name="TextovéPole 185"/>
          <p:cNvSpPr txBox="1"/>
          <p:nvPr/>
        </p:nvSpPr>
        <p:spPr>
          <a:xfrm>
            <a:off x="5943600" y="43434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99FFCC"/>
                </a:solidFill>
                <a:latin typeface="+mn-lt"/>
                <a:cs typeface="Courier New" pitchFamily="49" charset="0"/>
              </a:rPr>
              <a:t>3,5</a:t>
            </a:r>
            <a:endParaRPr lang="cs-CZ" sz="1600" noProof="1">
              <a:solidFill>
                <a:srgbClr val="99FFCC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87" name="TextovéPole 186"/>
          <p:cNvSpPr txBox="1"/>
          <p:nvPr/>
        </p:nvSpPr>
        <p:spPr>
          <a:xfrm>
            <a:off x="6858000" y="4343400"/>
            <a:ext cx="470000" cy="338554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1600" noProof="1" smtClean="0">
                <a:solidFill>
                  <a:srgbClr val="99FFCC"/>
                </a:solidFill>
                <a:latin typeface="+mn-lt"/>
                <a:cs typeface="Courier New" pitchFamily="49" charset="0"/>
              </a:rPr>
              <a:t>3,6</a:t>
            </a:r>
            <a:endParaRPr lang="cs-CZ" sz="1600" noProof="1">
              <a:solidFill>
                <a:srgbClr val="99FFCC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88" name="Zástupný symbol pro obsah 12"/>
          <p:cNvSpPr>
            <a:spLocks noGrp="1"/>
          </p:cNvSpPr>
          <p:nvPr>
            <p:ph idx="1"/>
          </p:nvPr>
        </p:nvSpPr>
        <p:spPr>
          <a:xfrm>
            <a:off x="455613" y="5257800"/>
            <a:ext cx="8226425" cy="838200"/>
          </a:xfrm>
        </p:spPr>
        <p:txBody>
          <a:bodyPr/>
          <a:lstStyle/>
          <a:p>
            <a:r>
              <a:rPr lang="cs-CZ" dirty="0" smtClean="0"/>
              <a:t>Lépe 2 matice:	</a:t>
            </a:r>
            <a:r>
              <a:rPr lang="cs-CZ" b="1" dirty="0" smtClean="0">
                <a:solidFill>
                  <a:srgbClr val="FF66FF"/>
                </a:solidFill>
              </a:rPr>
              <a:t>vodorovné  </a:t>
            </a:r>
            <a:r>
              <a:rPr lang="cs-CZ" dirty="0" smtClean="0">
                <a:solidFill>
                  <a:srgbClr val="FF66FF"/>
                </a:solidFill>
              </a:rPr>
              <a:t> </a:t>
            </a:r>
            <a:r>
              <a:rPr lang="en-US" dirty="0" smtClean="0">
                <a:solidFill>
                  <a:srgbClr val="FF66FF"/>
                </a:solidFill>
              </a:rPr>
              <a:t>[R+1][C]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			</a:t>
            </a:r>
            <a:r>
              <a:rPr lang="cs-CZ" b="1" dirty="0" smtClean="0">
                <a:solidFill>
                  <a:srgbClr val="99FFCC"/>
                </a:solidFill>
              </a:rPr>
              <a:t>svislé   </a:t>
            </a:r>
            <a:r>
              <a:rPr lang="en-US" dirty="0" smtClean="0">
                <a:solidFill>
                  <a:srgbClr val="99FFCC"/>
                </a:solidFill>
              </a:rPr>
              <a:t>[R][C+1]</a:t>
            </a:r>
            <a:endParaRPr lang="cs-CZ" b="1" dirty="0" smtClean="0">
              <a:solidFill>
                <a:srgbClr val="99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Trojúhelníkové mřížky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7" name="Obdélník 6"/>
          <p:cNvSpPr/>
          <p:nvPr/>
        </p:nvSpPr>
        <p:spPr>
          <a:xfrm>
            <a:off x="2895600" y="2057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0,0</a:t>
            </a:r>
            <a:endParaRPr lang="cs-CZ" dirty="0"/>
          </a:p>
        </p:txBody>
      </p:sp>
      <p:sp>
        <p:nvSpPr>
          <p:cNvPr id="9" name="Obdélník 8"/>
          <p:cNvSpPr/>
          <p:nvPr/>
        </p:nvSpPr>
        <p:spPr>
          <a:xfrm>
            <a:off x="2514600" y="2590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1,0</a:t>
            </a:r>
            <a:endParaRPr lang="cs-CZ" dirty="0"/>
          </a:p>
        </p:txBody>
      </p:sp>
      <p:sp>
        <p:nvSpPr>
          <p:cNvPr id="10" name="Obdélník 9"/>
          <p:cNvSpPr/>
          <p:nvPr/>
        </p:nvSpPr>
        <p:spPr>
          <a:xfrm>
            <a:off x="3276600" y="2590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1,1</a:t>
            </a:r>
            <a:endParaRPr lang="cs-CZ" dirty="0"/>
          </a:p>
        </p:txBody>
      </p:sp>
      <p:sp>
        <p:nvSpPr>
          <p:cNvPr id="11" name="Obdélník 10"/>
          <p:cNvSpPr/>
          <p:nvPr/>
        </p:nvSpPr>
        <p:spPr>
          <a:xfrm>
            <a:off x="2133600" y="31242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2,0</a:t>
            </a:r>
            <a:endParaRPr lang="cs-CZ" dirty="0"/>
          </a:p>
        </p:txBody>
      </p:sp>
      <p:sp>
        <p:nvSpPr>
          <p:cNvPr id="12" name="Obdélník 11"/>
          <p:cNvSpPr/>
          <p:nvPr/>
        </p:nvSpPr>
        <p:spPr>
          <a:xfrm>
            <a:off x="2895600" y="31242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2,1</a:t>
            </a:r>
            <a:endParaRPr lang="cs-CZ" dirty="0"/>
          </a:p>
        </p:txBody>
      </p:sp>
      <p:sp>
        <p:nvSpPr>
          <p:cNvPr id="13" name="Obdélník 12"/>
          <p:cNvSpPr/>
          <p:nvPr/>
        </p:nvSpPr>
        <p:spPr>
          <a:xfrm>
            <a:off x="3657600" y="31242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2,2</a:t>
            </a:r>
            <a:endParaRPr lang="cs-CZ" dirty="0"/>
          </a:p>
        </p:txBody>
      </p:sp>
      <p:sp>
        <p:nvSpPr>
          <p:cNvPr id="14" name="Obdélník 13"/>
          <p:cNvSpPr/>
          <p:nvPr/>
        </p:nvSpPr>
        <p:spPr>
          <a:xfrm>
            <a:off x="1752600" y="36576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3,0</a:t>
            </a:r>
          </a:p>
        </p:txBody>
      </p:sp>
      <p:sp>
        <p:nvSpPr>
          <p:cNvPr id="15" name="Obdélník 14"/>
          <p:cNvSpPr/>
          <p:nvPr/>
        </p:nvSpPr>
        <p:spPr>
          <a:xfrm>
            <a:off x="2514600" y="36576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3,1</a:t>
            </a:r>
            <a:endParaRPr lang="cs-CZ" dirty="0"/>
          </a:p>
        </p:txBody>
      </p:sp>
      <p:sp>
        <p:nvSpPr>
          <p:cNvPr id="16" name="Obdélník 15"/>
          <p:cNvSpPr/>
          <p:nvPr/>
        </p:nvSpPr>
        <p:spPr>
          <a:xfrm>
            <a:off x="1371600" y="41910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4,0</a:t>
            </a:r>
            <a:endParaRPr lang="cs-CZ" dirty="0"/>
          </a:p>
        </p:txBody>
      </p:sp>
      <p:sp>
        <p:nvSpPr>
          <p:cNvPr id="17" name="Obdélník 16"/>
          <p:cNvSpPr/>
          <p:nvPr/>
        </p:nvSpPr>
        <p:spPr>
          <a:xfrm>
            <a:off x="2133600" y="41910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4,1</a:t>
            </a:r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2895600" y="41910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4,2</a:t>
            </a:r>
            <a:endParaRPr lang="cs-CZ" dirty="0"/>
          </a:p>
        </p:txBody>
      </p:sp>
      <p:sp>
        <p:nvSpPr>
          <p:cNvPr id="19" name="Obdélník 18"/>
          <p:cNvSpPr/>
          <p:nvPr/>
        </p:nvSpPr>
        <p:spPr>
          <a:xfrm>
            <a:off x="990600" y="4724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5,0</a:t>
            </a:r>
            <a:endParaRPr lang="cs-CZ" dirty="0"/>
          </a:p>
        </p:txBody>
      </p:sp>
      <p:sp>
        <p:nvSpPr>
          <p:cNvPr id="20" name="Obdélník 19"/>
          <p:cNvSpPr/>
          <p:nvPr/>
        </p:nvSpPr>
        <p:spPr>
          <a:xfrm>
            <a:off x="1752600" y="4724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5,1</a:t>
            </a:r>
            <a:endParaRPr lang="cs-CZ" dirty="0"/>
          </a:p>
        </p:txBody>
      </p:sp>
      <p:sp>
        <p:nvSpPr>
          <p:cNvPr id="24" name="Obdélník 23"/>
          <p:cNvSpPr/>
          <p:nvPr/>
        </p:nvSpPr>
        <p:spPr>
          <a:xfrm>
            <a:off x="2514600" y="4724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5,2</a:t>
            </a:r>
            <a:endParaRPr lang="cs-CZ" dirty="0"/>
          </a:p>
        </p:txBody>
      </p:sp>
      <p:sp>
        <p:nvSpPr>
          <p:cNvPr id="25" name="Obdélník 24"/>
          <p:cNvSpPr/>
          <p:nvPr/>
        </p:nvSpPr>
        <p:spPr>
          <a:xfrm>
            <a:off x="3276600" y="4724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5,3</a:t>
            </a:r>
            <a:endParaRPr lang="cs-CZ" dirty="0"/>
          </a:p>
        </p:txBody>
      </p:sp>
      <p:sp>
        <p:nvSpPr>
          <p:cNvPr id="26" name="Obdélník 25"/>
          <p:cNvSpPr/>
          <p:nvPr/>
        </p:nvSpPr>
        <p:spPr>
          <a:xfrm>
            <a:off x="3276600" y="36576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3,2</a:t>
            </a:r>
            <a:endParaRPr lang="cs-CZ" dirty="0"/>
          </a:p>
        </p:txBody>
      </p:sp>
      <p:sp>
        <p:nvSpPr>
          <p:cNvPr id="27" name="Obdélník 26"/>
          <p:cNvSpPr/>
          <p:nvPr/>
        </p:nvSpPr>
        <p:spPr>
          <a:xfrm>
            <a:off x="3657600" y="41910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4,3</a:t>
            </a:r>
            <a:endParaRPr lang="cs-CZ" dirty="0"/>
          </a:p>
        </p:txBody>
      </p:sp>
      <p:sp>
        <p:nvSpPr>
          <p:cNvPr id="28" name="Obdélník 27"/>
          <p:cNvSpPr/>
          <p:nvPr/>
        </p:nvSpPr>
        <p:spPr>
          <a:xfrm>
            <a:off x="4038600" y="4724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5,4</a:t>
            </a:r>
            <a:endParaRPr lang="cs-CZ" dirty="0"/>
          </a:p>
        </p:txBody>
      </p:sp>
      <p:sp>
        <p:nvSpPr>
          <p:cNvPr id="29" name="Obdélník 28"/>
          <p:cNvSpPr/>
          <p:nvPr/>
        </p:nvSpPr>
        <p:spPr>
          <a:xfrm>
            <a:off x="4038600" y="36576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3,3</a:t>
            </a:r>
            <a:endParaRPr lang="cs-CZ" dirty="0"/>
          </a:p>
        </p:txBody>
      </p:sp>
      <p:sp>
        <p:nvSpPr>
          <p:cNvPr id="30" name="Obdélník 29"/>
          <p:cNvSpPr/>
          <p:nvPr/>
        </p:nvSpPr>
        <p:spPr>
          <a:xfrm>
            <a:off x="4419600" y="41910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4,4</a:t>
            </a:r>
            <a:endParaRPr lang="cs-CZ" dirty="0"/>
          </a:p>
        </p:txBody>
      </p:sp>
      <p:sp>
        <p:nvSpPr>
          <p:cNvPr id="31" name="Obdélník 30"/>
          <p:cNvSpPr/>
          <p:nvPr/>
        </p:nvSpPr>
        <p:spPr>
          <a:xfrm>
            <a:off x="4800600" y="4724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5,5</a:t>
            </a:r>
            <a:endParaRPr lang="cs-CZ" dirty="0"/>
          </a:p>
        </p:txBody>
      </p:sp>
      <p:sp>
        <p:nvSpPr>
          <p:cNvPr id="32" name="Obdélník 31"/>
          <p:cNvSpPr/>
          <p:nvPr/>
        </p:nvSpPr>
        <p:spPr>
          <a:xfrm>
            <a:off x="6324600" y="2514600"/>
            <a:ext cx="914400" cy="685800"/>
          </a:xfrm>
          <a:prstGeom prst="rect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/>
              <a:t>i-1, j-1</a:t>
            </a:r>
            <a:endParaRPr lang="cs-CZ" dirty="0"/>
          </a:p>
        </p:txBody>
      </p:sp>
      <p:sp>
        <p:nvSpPr>
          <p:cNvPr id="33" name="Obdélník 32"/>
          <p:cNvSpPr/>
          <p:nvPr/>
        </p:nvSpPr>
        <p:spPr>
          <a:xfrm>
            <a:off x="7239000" y="2514600"/>
            <a:ext cx="914400" cy="685800"/>
          </a:xfrm>
          <a:prstGeom prst="rect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/>
              <a:t>i-1, j</a:t>
            </a:r>
            <a:endParaRPr lang="cs-CZ" dirty="0"/>
          </a:p>
        </p:txBody>
      </p:sp>
      <p:sp>
        <p:nvSpPr>
          <p:cNvPr id="34" name="Obdélník 33"/>
          <p:cNvSpPr/>
          <p:nvPr/>
        </p:nvSpPr>
        <p:spPr>
          <a:xfrm>
            <a:off x="5867400" y="3200400"/>
            <a:ext cx="914400" cy="685800"/>
          </a:xfrm>
          <a:prstGeom prst="rect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err="1" smtClean="0"/>
              <a:t>i</a:t>
            </a:r>
            <a:r>
              <a:rPr lang="en-US" dirty="0" smtClean="0"/>
              <a:t>, j-1</a:t>
            </a:r>
            <a:endParaRPr lang="cs-CZ" dirty="0"/>
          </a:p>
        </p:txBody>
      </p:sp>
      <p:sp>
        <p:nvSpPr>
          <p:cNvPr id="35" name="Obdélník 34"/>
          <p:cNvSpPr/>
          <p:nvPr/>
        </p:nvSpPr>
        <p:spPr>
          <a:xfrm>
            <a:off x="6781800" y="3200400"/>
            <a:ext cx="914400" cy="685800"/>
          </a:xfrm>
          <a:prstGeom prst="rect">
            <a:avLst/>
          </a:prstGeom>
          <a:solidFill>
            <a:srgbClr val="00FFFF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</a:rPr>
              <a:t>i</a:t>
            </a:r>
            <a:r>
              <a:rPr lang="en-US" sz="2400" b="1" dirty="0" smtClean="0">
                <a:solidFill>
                  <a:srgbClr val="FF0000"/>
                </a:solidFill>
              </a:rPr>
              <a:t>, j</a:t>
            </a:r>
            <a:endParaRPr lang="cs-CZ" sz="2400" b="1" dirty="0">
              <a:solidFill>
                <a:srgbClr val="FF0000"/>
              </a:solidFill>
            </a:endParaRPr>
          </a:p>
        </p:txBody>
      </p:sp>
      <p:sp>
        <p:nvSpPr>
          <p:cNvPr id="36" name="Obdélník 35"/>
          <p:cNvSpPr/>
          <p:nvPr/>
        </p:nvSpPr>
        <p:spPr>
          <a:xfrm>
            <a:off x="7696200" y="3200400"/>
            <a:ext cx="914400" cy="685800"/>
          </a:xfrm>
          <a:prstGeom prst="rect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err="1" smtClean="0"/>
              <a:t>i</a:t>
            </a:r>
            <a:r>
              <a:rPr lang="en-US" dirty="0" smtClean="0"/>
              <a:t>, j+1</a:t>
            </a:r>
            <a:endParaRPr lang="cs-CZ" dirty="0"/>
          </a:p>
        </p:txBody>
      </p:sp>
      <p:sp>
        <p:nvSpPr>
          <p:cNvPr id="37" name="Obdélník 36"/>
          <p:cNvSpPr/>
          <p:nvPr/>
        </p:nvSpPr>
        <p:spPr>
          <a:xfrm>
            <a:off x="6324600" y="3886200"/>
            <a:ext cx="914400" cy="685800"/>
          </a:xfrm>
          <a:prstGeom prst="rect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/>
              <a:t>i+1, j</a:t>
            </a:r>
            <a:endParaRPr lang="cs-CZ" dirty="0"/>
          </a:p>
        </p:txBody>
      </p:sp>
      <p:sp>
        <p:nvSpPr>
          <p:cNvPr id="38" name="Obdélník 37"/>
          <p:cNvSpPr/>
          <p:nvPr/>
        </p:nvSpPr>
        <p:spPr>
          <a:xfrm>
            <a:off x="7239000" y="3886200"/>
            <a:ext cx="914400" cy="685800"/>
          </a:xfrm>
          <a:prstGeom prst="rect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/>
              <a:t>i+1, j+1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Pravoúhlé mřížky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107" name="Obdélník 106"/>
          <p:cNvSpPr/>
          <p:nvPr/>
        </p:nvSpPr>
        <p:spPr>
          <a:xfrm>
            <a:off x="4267200" y="2057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08" name="Obdélník 107"/>
          <p:cNvSpPr/>
          <p:nvPr/>
        </p:nvSpPr>
        <p:spPr>
          <a:xfrm>
            <a:off x="5029200" y="2057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09" name="Obdélník 108"/>
          <p:cNvSpPr/>
          <p:nvPr/>
        </p:nvSpPr>
        <p:spPr>
          <a:xfrm>
            <a:off x="3505200" y="2057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0" name="Obdélník 109"/>
          <p:cNvSpPr/>
          <p:nvPr/>
        </p:nvSpPr>
        <p:spPr>
          <a:xfrm>
            <a:off x="2743200" y="2057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1" name="Obdélník 110"/>
          <p:cNvSpPr/>
          <p:nvPr/>
        </p:nvSpPr>
        <p:spPr>
          <a:xfrm>
            <a:off x="1981200" y="2057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2" name="Obdélník 111"/>
          <p:cNvSpPr/>
          <p:nvPr/>
        </p:nvSpPr>
        <p:spPr>
          <a:xfrm>
            <a:off x="6553200" y="2057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3" name="Obdélník 112"/>
          <p:cNvSpPr/>
          <p:nvPr/>
        </p:nvSpPr>
        <p:spPr>
          <a:xfrm>
            <a:off x="5791200" y="2057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4" name="Obdélník 113"/>
          <p:cNvSpPr/>
          <p:nvPr/>
        </p:nvSpPr>
        <p:spPr>
          <a:xfrm>
            <a:off x="4267200" y="2590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5" name="Obdélník 114"/>
          <p:cNvSpPr/>
          <p:nvPr/>
        </p:nvSpPr>
        <p:spPr>
          <a:xfrm>
            <a:off x="5029200" y="2590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6" name="Obdélník 115"/>
          <p:cNvSpPr/>
          <p:nvPr/>
        </p:nvSpPr>
        <p:spPr>
          <a:xfrm>
            <a:off x="3505200" y="2590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7" name="Obdélník 116"/>
          <p:cNvSpPr/>
          <p:nvPr/>
        </p:nvSpPr>
        <p:spPr>
          <a:xfrm>
            <a:off x="2743200" y="2590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8" name="Obdélník 117"/>
          <p:cNvSpPr/>
          <p:nvPr/>
        </p:nvSpPr>
        <p:spPr>
          <a:xfrm>
            <a:off x="1981200" y="2590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9" name="Obdélník 118"/>
          <p:cNvSpPr/>
          <p:nvPr/>
        </p:nvSpPr>
        <p:spPr>
          <a:xfrm>
            <a:off x="6553200" y="2590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0" name="Obdélník 119"/>
          <p:cNvSpPr/>
          <p:nvPr/>
        </p:nvSpPr>
        <p:spPr>
          <a:xfrm>
            <a:off x="5791200" y="2590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1" name="Obdélník 120"/>
          <p:cNvSpPr/>
          <p:nvPr/>
        </p:nvSpPr>
        <p:spPr>
          <a:xfrm>
            <a:off x="4267200" y="31242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2" name="Obdélník 121"/>
          <p:cNvSpPr/>
          <p:nvPr/>
        </p:nvSpPr>
        <p:spPr>
          <a:xfrm>
            <a:off x="5029200" y="31242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3" name="Obdélník 122"/>
          <p:cNvSpPr/>
          <p:nvPr/>
        </p:nvSpPr>
        <p:spPr>
          <a:xfrm>
            <a:off x="3505200" y="31242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4" name="Obdélník 123"/>
          <p:cNvSpPr/>
          <p:nvPr/>
        </p:nvSpPr>
        <p:spPr>
          <a:xfrm>
            <a:off x="2743200" y="31242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5" name="Obdélník 124"/>
          <p:cNvSpPr/>
          <p:nvPr/>
        </p:nvSpPr>
        <p:spPr>
          <a:xfrm>
            <a:off x="1981200" y="31242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6" name="Obdélník 125"/>
          <p:cNvSpPr/>
          <p:nvPr/>
        </p:nvSpPr>
        <p:spPr>
          <a:xfrm>
            <a:off x="6553200" y="31242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7" name="Obdélník 126"/>
          <p:cNvSpPr/>
          <p:nvPr/>
        </p:nvSpPr>
        <p:spPr>
          <a:xfrm>
            <a:off x="5791200" y="31242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8" name="Obdélník 127"/>
          <p:cNvSpPr/>
          <p:nvPr/>
        </p:nvSpPr>
        <p:spPr>
          <a:xfrm>
            <a:off x="4267200" y="36576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9" name="Obdélník 128"/>
          <p:cNvSpPr/>
          <p:nvPr/>
        </p:nvSpPr>
        <p:spPr>
          <a:xfrm>
            <a:off x="5029200" y="36576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0" name="Obdélník 129"/>
          <p:cNvSpPr/>
          <p:nvPr/>
        </p:nvSpPr>
        <p:spPr>
          <a:xfrm>
            <a:off x="3505200" y="36576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1" name="Obdélník 130"/>
          <p:cNvSpPr/>
          <p:nvPr/>
        </p:nvSpPr>
        <p:spPr>
          <a:xfrm>
            <a:off x="2743200" y="36576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2" name="Obdélník 131"/>
          <p:cNvSpPr/>
          <p:nvPr/>
        </p:nvSpPr>
        <p:spPr>
          <a:xfrm>
            <a:off x="1981200" y="36576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3" name="Obdélník 132"/>
          <p:cNvSpPr/>
          <p:nvPr/>
        </p:nvSpPr>
        <p:spPr>
          <a:xfrm>
            <a:off x="6553200" y="36576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4" name="Obdélník 133"/>
          <p:cNvSpPr/>
          <p:nvPr/>
        </p:nvSpPr>
        <p:spPr>
          <a:xfrm>
            <a:off x="5791200" y="36576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5" name="Obdélník 134"/>
          <p:cNvSpPr/>
          <p:nvPr/>
        </p:nvSpPr>
        <p:spPr>
          <a:xfrm>
            <a:off x="4267200" y="41910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6" name="Obdélník 135"/>
          <p:cNvSpPr/>
          <p:nvPr/>
        </p:nvSpPr>
        <p:spPr>
          <a:xfrm>
            <a:off x="5029200" y="41910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7" name="Obdélník 136"/>
          <p:cNvSpPr/>
          <p:nvPr/>
        </p:nvSpPr>
        <p:spPr>
          <a:xfrm>
            <a:off x="3505200" y="41910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8" name="Obdélník 137"/>
          <p:cNvSpPr/>
          <p:nvPr/>
        </p:nvSpPr>
        <p:spPr>
          <a:xfrm>
            <a:off x="2743200" y="41910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9" name="Obdélník 138"/>
          <p:cNvSpPr/>
          <p:nvPr/>
        </p:nvSpPr>
        <p:spPr>
          <a:xfrm>
            <a:off x="1981200" y="41910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0" name="Obdélník 139"/>
          <p:cNvSpPr/>
          <p:nvPr/>
        </p:nvSpPr>
        <p:spPr>
          <a:xfrm>
            <a:off x="6553200" y="41910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1" name="Obdélník 140"/>
          <p:cNvSpPr/>
          <p:nvPr/>
        </p:nvSpPr>
        <p:spPr>
          <a:xfrm>
            <a:off x="5791200" y="41910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2" name="Obdélník 141"/>
          <p:cNvSpPr/>
          <p:nvPr/>
        </p:nvSpPr>
        <p:spPr>
          <a:xfrm>
            <a:off x="4267200" y="4724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3" name="Obdélník 142"/>
          <p:cNvSpPr/>
          <p:nvPr/>
        </p:nvSpPr>
        <p:spPr>
          <a:xfrm>
            <a:off x="5029200" y="4724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4" name="Obdélník 143"/>
          <p:cNvSpPr/>
          <p:nvPr/>
        </p:nvSpPr>
        <p:spPr>
          <a:xfrm>
            <a:off x="3505200" y="4724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5" name="Obdélník 144"/>
          <p:cNvSpPr/>
          <p:nvPr/>
        </p:nvSpPr>
        <p:spPr>
          <a:xfrm>
            <a:off x="2743200" y="4724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6" name="Obdélník 145"/>
          <p:cNvSpPr/>
          <p:nvPr/>
        </p:nvSpPr>
        <p:spPr>
          <a:xfrm>
            <a:off x="1981200" y="4724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7" name="Obdélník 146"/>
          <p:cNvSpPr/>
          <p:nvPr/>
        </p:nvSpPr>
        <p:spPr>
          <a:xfrm>
            <a:off x="6553200" y="4724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8" name="Obdélník 147"/>
          <p:cNvSpPr/>
          <p:nvPr/>
        </p:nvSpPr>
        <p:spPr>
          <a:xfrm>
            <a:off x="5791200" y="4724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9" name="Obdélník 148"/>
          <p:cNvSpPr/>
          <p:nvPr/>
        </p:nvSpPr>
        <p:spPr>
          <a:xfrm>
            <a:off x="4267200" y="5257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50" name="Obdélník 149"/>
          <p:cNvSpPr/>
          <p:nvPr/>
        </p:nvSpPr>
        <p:spPr>
          <a:xfrm>
            <a:off x="5029200" y="5257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51" name="Obdélník 150"/>
          <p:cNvSpPr/>
          <p:nvPr/>
        </p:nvSpPr>
        <p:spPr>
          <a:xfrm>
            <a:off x="3505200" y="5257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52" name="Obdélník 151"/>
          <p:cNvSpPr/>
          <p:nvPr/>
        </p:nvSpPr>
        <p:spPr>
          <a:xfrm>
            <a:off x="2743200" y="5257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53" name="Obdélník 152"/>
          <p:cNvSpPr/>
          <p:nvPr/>
        </p:nvSpPr>
        <p:spPr>
          <a:xfrm>
            <a:off x="1981200" y="5257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54" name="Obdélník 153"/>
          <p:cNvSpPr/>
          <p:nvPr/>
        </p:nvSpPr>
        <p:spPr>
          <a:xfrm>
            <a:off x="6553200" y="5257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55" name="Obdélník 154"/>
          <p:cNvSpPr/>
          <p:nvPr/>
        </p:nvSpPr>
        <p:spPr>
          <a:xfrm>
            <a:off x="5791200" y="5257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Trojúhelníkové mřížky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32" name="Rovnoramenný trojúhelník 31"/>
          <p:cNvSpPr/>
          <p:nvPr/>
        </p:nvSpPr>
        <p:spPr>
          <a:xfrm>
            <a:off x="2438400" y="1828800"/>
            <a:ext cx="1066800" cy="919656"/>
          </a:xfrm>
          <a:prstGeom prst="triangle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/>
              <a:t>0,0</a:t>
            </a:r>
            <a:endParaRPr lang="cs-CZ" dirty="0"/>
          </a:p>
        </p:txBody>
      </p:sp>
      <p:sp>
        <p:nvSpPr>
          <p:cNvPr id="35" name="Rovnoramenný trojúhelník 34"/>
          <p:cNvSpPr/>
          <p:nvPr/>
        </p:nvSpPr>
        <p:spPr>
          <a:xfrm>
            <a:off x="2971800" y="2743200"/>
            <a:ext cx="1066800" cy="919656"/>
          </a:xfrm>
          <a:prstGeom prst="triangle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/>
              <a:t>1,1</a:t>
            </a:r>
            <a:endParaRPr lang="cs-CZ" dirty="0"/>
          </a:p>
        </p:txBody>
      </p:sp>
      <p:sp>
        <p:nvSpPr>
          <p:cNvPr id="36" name="Rovnoramenný trojúhelník 35"/>
          <p:cNvSpPr/>
          <p:nvPr/>
        </p:nvSpPr>
        <p:spPr>
          <a:xfrm>
            <a:off x="1905000" y="2743200"/>
            <a:ext cx="1066800" cy="919656"/>
          </a:xfrm>
          <a:prstGeom prst="triangle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/>
              <a:t>1,-1</a:t>
            </a:r>
            <a:endParaRPr lang="cs-CZ" dirty="0"/>
          </a:p>
        </p:txBody>
      </p:sp>
      <p:sp>
        <p:nvSpPr>
          <p:cNvPr id="38" name="Vývojový diagram: sloučení 37"/>
          <p:cNvSpPr/>
          <p:nvPr/>
        </p:nvSpPr>
        <p:spPr>
          <a:xfrm>
            <a:off x="2438400" y="2743200"/>
            <a:ext cx="1066800" cy="914400"/>
          </a:xfrm>
          <a:prstGeom prst="flowChartMerge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/>
              <a:t>1,0</a:t>
            </a:r>
            <a:endParaRPr lang="cs-CZ" dirty="0"/>
          </a:p>
        </p:txBody>
      </p:sp>
      <p:sp>
        <p:nvSpPr>
          <p:cNvPr id="39" name="Rovnoramenný trojúhelník 38"/>
          <p:cNvSpPr/>
          <p:nvPr/>
        </p:nvSpPr>
        <p:spPr>
          <a:xfrm>
            <a:off x="2438400" y="3657600"/>
            <a:ext cx="1066800" cy="919656"/>
          </a:xfrm>
          <a:prstGeom prst="triangle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/>
              <a:t>2,0</a:t>
            </a:r>
            <a:endParaRPr lang="cs-CZ" dirty="0"/>
          </a:p>
        </p:txBody>
      </p:sp>
      <p:sp>
        <p:nvSpPr>
          <p:cNvPr id="40" name="Rovnoramenný trojúhelník 39"/>
          <p:cNvSpPr/>
          <p:nvPr/>
        </p:nvSpPr>
        <p:spPr>
          <a:xfrm>
            <a:off x="1371600" y="3657600"/>
            <a:ext cx="1066800" cy="919656"/>
          </a:xfrm>
          <a:prstGeom prst="triangle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/>
              <a:t>2,-2</a:t>
            </a:r>
            <a:endParaRPr lang="cs-CZ" dirty="0"/>
          </a:p>
        </p:txBody>
      </p:sp>
      <p:sp>
        <p:nvSpPr>
          <p:cNvPr id="41" name="Vývojový diagram: sloučení 40"/>
          <p:cNvSpPr/>
          <p:nvPr/>
        </p:nvSpPr>
        <p:spPr>
          <a:xfrm>
            <a:off x="1905000" y="3657600"/>
            <a:ext cx="1066800" cy="914400"/>
          </a:xfrm>
          <a:prstGeom prst="flowChartMerge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/>
              <a:t>2,-1</a:t>
            </a:r>
            <a:endParaRPr lang="cs-CZ" dirty="0"/>
          </a:p>
        </p:txBody>
      </p:sp>
      <p:sp>
        <p:nvSpPr>
          <p:cNvPr id="42" name="Rovnoramenný trojúhelník 41"/>
          <p:cNvSpPr/>
          <p:nvPr/>
        </p:nvSpPr>
        <p:spPr>
          <a:xfrm>
            <a:off x="1905000" y="4572000"/>
            <a:ext cx="1066800" cy="919656"/>
          </a:xfrm>
          <a:prstGeom prst="triangle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/>
              <a:t>3,-1</a:t>
            </a:r>
            <a:endParaRPr lang="cs-CZ" dirty="0"/>
          </a:p>
        </p:txBody>
      </p:sp>
      <p:sp>
        <p:nvSpPr>
          <p:cNvPr id="43" name="Rovnoramenný trojúhelník 42"/>
          <p:cNvSpPr/>
          <p:nvPr/>
        </p:nvSpPr>
        <p:spPr>
          <a:xfrm>
            <a:off x="838200" y="4572000"/>
            <a:ext cx="1066800" cy="919656"/>
          </a:xfrm>
          <a:prstGeom prst="triangle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/>
              <a:t>3,-3</a:t>
            </a:r>
            <a:endParaRPr lang="cs-CZ" dirty="0"/>
          </a:p>
        </p:txBody>
      </p:sp>
      <p:sp>
        <p:nvSpPr>
          <p:cNvPr id="44" name="Vývojový diagram: sloučení 43"/>
          <p:cNvSpPr/>
          <p:nvPr/>
        </p:nvSpPr>
        <p:spPr>
          <a:xfrm>
            <a:off x="1371600" y="4572000"/>
            <a:ext cx="1066800" cy="914400"/>
          </a:xfrm>
          <a:prstGeom prst="flowChartMerge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/>
              <a:t>3,-2</a:t>
            </a:r>
            <a:endParaRPr lang="cs-CZ" dirty="0"/>
          </a:p>
        </p:txBody>
      </p:sp>
      <p:sp>
        <p:nvSpPr>
          <p:cNvPr id="45" name="Rovnoramenný trojúhelník 44"/>
          <p:cNvSpPr/>
          <p:nvPr/>
        </p:nvSpPr>
        <p:spPr>
          <a:xfrm>
            <a:off x="3505200" y="3657600"/>
            <a:ext cx="1066800" cy="919656"/>
          </a:xfrm>
          <a:prstGeom prst="triangle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/>
              <a:t>2,2</a:t>
            </a:r>
            <a:endParaRPr lang="cs-CZ" dirty="0"/>
          </a:p>
        </p:txBody>
      </p:sp>
      <p:sp>
        <p:nvSpPr>
          <p:cNvPr id="46" name="Vývojový diagram: sloučení 45"/>
          <p:cNvSpPr/>
          <p:nvPr/>
        </p:nvSpPr>
        <p:spPr>
          <a:xfrm>
            <a:off x="2971800" y="3657600"/>
            <a:ext cx="1066800" cy="914400"/>
          </a:xfrm>
          <a:prstGeom prst="flowChartMerge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/>
              <a:t>2,1</a:t>
            </a:r>
            <a:endParaRPr lang="cs-CZ" dirty="0"/>
          </a:p>
        </p:txBody>
      </p:sp>
      <p:sp>
        <p:nvSpPr>
          <p:cNvPr id="47" name="Rovnoramenný trojúhelník 46"/>
          <p:cNvSpPr/>
          <p:nvPr/>
        </p:nvSpPr>
        <p:spPr>
          <a:xfrm>
            <a:off x="2971800" y="4572000"/>
            <a:ext cx="1066800" cy="919656"/>
          </a:xfrm>
          <a:prstGeom prst="triangle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/>
              <a:t>3,1</a:t>
            </a:r>
            <a:endParaRPr lang="cs-CZ" dirty="0"/>
          </a:p>
        </p:txBody>
      </p:sp>
      <p:sp>
        <p:nvSpPr>
          <p:cNvPr id="48" name="Vývojový diagram: sloučení 47"/>
          <p:cNvSpPr/>
          <p:nvPr/>
        </p:nvSpPr>
        <p:spPr>
          <a:xfrm>
            <a:off x="2438400" y="4572000"/>
            <a:ext cx="1066800" cy="914400"/>
          </a:xfrm>
          <a:prstGeom prst="flowChartMerge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/>
              <a:t>3,0</a:t>
            </a:r>
            <a:endParaRPr lang="cs-CZ" dirty="0"/>
          </a:p>
        </p:txBody>
      </p:sp>
      <p:sp>
        <p:nvSpPr>
          <p:cNvPr id="49" name="Rovnoramenný trojúhelník 48"/>
          <p:cNvSpPr/>
          <p:nvPr/>
        </p:nvSpPr>
        <p:spPr>
          <a:xfrm>
            <a:off x="4038600" y="4572000"/>
            <a:ext cx="1066800" cy="919656"/>
          </a:xfrm>
          <a:prstGeom prst="triangle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/>
              <a:t>3,3</a:t>
            </a:r>
            <a:endParaRPr lang="cs-CZ" dirty="0"/>
          </a:p>
        </p:txBody>
      </p:sp>
      <p:sp>
        <p:nvSpPr>
          <p:cNvPr id="50" name="Vývojový diagram: sloučení 49"/>
          <p:cNvSpPr/>
          <p:nvPr/>
        </p:nvSpPr>
        <p:spPr>
          <a:xfrm>
            <a:off x="3505200" y="4572000"/>
            <a:ext cx="1066800" cy="914400"/>
          </a:xfrm>
          <a:prstGeom prst="flowChartMerge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/>
              <a:t>3,2</a:t>
            </a:r>
            <a:endParaRPr lang="cs-CZ" dirty="0"/>
          </a:p>
        </p:txBody>
      </p:sp>
      <p:sp>
        <p:nvSpPr>
          <p:cNvPr id="51" name="Rovnoramenný trojúhelník 50"/>
          <p:cNvSpPr/>
          <p:nvPr/>
        </p:nvSpPr>
        <p:spPr>
          <a:xfrm>
            <a:off x="6324600" y="1600200"/>
            <a:ext cx="1066800" cy="919656"/>
          </a:xfrm>
          <a:prstGeom prst="triangle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/>
              <a:t>i-1, j</a:t>
            </a:r>
            <a:endParaRPr lang="cs-CZ" dirty="0"/>
          </a:p>
        </p:txBody>
      </p:sp>
      <p:sp>
        <p:nvSpPr>
          <p:cNvPr id="52" name="Rovnoramenný trojúhelník 51"/>
          <p:cNvSpPr/>
          <p:nvPr/>
        </p:nvSpPr>
        <p:spPr>
          <a:xfrm>
            <a:off x="6858000" y="2514600"/>
            <a:ext cx="1066800" cy="919656"/>
          </a:xfrm>
          <a:prstGeom prst="triangle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err="1" smtClean="0"/>
              <a:t>i</a:t>
            </a:r>
            <a:r>
              <a:rPr lang="en-US" dirty="0" smtClean="0"/>
              <a:t>, j+1</a:t>
            </a:r>
            <a:endParaRPr lang="cs-CZ" dirty="0"/>
          </a:p>
        </p:txBody>
      </p:sp>
      <p:sp>
        <p:nvSpPr>
          <p:cNvPr id="53" name="Rovnoramenný trojúhelník 52"/>
          <p:cNvSpPr/>
          <p:nvPr/>
        </p:nvSpPr>
        <p:spPr>
          <a:xfrm>
            <a:off x="5791200" y="2514600"/>
            <a:ext cx="1066800" cy="919656"/>
          </a:xfrm>
          <a:prstGeom prst="triangle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err="1" smtClean="0"/>
              <a:t>i</a:t>
            </a:r>
            <a:r>
              <a:rPr lang="en-US" dirty="0" smtClean="0"/>
              <a:t>, j-1</a:t>
            </a:r>
            <a:endParaRPr lang="cs-CZ" dirty="0"/>
          </a:p>
        </p:txBody>
      </p:sp>
      <p:sp>
        <p:nvSpPr>
          <p:cNvPr id="54" name="Vývojový diagram: sloučení 53"/>
          <p:cNvSpPr/>
          <p:nvPr/>
        </p:nvSpPr>
        <p:spPr>
          <a:xfrm>
            <a:off x="6324600" y="2514600"/>
            <a:ext cx="1066800" cy="914400"/>
          </a:xfrm>
          <a:prstGeom prst="flowChartMerge">
            <a:avLst/>
          </a:prstGeom>
          <a:solidFill>
            <a:srgbClr val="00FFFF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</a:rPr>
              <a:t>i</a:t>
            </a:r>
            <a:r>
              <a:rPr lang="en-US" sz="2400" b="1" dirty="0" smtClean="0">
                <a:solidFill>
                  <a:srgbClr val="FF0000"/>
                </a:solidFill>
              </a:rPr>
              <a:t>, j</a:t>
            </a:r>
            <a:endParaRPr lang="cs-CZ" sz="2400" b="1" dirty="0">
              <a:solidFill>
                <a:srgbClr val="FF0000"/>
              </a:solidFill>
            </a:endParaRPr>
          </a:p>
        </p:txBody>
      </p:sp>
      <p:sp>
        <p:nvSpPr>
          <p:cNvPr id="55" name="Rovnoramenný trojúhelník 54"/>
          <p:cNvSpPr/>
          <p:nvPr/>
        </p:nvSpPr>
        <p:spPr>
          <a:xfrm>
            <a:off x="6324600" y="3962400"/>
            <a:ext cx="1066800" cy="919656"/>
          </a:xfrm>
          <a:prstGeom prst="triangle">
            <a:avLst/>
          </a:prstGeom>
          <a:solidFill>
            <a:srgbClr val="00FFFF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</a:rPr>
              <a:t>i</a:t>
            </a:r>
            <a:r>
              <a:rPr lang="en-US" sz="2400" b="1" dirty="0" smtClean="0">
                <a:solidFill>
                  <a:srgbClr val="FF0000"/>
                </a:solidFill>
              </a:rPr>
              <a:t>, j</a:t>
            </a:r>
            <a:endParaRPr lang="cs-CZ" sz="2400" b="1" dirty="0">
              <a:solidFill>
                <a:srgbClr val="FF0000"/>
              </a:solidFill>
            </a:endParaRPr>
          </a:p>
        </p:txBody>
      </p:sp>
      <p:sp>
        <p:nvSpPr>
          <p:cNvPr id="56" name="Vývojový diagram: sloučení 55"/>
          <p:cNvSpPr/>
          <p:nvPr/>
        </p:nvSpPr>
        <p:spPr>
          <a:xfrm>
            <a:off x="5791200" y="3962400"/>
            <a:ext cx="1066800" cy="914400"/>
          </a:xfrm>
          <a:prstGeom prst="flowChartMerge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err="1" smtClean="0"/>
              <a:t>i</a:t>
            </a:r>
            <a:r>
              <a:rPr lang="en-US" dirty="0" smtClean="0"/>
              <a:t>, j-1</a:t>
            </a:r>
            <a:endParaRPr lang="cs-CZ" dirty="0"/>
          </a:p>
        </p:txBody>
      </p:sp>
      <p:sp>
        <p:nvSpPr>
          <p:cNvPr id="57" name="Vývojový diagram: sloučení 56"/>
          <p:cNvSpPr/>
          <p:nvPr/>
        </p:nvSpPr>
        <p:spPr>
          <a:xfrm>
            <a:off x="6858000" y="3962400"/>
            <a:ext cx="1066800" cy="914400"/>
          </a:xfrm>
          <a:prstGeom prst="flowChartMerge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err="1" smtClean="0"/>
              <a:t>i</a:t>
            </a:r>
            <a:r>
              <a:rPr lang="en-US" dirty="0" smtClean="0"/>
              <a:t>, j+1</a:t>
            </a:r>
            <a:endParaRPr lang="cs-CZ" dirty="0"/>
          </a:p>
        </p:txBody>
      </p:sp>
      <p:sp>
        <p:nvSpPr>
          <p:cNvPr id="58" name="Vývojový diagram: sloučení 57"/>
          <p:cNvSpPr/>
          <p:nvPr/>
        </p:nvSpPr>
        <p:spPr>
          <a:xfrm>
            <a:off x="6324600" y="4876800"/>
            <a:ext cx="1066800" cy="914400"/>
          </a:xfrm>
          <a:prstGeom prst="flowChartMerge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/>
              <a:t>i+1, j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Šestiúhelníkové mřížky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sp>
        <p:nvSpPr>
          <p:cNvPr id="7" name="Šestiúhelník 6"/>
          <p:cNvSpPr/>
          <p:nvPr/>
        </p:nvSpPr>
        <p:spPr>
          <a:xfrm>
            <a:off x="3505200" y="19050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" name="Šestiúhelník 7"/>
          <p:cNvSpPr/>
          <p:nvPr/>
        </p:nvSpPr>
        <p:spPr>
          <a:xfrm>
            <a:off x="4038600" y="22098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9" name="Šestiúhelník 8"/>
          <p:cNvSpPr/>
          <p:nvPr/>
        </p:nvSpPr>
        <p:spPr>
          <a:xfrm>
            <a:off x="3505200" y="25146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0" name="Šestiúhelník 9"/>
          <p:cNvSpPr/>
          <p:nvPr/>
        </p:nvSpPr>
        <p:spPr>
          <a:xfrm>
            <a:off x="4038600" y="28194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Šestiúhelník 10"/>
          <p:cNvSpPr/>
          <p:nvPr/>
        </p:nvSpPr>
        <p:spPr>
          <a:xfrm>
            <a:off x="4572000" y="19050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" name="Šestiúhelník 11"/>
          <p:cNvSpPr/>
          <p:nvPr/>
        </p:nvSpPr>
        <p:spPr>
          <a:xfrm>
            <a:off x="5105400" y="22098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" name="Šestiúhelník 12"/>
          <p:cNvSpPr/>
          <p:nvPr/>
        </p:nvSpPr>
        <p:spPr>
          <a:xfrm>
            <a:off x="4572000" y="25146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" name="Šestiúhelník 13"/>
          <p:cNvSpPr/>
          <p:nvPr/>
        </p:nvSpPr>
        <p:spPr>
          <a:xfrm>
            <a:off x="5105400" y="28194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5" name="Šestiúhelník 14"/>
          <p:cNvSpPr/>
          <p:nvPr/>
        </p:nvSpPr>
        <p:spPr>
          <a:xfrm>
            <a:off x="5638800" y="19050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6" name="Šestiúhelník 15"/>
          <p:cNvSpPr/>
          <p:nvPr/>
        </p:nvSpPr>
        <p:spPr>
          <a:xfrm>
            <a:off x="6172200" y="22098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7" name="Šestiúhelník 16"/>
          <p:cNvSpPr/>
          <p:nvPr/>
        </p:nvSpPr>
        <p:spPr>
          <a:xfrm>
            <a:off x="5638800" y="25146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8" name="Šestiúhelník 17"/>
          <p:cNvSpPr/>
          <p:nvPr/>
        </p:nvSpPr>
        <p:spPr>
          <a:xfrm>
            <a:off x="6172200" y="28194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9" name="Šestiúhelník 18"/>
          <p:cNvSpPr/>
          <p:nvPr/>
        </p:nvSpPr>
        <p:spPr>
          <a:xfrm>
            <a:off x="6705600" y="19050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0" name="Šestiúhelník 19"/>
          <p:cNvSpPr/>
          <p:nvPr/>
        </p:nvSpPr>
        <p:spPr>
          <a:xfrm>
            <a:off x="7239000" y="22098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1" name="Šestiúhelník 20"/>
          <p:cNvSpPr/>
          <p:nvPr/>
        </p:nvSpPr>
        <p:spPr>
          <a:xfrm>
            <a:off x="6705600" y="25146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2" name="Šestiúhelník 21"/>
          <p:cNvSpPr/>
          <p:nvPr/>
        </p:nvSpPr>
        <p:spPr>
          <a:xfrm>
            <a:off x="7239000" y="28194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3" name="Šestiúhelník 22"/>
          <p:cNvSpPr/>
          <p:nvPr/>
        </p:nvSpPr>
        <p:spPr>
          <a:xfrm>
            <a:off x="3505200" y="31242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4" name="Šestiúhelník 23"/>
          <p:cNvSpPr/>
          <p:nvPr/>
        </p:nvSpPr>
        <p:spPr>
          <a:xfrm>
            <a:off x="4038600" y="34290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5" name="Šestiúhelník 24"/>
          <p:cNvSpPr/>
          <p:nvPr/>
        </p:nvSpPr>
        <p:spPr>
          <a:xfrm>
            <a:off x="3505200" y="37338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6" name="Šestiúhelník 25"/>
          <p:cNvSpPr/>
          <p:nvPr/>
        </p:nvSpPr>
        <p:spPr>
          <a:xfrm>
            <a:off x="4038600" y="40386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7" name="Šestiúhelník 26"/>
          <p:cNvSpPr/>
          <p:nvPr/>
        </p:nvSpPr>
        <p:spPr>
          <a:xfrm>
            <a:off x="4572000" y="31242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8" name="Šestiúhelník 27"/>
          <p:cNvSpPr/>
          <p:nvPr/>
        </p:nvSpPr>
        <p:spPr>
          <a:xfrm>
            <a:off x="5105400" y="34290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9" name="Šestiúhelník 28"/>
          <p:cNvSpPr/>
          <p:nvPr/>
        </p:nvSpPr>
        <p:spPr>
          <a:xfrm>
            <a:off x="4572000" y="37338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0" name="Šestiúhelník 29"/>
          <p:cNvSpPr/>
          <p:nvPr/>
        </p:nvSpPr>
        <p:spPr>
          <a:xfrm>
            <a:off x="5105400" y="40386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1" name="Šestiúhelník 30"/>
          <p:cNvSpPr/>
          <p:nvPr/>
        </p:nvSpPr>
        <p:spPr>
          <a:xfrm>
            <a:off x="5638800" y="31242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2" name="Šestiúhelník 31"/>
          <p:cNvSpPr/>
          <p:nvPr/>
        </p:nvSpPr>
        <p:spPr>
          <a:xfrm>
            <a:off x="6172200" y="34290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Šestiúhelník 32"/>
          <p:cNvSpPr/>
          <p:nvPr/>
        </p:nvSpPr>
        <p:spPr>
          <a:xfrm>
            <a:off x="5638800" y="37338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4" name="Šestiúhelník 33"/>
          <p:cNvSpPr/>
          <p:nvPr/>
        </p:nvSpPr>
        <p:spPr>
          <a:xfrm>
            <a:off x="6172200" y="40386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5" name="Šestiúhelník 34"/>
          <p:cNvSpPr/>
          <p:nvPr/>
        </p:nvSpPr>
        <p:spPr>
          <a:xfrm>
            <a:off x="6705600" y="31242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6" name="Šestiúhelník 35"/>
          <p:cNvSpPr/>
          <p:nvPr/>
        </p:nvSpPr>
        <p:spPr>
          <a:xfrm>
            <a:off x="7239000" y="34290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7" name="Šestiúhelník 36"/>
          <p:cNvSpPr/>
          <p:nvPr/>
        </p:nvSpPr>
        <p:spPr>
          <a:xfrm>
            <a:off x="6705600" y="37338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8" name="Šestiúhelník 37"/>
          <p:cNvSpPr/>
          <p:nvPr/>
        </p:nvSpPr>
        <p:spPr>
          <a:xfrm>
            <a:off x="7239000" y="40386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9" name="Šestiúhelník 38"/>
          <p:cNvSpPr/>
          <p:nvPr/>
        </p:nvSpPr>
        <p:spPr>
          <a:xfrm>
            <a:off x="3505200" y="43434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0" name="Šestiúhelník 39"/>
          <p:cNvSpPr/>
          <p:nvPr/>
        </p:nvSpPr>
        <p:spPr>
          <a:xfrm>
            <a:off x="4038600" y="46482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3" name="Šestiúhelník 42"/>
          <p:cNvSpPr/>
          <p:nvPr/>
        </p:nvSpPr>
        <p:spPr>
          <a:xfrm>
            <a:off x="4572000" y="43434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4" name="Šestiúhelník 43"/>
          <p:cNvSpPr/>
          <p:nvPr/>
        </p:nvSpPr>
        <p:spPr>
          <a:xfrm>
            <a:off x="5105400" y="46482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7" name="Šestiúhelník 46"/>
          <p:cNvSpPr/>
          <p:nvPr/>
        </p:nvSpPr>
        <p:spPr>
          <a:xfrm>
            <a:off x="5638800" y="43434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8" name="Šestiúhelník 47"/>
          <p:cNvSpPr/>
          <p:nvPr/>
        </p:nvSpPr>
        <p:spPr>
          <a:xfrm>
            <a:off x="6172200" y="46482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1" name="Šestiúhelník 50"/>
          <p:cNvSpPr/>
          <p:nvPr/>
        </p:nvSpPr>
        <p:spPr>
          <a:xfrm>
            <a:off x="6705600" y="43434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2" name="Šestiúhelník 51"/>
          <p:cNvSpPr/>
          <p:nvPr/>
        </p:nvSpPr>
        <p:spPr>
          <a:xfrm>
            <a:off x="7239000" y="46482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0" name="Šestiúhelník 69"/>
          <p:cNvSpPr/>
          <p:nvPr/>
        </p:nvSpPr>
        <p:spPr>
          <a:xfrm>
            <a:off x="1371600" y="19050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1" name="Šestiúhelník 70"/>
          <p:cNvSpPr/>
          <p:nvPr/>
        </p:nvSpPr>
        <p:spPr>
          <a:xfrm>
            <a:off x="1905000" y="22098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2" name="Šestiúhelník 71"/>
          <p:cNvSpPr/>
          <p:nvPr/>
        </p:nvSpPr>
        <p:spPr>
          <a:xfrm>
            <a:off x="1371600" y="25146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3" name="Šestiúhelník 72"/>
          <p:cNvSpPr/>
          <p:nvPr/>
        </p:nvSpPr>
        <p:spPr>
          <a:xfrm>
            <a:off x="1905000" y="28194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4" name="Šestiúhelník 73"/>
          <p:cNvSpPr/>
          <p:nvPr/>
        </p:nvSpPr>
        <p:spPr>
          <a:xfrm>
            <a:off x="2438400" y="19050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5" name="Šestiúhelník 74"/>
          <p:cNvSpPr/>
          <p:nvPr/>
        </p:nvSpPr>
        <p:spPr>
          <a:xfrm>
            <a:off x="2971800" y="22098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6" name="Šestiúhelník 75"/>
          <p:cNvSpPr/>
          <p:nvPr/>
        </p:nvSpPr>
        <p:spPr>
          <a:xfrm>
            <a:off x="2438400" y="25146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7" name="Šestiúhelník 76"/>
          <p:cNvSpPr/>
          <p:nvPr/>
        </p:nvSpPr>
        <p:spPr>
          <a:xfrm>
            <a:off x="2971800" y="28194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8" name="Šestiúhelník 77"/>
          <p:cNvSpPr/>
          <p:nvPr/>
        </p:nvSpPr>
        <p:spPr>
          <a:xfrm>
            <a:off x="1371600" y="31242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9" name="Šestiúhelník 78"/>
          <p:cNvSpPr/>
          <p:nvPr/>
        </p:nvSpPr>
        <p:spPr>
          <a:xfrm>
            <a:off x="1905000" y="34290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0" name="Šestiúhelník 79"/>
          <p:cNvSpPr/>
          <p:nvPr/>
        </p:nvSpPr>
        <p:spPr>
          <a:xfrm>
            <a:off x="1371600" y="37338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1" name="Šestiúhelník 80"/>
          <p:cNvSpPr/>
          <p:nvPr/>
        </p:nvSpPr>
        <p:spPr>
          <a:xfrm>
            <a:off x="1905000" y="40386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2" name="Šestiúhelník 81"/>
          <p:cNvSpPr/>
          <p:nvPr/>
        </p:nvSpPr>
        <p:spPr>
          <a:xfrm>
            <a:off x="2438400" y="31242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3" name="Šestiúhelník 82"/>
          <p:cNvSpPr/>
          <p:nvPr/>
        </p:nvSpPr>
        <p:spPr>
          <a:xfrm>
            <a:off x="2971800" y="34290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4" name="Šestiúhelník 83"/>
          <p:cNvSpPr/>
          <p:nvPr/>
        </p:nvSpPr>
        <p:spPr>
          <a:xfrm>
            <a:off x="2438400" y="37338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5" name="Šestiúhelník 84"/>
          <p:cNvSpPr/>
          <p:nvPr/>
        </p:nvSpPr>
        <p:spPr>
          <a:xfrm>
            <a:off x="2971800" y="40386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6" name="Šestiúhelník 85"/>
          <p:cNvSpPr/>
          <p:nvPr/>
        </p:nvSpPr>
        <p:spPr>
          <a:xfrm>
            <a:off x="1371600" y="43434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7" name="Šestiúhelník 86"/>
          <p:cNvSpPr/>
          <p:nvPr/>
        </p:nvSpPr>
        <p:spPr>
          <a:xfrm>
            <a:off x="1905000" y="46482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8" name="Šestiúhelník 87"/>
          <p:cNvSpPr/>
          <p:nvPr/>
        </p:nvSpPr>
        <p:spPr>
          <a:xfrm>
            <a:off x="2438400" y="43434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9" name="Šestiúhelník 88"/>
          <p:cNvSpPr/>
          <p:nvPr/>
        </p:nvSpPr>
        <p:spPr>
          <a:xfrm>
            <a:off x="2971800" y="46482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Šestiúhelníkové mřížky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  <p:sp>
        <p:nvSpPr>
          <p:cNvPr id="12" name="Šestiúhelník 11"/>
          <p:cNvSpPr/>
          <p:nvPr/>
        </p:nvSpPr>
        <p:spPr>
          <a:xfrm>
            <a:off x="1066800" y="22860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-2,-2</a:t>
            </a:r>
            <a:endParaRPr lang="cs-CZ" sz="1600" dirty="0"/>
          </a:p>
        </p:txBody>
      </p:sp>
      <p:sp>
        <p:nvSpPr>
          <p:cNvPr id="14" name="Šestiúhelník 13"/>
          <p:cNvSpPr/>
          <p:nvPr/>
        </p:nvSpPr>
        <p:spPr>
          <a:xfrm>
            <a:off x="1066800" y="28956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0,-2</a:t>
            </a:r>
            <a:endParaRPr lang="cs-CZ" sz="1600" dirty="0"/>
          </a:p>
        </p:txBody>
      </p:sp>
      <p:sp>
        <p:nvSpPr>
          <p:cNvPr id="15" name="Šestiúhelník 14"/>
          <p:cNvSpPr/>
          <p:nvPr/>
        </p:nvSpPr>
        <p:spPr>
          <a:xfrm>
            <a:off x="1600200" y="19812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smtClean="0"/>
              <a:t>-3,-1</a:t>
            </a:r>
          </a:p>
          <a:p>
            <a:pPr algn="ctr"/>
            <a:endParaRPr lang="cs-CZ" sz="1600" dirty="0"/>
          </a:p>
        </p:txBody>
      </p:sp>
      <p:sp>
        <p:nvSpPr>
          <p:cNvPr id="16" name="Šestiúhelník 15"/>
          <p:cNvSpPr/>
          <p:nvPr/>
        </p:nvSpPr>
        <p:spPr>
          <a:xfrm>
            <a:off x="2133600" y="22860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-2,0</a:t>
            </a:r>
            <a:endParaRPr lang="cs-CZ" sz="1600" dirty="0"/>
          </a:p>
        </p:txBody>
      </p:sp>
      <p:sp>
        <p:nvSpPr>
          <p:cNvPr id="17" name="Šestiúhelník 16"/>
          <p:cNvSpPr/>
          <p:nvPr/>
        </p:nvSpPr>
        <p:spPr>
          <a:xfrm>
            <a:off x="1600200" y="25908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-1,-1</a:t>
            </a:r>
            <a:endParaRPr lang="cs-CZ" sz="1600" dirty="0"/>
          </a:p>
        </p:txBody>
      </p:sp>
      <p:sp>
        <p:nvSpPr>
          <p:cNvPr id="18" name="Šestiúhelník 17"/>
          <p:cNvSpPr/>
          <p:nvPr/>
        </p:nvSpPr>
        <p:spPr>
          <a:xfrm>
            <a:off x="2133600" y="2895600"/>
            <a:ext cx="685800" cy="591207"/>
          </a:xfrm>
          <a:prstGeom prst="hexagon">
            <a:avLst/>
          </a:prstGeom>
          <a:solidFill>
            <a:srgbClr val="9966FF"/>
          </a:soli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0,0</a:t>
            </a:r>
            <a:endParaRPr lang="cs-CZ" sz="1600" dirty="0"/>
          </a:p>
        </p:txBody>
      </p:sp>
      <p:sp>
        <p:nvSpPr>
          <p:cNvPr id="19" name="Šestiúhelník 18"/>
          <p:cNvSpPr/>
          <p:nvPr/>
        </p:nvSpPr>
        <p:spPr>
          <a:xfrm>
            <a:off x="2667000" y="19812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-3,1</a:t>
            </a:r>
            <a:endParaRPr lang="cs-CZ" sz="1600" dirty="0"/>
          </a:p>
        </p:txBody>
      </p:sp>
      <p:sp>
        <p:nvSpPr>
          <p:cNvPr id="20" name="Šestiúhelník 19"/>
          <p:cNvSpPr/>
          <p:nvPr/>
        </p:nvSpPr>
        <p:spPr>
          <a:xfrm>
            <a:off x="3200400" y="22860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-2,2</a:t>
            </a:r>
            <a:endParaRPr lang="cs-CZ" sz="1600" dirty="0"/>
          </a:p>
        </p:txBody>
      </p:sp>
      <p:sp>
        <p:nvSpPr>
          <p:cNvPr id="21" name="Šestiúhelník 20"/>
          <p:cNvSpPr/>
          <p:nvPr/>
        </p:nvSpPr>
        <p:spPr>
          <a:xfrm>
            <a:off x="2667000" y="25908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-1,1</a:t>
            </a:r>
            <a:endParaRPr lang="cs-CZ" sz="1600" dirty="0"/>
          </a:p>
        </p:txBody>
      </p:sp>
      <p:sp>
        <p:nvSpPr>
          <p:cNvPr id="22" name="Šestiúhelník 21"/>
          <p:cNvSpPr/>
          <p:nvPr/>
        </p:nvSpPr>
        <p:spPr>
          <a:xfrm>
            <a:off x="3200400" y="28956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0,2</a:t>
            </a:r>
            <a:endParaRPr lang="cs-CZ" sz="1600" dirty="0"/>
          </a:p>
        </p:txBody>
      </p:sp>
      <p:sp>
        <p:nvSpPr>
          <p:cNvPr id="28" name="Šestiúhelník 27"/>
          <p:cNvSpPr/>
          <p:nvPr/>
        </p:nvSpPr>
        <p:spPr>
          <a:xfrm>
            <a:off x="1066800" y="35052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2,-2</a:t>
            </a:r>
            <a:endParaRPr lang="cs-CZ" sz="1600" dirty="0"/>
          </a:p>
        </p:txBody>
      </p:sp>
      <p:sp>
        <p:nvSpPr>
          <p:cNvPr id="30" name="Šestiúhelník 29"/>
          <p:cNvSpPr/>
          <p:nvPr/>
        </p:nvSpPr>
        <p:spPr>
          <a:xfrm>
            <a:off x="1066800" y="41148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4,-2</a:t>
            </a:r>
            <a:endParaRPr lang="cs-CZ" sz="1600" dirty="0"/>
          </a:p>
        </p:txBody>
      </p:sp>
      <p:sp>
        <p:nvSpPr>
          <p:cNvPr id="31" name="Šestiúhelník 30"/>
          <p:cNvSpPr/>
          <p:nvPr/>
        </p:nvSpPr>
        <p:spPr>
          <a:xfrm>
            <a:off x="1600200" y="32004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1,-1</a:t>
            </a:r>
            <a:endParaRPr lang="cs-CZ" sz="1600" dirty="0"/>
          </a:p>
        </p:txBody>
      </p:sp>
      <p:sp>
        <p:nvSpPr>
          <p:cNvPr id="32" name="Šestiúhelník 31"/>
          <p:cNvSpPr/>
          <p:nvPr/>
        </p:nvSpPr>
        <p:spPr>
          <a:xfrm>
            <a:off x="2133600" y="35052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2,0</a:t>
            </a:r>
            <a:endParaRPr lang="cs-CZ" sz="1600" dirty="0"/>
          </a:p>
        </p:txBody>
      </p:sp>
      <p:sp>
        <p:nvSpPr>
          <p:cNvPr id="33" name="Šestiúhelník 32"/>
          <p:cNvSpPr/>
          <p:nvPr/>
        </p:nvSpPr>
        <p:spPr>
          <a:xfrm>
            <a:off x="1600200" y="38100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3,-1</a:t>
            </a:r>
            <a:endParaRPr lang="cs-CZ" sz="1600" dirty="0"/>
          </a:p>
        </p:txBody>
      </p:sp>
      <p:sp>
        <p:nvSpPr>
          <p:cNvPr id="34" name="Šestiúhelník 33"/>
          <p:cNvSpPr/>
          <p:nvPr/>
        </p:nvSpPr>
        <p:spPr>
          <a:xfrm>
            <a:off x="2133600" y="41148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4,0</a:t>
            </a:r>
            <a:endParaRPr lang="cs-CZ" sz="1600" dirty="0"/>
          </a:p>
        </p:txBody>
      </p:sp>
      <p:sp>
        <p:nvSpPr>
          <p:cNvPr id="35" name="Šestiúhelník 34"/>
          <p:cNvSpPr/>
          <p:nvPr/>
        </p:nvSpPr>
        <p:spPr>
          <a:xfrm>
            <a:off x="2667000" y="32004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1,1</a:t>
            </a:r>
            <a:endParaRPr lang="cs-CZ" sz="1600" dirty="0"/>
          </a:p>
        </p:txBody>
      </p:sp>
      <p:sp>
        <p:nvSpPr>
          <p:cNvPr id="36" name="Šestiúhelník 35"/>
          <p:cNvSpPr/>
          <p:nvPr/>
        </p:nvSpPr>
        <p:spPr>
          <a:xfrm>
            <a:off x="3200400" y="35052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2,2</a:t>
            </a:r>
            <a:endParaRPr lang="cs-CZ" sz="1600" dirty="0"/>
          </a:p>
        </p:txBody>
      </p:sp>
      <p:sp>
        <p:nvSpPr>
          <p:cNvPr id="37" name="Šestiúhelník 36"/>
          <p:cNvSpPr/>
          <p:nvPr/>
        </p:nvSpPr>
        <p:spPr>
          <a:xfrm>
            <a:off x="2667000" y="38100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3,1</a:t>
            </a:r>
            <a:endParaRPr lang="cs-CZ" sz="1600" dirty="0"/>
          </a:p>
        </p:txBody>
      </p:sp>
      <p:sp>
        <p:nvSpPr>
          <p:cNvPr id="38" name="Šestiúhelník 37"/>
          <p:cNvSpPr/>
          <p:nvPr/>
        </p:nvSpPr>
        <p:spPr>
          <a:xfrm>
            <a:off x="3200400" y="41148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4,2</a:t>
            </a:r>
            <a:endParaRPr lang="cs-CZ" sz="1600" dirty="0"/>
          </a:p>
        </p:txBody>
      </p:sp>
      <p:sp>
        <p:nvSpPr>
          <p:cNvPr id="44" name="Šestiúhelník 43"/>
          <p:cNvSpPr/>
          <p:nvPr/>
        </p:nvSpPr>
        <p:spPr>
          <a:xfrm>
            <a:off x="1066800" y="47244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6,-2</a:t>
            </a:r>
            <a:endParaRPr lang="cs-CZ" sz="1600" dirty="0"/>
          </a:p>
        </p:txBody>
      </p:sp>
      <p:sp>
        <p:nvSpPr>
          <p:cNvPr id="47" name="Šestiúhelník 46"/>
          <p:cNvSpPr/>
          <p:nvPr/>
        </p:nvSpPr>
        <p:spPr>
          <a:xfrm>
            <a:off x="1600200" y="44196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5,-1</a:t>
            </a:r>
            <a:endParaRPr lang="cs-CZ" sz="1600" dirty="0"/>
          </a:p>
        </p:txBody>
      </p:sp>
      <p:sp>
        <p:nvSpPr>
          <p:cNvPr id="48" name="Šestiúhelník 47"/>
          <p:cNvSpPr/>
          <p:nvPr/>
        </p:nvSpPr>
        <p:spPr>
          <a:xfrm>
            <a:off x="2133600" y="47244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6,0</a:t>
            </a:r>
            <a:endParaRPr lang="cs-CZ" sz="1600" dirty="0"/>
          </a:p>
        </p:txBody>
      </p:sp>
      <p:sp>
        <p:nvSpPr>
          <p:cNvPr id="51" name="Šestiúhelník 50"/>
          <p:cNvSpPr/>
          <p:nvPr/>
        </p:nvSpPr>
        <p:spPr>
          <a:xfrm>
            <a:off x="2667000" y="44196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5,1</a:t>
            </a:r>
            <a:endParaRPr lang="cs-CZ" sz="1600" dirty="0"/>
          </a:p>
        </p:txBody>
      </p:sp>
      <p:sp>
        <p:nvSpPr>
          <p:cNvPr id="52" name="Šestiúhelník 51"/>
          <p:cNvSpPr/>
          <p:nvPr/>
        </p:nvSpPr>
        <p:spPr>
          <a:xfrm>
            <a:off x="3200400" y="47244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6,2</a:t>
            </a:r>
            <a:endParaRPr lang="cs-CZ" sz="1600" dirty="0"/>
          </a:p>
        </p:txBody>
      </p:sp>
      <p:sp>
        <p:nvSpPr>
          <p:cNvPr id="93" name="Šestiúhelník 92"/>
          <p:cNvSpPr/>
          <p:nvPr/>
        </p:nvSpPr>
        <p:spPr>
          <a:xfrm>
            <a:off x="6858000" y="3657600"/>
            <a:ext cx="1066800" cy="919655"/>
          </a:xfrm>
          <a:prstGeom prst="hexagon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000" dirty="0" smtClean="0"/>
              <a:t>i+1, j+1</a:t>
            </a:r>
            <a:endParaRPr lang="cs-CZ" sz="2000" dirty="0"/>
          </a:p>
        </p:txBody>
      </p:sp>
      <p:sp>
        <p:nvSpPr>
          <p:cNvPr id="94" name="Šestiúhelník 93"/>
          <p:cNvSpPr/>
          <p:nvPr/>
        </p:nvSpPr>
        <p:spPr>
          <a:xfrm>
            <a:off x="6019800" y="3200400"/>
            <a:ext cx="1066800" cy="919655"/>
          </a:xfrm>
          <a:prstGeom prst="hexagon">
            <a:avLst/>
          </a:prstGeom>
          <a:solidFill>
            <a:srgbClr val="00FFFF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</a:rPr>
              <a:t>i</a:t>
            </a:r>
            <a:r>
              <a:rPr lang="en-US" sz="2400" b="1" dirty="0" smtClean="0">
                <a:solidFill>
                  <a:srgbClr val="FF0000"/>
                </a:solidFill>
              </a:rPr>
              <a:t>, j</a:t>
            </a:r>
            <a:endParaRPr lang="cs-CZ" sz="2400" b="1" dirty="0">
              <a:solidFill>
                <a:srgbClr val="FF0000"/>
              </a:solidFill>
            </a:endParaRPr>
          </a:p>
        </p:txBody>
      </p:sp>
      <p:sp>
        <p:nvSpPr>
          <p:cNvPr id="95" name="Šestiúhelník 94"/>
          <p:cNvSpPr/>
          <p:nvPr/>
        </p:nvSpPr>
        <p:spPr>
          <a:xfrm>
            <a:off x="6019800" y="4114800"/>
            <a:ext cx="1066800" cy="919655"/>
          </a:xfrm>
          <a:prstGeom prst="hexagon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000" dirty="0" smtClean="0"/>
              <a:t>i+2, j</a:t>
            </a:r>
            <a:endParaRPr lang="cs-CZ" sz="2000" dirty="0"/>
          </a:p>
        </p:txBody>
      </p:sp>
      <p:sp>
        <p:nvSpPr>
          <p:cNvPr id="96" name="Šestiúhelník 95"/>
          <p:cNvSpPr/>
          <p:nvPr/>
        </p:nvSpPr>
        <p:spPr>
          <a:xfrm>
            <a:off x="5181600" y="3657600"/>
            <a:ext cx="1066800" cy="919655"/>
          </a:xfrm>
          <a:prstGeom prst="hexagon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000" dirty="0" smtClean="0"/>
              <a:t>i+1, j-1</a:t>
            </a:r>
            <a:endParaRPr lang="cs-CZ" sz="2000" dirty="0"/>
          </a:p>
        </p:txBody>
      </p:sp>
      <p:sp>
        <p:nvSpPr>
          <p:cNvPr id="97" name="Šestiúhelník 96"/>
          <p:cNvSpPr/>
          <p:nvPr/>
        </p:nvSpPr>
        <p:spPr>
          <a:xfrm>
            <a:off x="5181600" y="2743200"/>
            <a:ext cx="1066800" cy="919655"/>
          </a:xfrm>
          <a:prstGeom prst="hexagon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000" dirty="0" smtClean="0"/>
              <a:t>i-1, j-1</a:t>
            </a:r>
            <a:endParaRPr lang="cs-CZ" sz="2000" dirty="0"/>
          </a:p>
        </p:txBody>
      </p:sp>
      <p:sp>
        <p:nvSpPr>
          <p:cNvPr id="98" name="Šestiúhelník 97"/>
          <p:cNvSpPr/>
          <p:nvPr/>
        </p:nvSpPr>
        <p:spPr>
          <a:xfrm>
            <a:off x="6019800" y="2286000"/>
            <a:ext cx="1066800" cy="919655"/>
          </a:xfrm>
          <a:prstGeom prst="hexagon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000" dirty="0" smtClean="0"/>
              <a:t>i-2, j</a:t>
            </a:r>
            <a:endParaRPr lang="cs-CZ" sz="2000" dirty="0"/>
          </a:p>
        </p:txBody>
      </p:sp>
      <p:sp>
        <p:nvSpPr>
          <p:cNvPr id="99" name="Šestiúhelník 98"/>
          <p:cNvSpPr/>
          <p:nvPr/>
        </p:nvSpPr>
        <p:spPr>
          <a:xfrm>
            <a:off x="6858000" y="2743200"/>
            <a:ext cx="1066800" cy="919655"/>
          </a:xfrm>
          <a:prstGeom prst="hexagon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000" dirty="0" smtClean="0"/>
              <a:t>i-1, j+1</a:t>
            </a:r>
            <a:endParaRPr lang="cs-CZ" sz="2000" dirty="0"/>
          </a:p>
        </p:txBody>
      </p:sp>
      <p:cxnSp>
        <p:nvCxnSpPr>
          <p:cNvPr id="39" name="Přímá spojovací šipka 66"/>
          <p:cNvCxnSpPr/>
          <p:nvPr/>
        </p:nvCxnSpPr>
        <p:spPr>
          <a:xfrm>
            <a:off x="2667000" y="3352800"/>
            <a:ext cx="1524000" cy="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ovací šipka 67"/>
          <p:cNvCxnSpPr/>
          <p:nvPr/>
        </p:nvCxnSpPr>
        <p:spPr>
          <a:xfrm flipH="1">
            <a:off x="2742406" y="3277394"/>
            <a:ext cx="1588" cy="2038213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ovéPole 40"/>
          <p:cNvSpPr txBox="1"/>
          <p:nvPr/>
        </p:nvSpPr>
        <p:spPr>
          <a:xfrm>
            <a:off x="2438400" y="5182394"/>
            <a:ext cx="385042" cy="523220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2800" b="1" noProof="1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x</a:t>
            </a:r>
            <a:endParaRPr lang="cs-CZ" sz="2800" b="1" noProof="1">
              <a:solidFill>
                <a:srgbClr val="FF0000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42" name="TextovéPole 41"/>
          <p:cNvSpPr txBox="1"/>
          <p:nvPr/>
        </p:nvSpPr>
        <p:spPr>
          <a:xfrm>
            <a:off x="4114800" y="3288100"/>
            <a:ext cx="385042" cy="523220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2800" b="1" noProof="1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y</a:t>
            </a:r>
            <a:endParaRPr lang="cs-CZ" sz="2800" b="1" noProof="1">
              <a:solidFill>
                <a:srgbClr val="FF0000"/>
              </a:solidFill>
              <a:latin typeface="+mn-lt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Šestiúhelníkové mřížky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  <p:sp>
        <p:nvSpPr>
          <p:cNvPr id="7" name="Šestiúhelník 6"/>
          <p:cNvSpPr/>
          <p:nvPr/>
        </p:nvSpPr>
        <p:spPr>
          <a:xfrm>
            <a:off x="3276600" y="19812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-3,2</a:t>
            </a:r>
            <a:endParaRPr lang="cs-CZ" sz="1600" dirty="0"/>
          </a:p>
        </p:txBody>
      </p:sp>
      <p:sp>
        <p:nvSpPr>
          <p:cNvPr id="9" name="Šestiúhelník 8"/>
          <p:cNvSpPr/>
          <p:nvPr/>
        </p:nvSpPr>
        <p:spPr>
          <a:xfrm>
            <a:off x="3276600" y="25908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-2,2</a:t>
            </a:r>
            <a:endParaRPr lang="cs-CZ" sz="1600" dirty="0"/>
          </a:p>
        </p:txBody>
      </p:sp>
      <p:sp>
        <p:nvSpPr>
          <p:cNvPr id="23" name="Šestiúhelník 22"/>
          <p:cNvSpPr/>
          <p:nvPr/>
        </p:nvSpPr>
        <p:spPr>
          <a:xfrm>
            <a:off x="3276600" y="32004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-1,2</a:t>
            </a:r>
            <a:endParaRPr lang="cs-CZ" sz="1600" dirty="0"/>
          </a:p>
        </p:txBody>
      </p:sp>
      <p:sp>
        <p:nvSpPr>
          <p:cNvPr id="25" name="Šestiúhelník 24"/>
          <p:cNvSpPr/>
          <p:nvPr/>
        </p:nvSpPr>
        <p:spPr>
          <a:xfrm>
            <a:off x="3276600" y="38100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0,2</a:t>
            </a:r>
            <a:endParaRPr lang="cs-CZ" sz="1600" dirty="0"/>
          </a:p>
        </p:txBody>
      </p:sp>
      <p:sp>
        <p:nvSpPr>
          <p:cNvPr id="39" name="Šestiúhelník 38"/>
          <p:cNvSpPr/>
          <p:nvPr/>
        </p:nvSpPr>
        <p:spPr>
          <a:xfrm>
            <a:off x="3276600" y="44196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1,2</a:t>
            </a:r>
            <a:endParaRPr lang="cs-CZ" sz="1600" dirty="0"/>
          </a:p>
        </p:txBody>
      </p:sp>
      <p:sp>
        <p:nvSpPr>
          <p:cNvPr id="70" name="Šestiúhelník 69"/>
          <p:cNvSpPr/>
          <p:nvPr/>
        </p:nvSpPr>
        <p:spPr>
          <a:xfrm>
            <a:off x="1143000" y="19812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-1,-2</a:t>
            </a:r>
            <a:endParaRPr lang="cs-CZ" sz="1600" dirty="0"/>
          </a:p>
        </p:txBody>
      </p:sp>
      <p:sp>
        <p:nvSpPr>
          <p:cNvPr id="71" name="Šestiúhelník 70"/>
          <p:cNvSpPr/>
          <p:nvPr/>
        </p:nvSpPr>
        <p:spPr>
          <a:xfrm>
            <a:off x="1676400" y="22860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-1,-1</a:t>
            </a:r>
            <a:endParaRPr lang="cs-CZ" sz="1600" dirty="0"/>
          </a:p>
        </p:txBody>
      </p:sp>
      <p:sp>
        <p:nvSpPr>
          <p:cNvPr id="72" name="Šestiúhelník 71"/>
          <p:cNvSpPr/>
          <p:nvPr/>
        </p:nvSpPr>
        <p:spPr>
          <a:xfrm>
            <a:off x="1143000" y="25908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0,-2</a:t>
            </a:r>
            <a:endParaRPr lang="cs-CZ" sz="1600" dirty="0"/>
          </a:p>
        </p:txBody>
      </p:sp>
      <p:sp>
        <p:nvSpPr>
          <p:cNvPr id="73" name="Šestiúhelník 72"/>
          <p:cNvSpPr/>
          <p:nvPr/>
        </p:nvSpPr>
        <p:spPr>
          <a:xfrm>
            <a:off x="1676400" y="28956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0,-1</a:t>
            </a:r>
            <a:endParaRPr lang="cs-CZ" sz="1600" dirty="0"/>
          </a:p>
        </p:txBody>
      </p:sp>
      <p:sp>
        <p:nvSpPr>
          <p:cNvPr id="74" name="Šestiúhelník 73"/>
          <p:cNvSpPr/>
          <p:nvPr/>
        </p:nvSpPr>
        <p:spPr>
          <a:xfrm>
            <a:off x="2209800" y="19812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-2,0</a:t>
            </a:r>
            <a:endParaRPr lang="cs-CZ" sz="1600" dirty="0"/>
          </a:p>
        </p:txBody>
      </p:sp>
      <p:sp>
        <p:nvSpPr>
          <p:cNvPr id="75" name="Šestiúhelník 74"/>
          <p:cNvSpPr/>
          <p:nvPr/>
        </p:nvSpPr>
        <p:spPr>
          <a:xfrm>
            <a:off x="2743200" y="22860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-2,1</a:t>
            </a:r>
            <a:endParaRPr lang="cs-CZ" sz="1600" dirty="0"/>
          </a:p>
        </p:txBody>
      </p:sp>
      <p:sp>
        <p:nvSpPr>
          <p:cNvPr id="76" name="Šestiúhelník 75"/>
          <p:cNvSpPr/>
          <p:nvPr/>
        </p:nvSpPr>
        <p:spPr>
          <a:xfrm>
            <a:off x="2209800" y="25908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-1,0</a:t>
            </a:r>
            <a:endParaRPr lang="cs-CZ" sz="1600" dirty="0"/>
          </a:p>
        </p:txBody>
      </p:sp>
      <p:sp>
        <p:nvSpPr>
          <p:cNvPr id="77" name="Šestiúhelník 76"/>
          <p:cNvSpPr/>
          <p:nvPr/>
        </p:nvSpPr>
        <p:spPr>
          <a:xfrm>
            <a:off x="2743200" y="28956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-1,1</a:t>
            </a:r>
            <a:endParaRPr lang="cs-CZ" sz="1600" dirty="0"/>
          </a:p>
        </p:txBody>
      </p:sp>
      <p:sp>
        <p:nvSpPr>
          <p:cNvPr id="78" name="Šestiúhelník 77"/>
          <p:cNvSpPr/>
          <p:nvPr/>
        </p:nvSpPr>
        <p:spPr>
          <a:xfrm>
            <a:off x="1143000" y="32004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1,-2</a:t>
            </a:r>
            <a:endParaRPr lang="cs-CZ" sz="1600" dirty="0"/>
          </a:p>
        </p:txBody>
      </p:sp>
      <p:sp>
        <p:nvSpPr>
          <p:cNvPr id="79" name="Šestiúhelník 78"/>
          <p:cNvSpPr/>
          <p:nvPr/>
        </p:nvSpPr>
        <p:spPr>
          <a:xfrm>
            <a:off x="1676400" y="35052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1,-1</a:t>
            </a:r>
            <a:endParaRPr lang="cs-CZ" sz="1600" dirty="0"/>
          </a:p>
        </p:txBody>
      </p:sp>
      <p:sp>
        <p:nvSpPr>
          <p:cNvPr id="80" name="Šestiúhelník 79"/>
          <p:cNvSpPr/>
          <p:nvPr/>
        </p:nvSpPr>
        <p:spPr>
          <a:xfrm>
            <a:off x="1143000" y="38100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2,-2</a:t>
            </a:r>
            <a:endParaRPr lang="cs-CZ" sz="1600" dirty="0"/>
          </a:p>
        </p:txBody>
      </p:sp>
      <p:sp>
        <p:nvSpPr>
          <p:cNvPr id="81" name="Šestiúhelník 80"/>
          <p:cNvSpPr/>
          <p:nvPr/>
        </p:nvSpPr>
        <p:spPr>
          <a:xfrm>
            <a:off x="1676400" y="41148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2,-1</a:t>
            </a:r>
            <a:endParaRPr lang="cs-CZ" sz="1600" dirty="0"/>
          </a:p>
        </p:txBody>
      </p:sp>
      <p:sp>
        <p:nvSpPr>
          <p:cNvPr id="82" name="Šestiúhelník 81"/>
          <p:cNvSpPr/>
          <p:nvPr/>
        </p:nvSpPr>
        <p:spPr>
          <a:xfrm>
            <a:off x="2209800" y="3200400"/>
            <a:ext cx="685800" cy="591207"/>
          </a:xfrm>
          <a:prstGeom prst="hexagon">
            <a:avLst/>
          </a:prstGeom>
          <a:solidFill>
            <a:srgbClr val="9966FF"/>
          </a:soli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0,0</a:t>
            </a:r>
            <a:endParaRPr lang="cs-CZ" sz="1600" dirty="0"/>
          </a:p>
        </p:txBody>
      </p:sp>
      <p:sp>
        <p:nvSpPr>
          <p:cNvPr id="83" name="Šestiúhelník 82"/>
          <p:cNvSpPr/>
          <p:nvPr/>
        </p:nvSpPr>
        <p:spPr>
          <a:xfrm>
            <a:off x="2743200" y="35052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0,1</a:t>
            </a:r>
            <a:endParaRPr lang="cs-CZ" sz="1600" dirty="0"/>
          </a:p>
        </p:txBody>
      </p:sp>
      <p:sp>
        <p:nvSpPr>
          <p:cNvPr id="84" name="Šestiúhelník 83"/>
          <p:cNvSpPr/>
          <p:nvPr/>
        </p:nvSpPr>
        <p:spPr>
          <a:xfrm>
            <a:off x="2209800" y="38100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1,0</a:t>
            </a:r>
            <a:endParaRPr lang="cs-CZ" sz="1600" dirty="0"/>
          </a:p>
        </p:txBody>
      </p:sp>
      <p:sp>
        <p:nvSpPr>
          <p:cNvPr id="85" name="Šestiúhelník 84"/>
          <p:cNvSpPr/>
          <p:nvPr/>
        </p:nvSpPr>
        <p:spPr>
          <a:xfrm>
            <a:off x="2743200" y="41148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1,1</a:t>
            </a:r>
            <a:endParaRPr lang="cs-CZ" sz="1600" dirty="0"/>
          </a:p>
        </p:txBody>
      </p:sp>
      <p:sp>
        <p:nvSpPr>
          <p:cNvPr id="86" name="Šestiúhelník 85"/>
          <p:cNvSpPr/>
          <p:nvPr/>
        </p:nvSpPr>
        <p:spPr>
          <a:xfrm>
            <a:off x="1143000" y="44196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3,-2</a:t>
            </a:r>
            <a:endParaRPr lang="cs-CZ" sz="1600" dirty="0"/>
          </a:p>
        </p:txBody>
      </p:sp>
      <p:sp>
        <p:nvSpPr>
          <p:cNvPr id="87" name="Šestiúhelník 86"/>
          <p:cNvSpPr/>
          <p:nvPr/>
        </p:nvSpPr>
        <p:spPr>
          <a:xfrm>
            <a:off x="1676400" y="47244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3,-1</a:t>
            </a:r>
            <a:endParaRPr lang="cs-CZ" sz="1600" dirty="0"/>
          </a:p>
        </p:txBody>
      </p:sp>
      <p:sp>
        <p:nvSpPr>
          <p:cNvPr id="88" name="Šestiúhelník 87"/>
          <p:cNvSpPr/>
          <p:nvPr/>
        </p:nvSpPr>
        <p:spPr>
          <a:xfrm>
            <a:off x="2209800" y="44196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2,0</a:t>
            </a:r>
            <a:endParaRPr lang="cs-CZ" sz="1600" dirty="0"/>
          </a:p>
        </p:txBody>
      </p:sp>
      <p:sp>
        <p:nvSpPr>
          <p:cNvPr id="89" name="Šestiúhelník 88"/>
          <p:cNvSpPr/>
          <p:nvPr/>
        </p:nvSpPr>
        <p:spPr>
          <a:xfrm>
            <a:off x="2743200" y="4724400"/>
            <a:ext cx="685800" cy="591207"/>
          </a:xfrm>
          <a:prstGeom prst="hexagon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600" dirty="0" smtClean="0"/>
              <a:t>2,1</a:t>
            </a:r>
            <a:endParaRPr lang="cs-CZ" sz="1600" dirty="0"/>
          </a:p>
        </p:txBody>
      </p:sp>
      <p:cxnSp>
        <p:nvCxnSpPr>
          <p:cNvPr id="67" name="Přímá spojovací šipka 66"/>
          <p:cNvCxnSpPr/>
          <p:nvPr/>
        </p:nvCxnSpPr>
        <p:spPr>
          <a:xfrm>
            <a:off x="2667000" y="3352800"/>
            <a:ext cx="1447800" cy="8382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Přímá spojovací šipka 67"/>
          <p:cNvCxnSpPr/>
          <p:nvPr/>
        </p:nvCxnSpPr>
        <p:spPr>
          <a:xfrm rot="5400000">
            <a:off x="1790700" y="4229100"/>
            <a:ext cx="1905000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ovéPole 89"/>
          <p:cNvSpPr txBox="1"/>
          <p:nvPr/>
        </p:nvSpPr>
        <p:spPr>
          <a:xfrm>
            <a:off x="2438400" y="4953000"/>
            <a:ext cx="385042" cy="523220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2800" b="1" noProof="1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x</a:t>
            </a:r>
            <a:endParaRPr lang="cs-CZ" sz="2800" b="1" noProof="1">
              <a:solidFill>
                <a:srgbClr val="FF0000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91" name="TextovéPole 90"/>
          <p:cNvSpPr txBox="1"/>
          <p:nvPr/>
        </p:nvSpPr>
        <p:spPr>
          <a:xfrm>
            <a:off x="4038600" y="3657600"/>
            <a:ext cx="385042" cy="523220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2800" b="1" noProof="1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y</a:t>
            </a:r>
            <a:endParaRPr lang="cs-CZ" sz="2800" b="1" noProof="1">
              <a:solidFill>
                <a:srgbClr val="FF0000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60" name="Šestiúhelník 59"/>
          <p:cNvSpPr/>
          <p:nvPr/>
        </p:nvSpPr>
        <p:spPr>
          <a:xfrm>
            <a:off x="6858000" y="3657600"/>
            <a:ext cx="1066800" cy="919655"/>
          </a:xfrm>
          <a:prstGeom prst="hexagon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000" dirty="0" err="1" smtClean="0"/>
              <a:t>i</a:t>
            </a:r>
            <a:r>
              <a:rPr lang="en-US" sz="2000" dirty="0" smtClean="0"/>
              <a:t>, j+1</a:t>
            </a:r>
            <a:endParaRPr lang="cs-CZ" sz="2000" dirty="0"/>
          </a:p>
        </p:txBody>
      </p:sp>
      <p:sp>
        <p:nvSpPr>
          <p:cNvPr id="61" name="Šestiúhelník 60"/>
          <p:cNvSpPr/>
          <p:nvPr/>
        </p:nvSpPr>
        <p:spPr>
          <a:xfrm>
            <a:off x="6019800" y="3200400"/>
            <a:ext cx="1066800" cy="919655"/>
          </a:xfrm>
          <a:prstGeom prst="hexagon">
            <a:avLst/>
          </a:prstGeom>
          <a:solidFill>
            <a:srgbClr val="00FFFF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</a:rPr>
              <a:t>i</a:t>
            </a:r>
            <a:r>
              <a:rPr lang="en-US" sz="2400" b="1" dirty="0" smtClean="0">
                <a:solidFill>
                  <a:srgbClr val="FF0000"/>
                </a:solidFill>
              </a:rPr>
              <a:t>, j</a:t>
            </a:r>
            <a:endParaRPr lang="cs-CZ" sz="2400" b="1" dirty="0">
              <a:solidFill>
                <a:srgbClr val="FF0000"/>
              </a:solidFill>
            </a:endParaRPr>
          </a:p>
        </p:txBody>
      </p:sp>
      <p:sp>
        <p:nvSpPr>
          <p:cNvPr id="62" name="Šestiúhelník 61"/>
          <p:cNvSpPr/>
          <p:nvPr/>
        </p:nvSpPr>
        <p:spPr>
          <a:xfrm>
            <a:off x="6019800" y="4114800"/>
            <a:ext cx="1066800" cy="919655"/>
          </a:xfrm>
          <a:prstGeom prst="hexagon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000" dirty="0" smtClean="0"/>
              <a:t>i+1, j</a:t>
            </a:r>
            <a:endParaRPr lang="cs-CZ" sz="2000" dirty="0"/>
          </a:p>
        </p:txBody>
      </p:sp>
      <p:sp>
        <p:nvSpPr>
          <p:cNvPr id="63" name="Šestiúhelník 62"/>
          <p:cNvSpPr/>
          <p:nvPr/>
        </p:nvSpPr>
        <p:spPr>
          <a:xfrm>
            <a:off x="5181600" y="3657600"/>
            <a:ext cx="1066800" cy="919655"/>
          </a:xfrm>
          <a:prstGeom prst="hexagon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000" dirty="0" smtClean="0"/>
              <a:t>i+1, j-1</a:t>
            </a:r>
            <a:endParaRPr lang="cs-CZ" sz="2000" dirty="0"/>
          </a:p>
        </p:txBody>
      </p:sp>
      <p:sp>
        <p:nvSpPr>
          <p:cNvPr id="64" name="Šestiúhelník 63"/>
          <p:cNvSpPr/>
          <p:nvPr/>
        </p:nvSpPr>
        <p:spPr>
          <a:xfrm>
            <a:off x="5181600" y="2743200"/>
            <a:ext cx="1066800" cy="919655"/>
          </a:xfrm>
          <a:prstGeom prst="hexagon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000" dirty="0" err="1" smtClean="0"/>
              <a:t>i</a:t>
            </a:r>
            <a:r>
              <a:rPr lang="en-US" sz="2000" dirty="0" smtClean="0"/>
              <a:t>, j-1</a:t>
            </a:r>
            <a:endParaRPr lang="cs-CZ" sz="2000" dirty="0"/>
          </a:p>
        </p:txBody>
      </p:sp>
      <p:sp>
        <p:nvSpPr>
          <p:cNvPr id="65" name="Šestiúhelník 64"/>
          <p:cNvSpPr/>
          <p:nvPr/>
        </p:nvSpPr>
        <p:spPr>
          <a:xfrm>
            <a:off x="6019800" y="2286000"/>
            <a:ext cx="1066800" cy="919655"/>
          </a:xfrm>
          <a:prstGeom prst="hexagon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000" dirty="0" smtClean="0"/>
              <a:t>i-1, j</a:t>
            </a:r>
            <a:endParaRPr lang="cs-CZ" sz="2000" dirty="0"/>
          </a:p>
        </p:txBody>
      </p:sp>
      <p:sp>
        <p:nvSpPr>
          <p:cNvPr id="66" name="Šestiúhelník 65"/>
          <p:cNvSpPr/>
          <p:nvPr/>
        </p:nvSpPr>
        <p:spPr>
          <a:xfrm>
            <a:off x="6858000" y="2743200"/>
            <a:ext cx="1066800" cy="919655"/>
          </a:xfrm>
          <a:prstGeom prst="hexagon">
            <a:avLst/>
          </a:prstGeom>
          <a:solidFill>
            <a:srgbClr val="0099CC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000" dirty="0" smtClean="0"/>
              <a:t>i-1, j+1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91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Dualita mřížek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Duální mřížka</a:t>
            </a:r>
          </a:p>
          <a:p>
            <a:pPr lvl="1"/>
            <a:r>
              <a:rPr lang="cs-CZ" dirty="0" smtClean="0"/>
              <a:t>Z ploch udělám uzly</a:t>
            </a:r>
          </a:p>
          <a:p>
            <a:pPr lvl="1"/>
            <a:r>
              <a:rPr lang="cs-CZ" dirty="0" smtClean="0"/>
              <a:t>Z původních uzlů se stanou nové plochy</a:t>
            </a:r>
          </a:p>
          <a:p>
            <a:pPr lvl="1"/>
            <a:r>
              <a:rPr lang="cs-CZ" dirty="0" smtClean="0"/>
              <a:t>Hrany </a:t>
            </a:r>
            <a:r>
              <a:rPr lang="cs-CZ" smtClean="0"/>
              <a:t>se „otočí </a:t>
            </a:r>
            <a:r>
              <a:rPr lang="cs-CZ" dirty="0" smtClean="0"/>
              <a:t>o </a:t>
            </a:r>
            <a:r>
              <a:rPr lang="cs-CZ" smtClean="0"/>
              <a:t>90°“</a:t>
            </a:r>
            <a:br>
              <a:rPr lang="cs-CZ" smtClean="0"/>
            </a:br>
            <a:r>
              <a:rPr lang="cs-CZ" smtClean="0"/>
              <a:t>(</a:t>
            </a:r>
            <a:r>
              <a:rPr lang="cs-CZ" dirty="0" smtClean="0"/>
              <a:t>velmi obrazně řečeno)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Dualita mřížek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Pravoúhlá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 </a:t>
            </a:r>
            <a:r>
              <a:rPr lang="cs-CZ" dirty="0" smtClean="0">
                <a:sym typeface="Wingdings" pitchFamily="2" charset="2"/>
              </a:rPr>
              <a:t>Pravoúhlá</a:t>
            </a:r>
          </a:p>
          <a:p>
            <a:r>
              <a:rPr lang="cs-CZ" dirty="0" smtClean="0"/>
              <a:t>Trojúhelníková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 </a:t>
            </a:r>
            <a:r>
              <a:rPr lang="cs-CZ" dirty="0" smtClean="0">
                <a:sym typeface="Wingdings" pitchFamily="2" charset="2"/>
              </a:rPr>
              <a:t>Šestiúhelníková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  <p:grpSp>
        <p:nvGrpSpPr>
          <p:cNvPr id="50" name="Skupina 49"/>
          <p:cNvGrpSpPr/>
          <p:nvPr/>
        </p:nvGrpSpPr>
        <p:grpSpPr>
          <a:xfrm>
            <a:off x="762000" y="3006397"/>
            <a:ext cx="3276600" cy="3200400"/>
            <a:chOff x="609600" y="2984500"/>
            <a:chExt cx="5334000" cy="3200400"/>
          </a:xfrm>
        </p:grpSpPr>
        <p:sp>
          <p:nvSpPr>
            <p:cNvPr id="51" name="Obdélník 50"/>
            <p:cNvSpPr/>
            <p:nvPr/>
          </p:nvSpPr>
          <p:spPr>
            <a:xfrm>
              <a:off x="2895600" y="29845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52" name="Obdélník 51"/>
            <p:cNvSpPr/>
            <p:nvPr/>
          </p:nvSpPr>
          <p:spPr>
            <a:xfrm>
              <a:off x="3657600" y="29845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53" name="Obdélník 52"/>
            <p:cNvSpPr/>
            <p:nvPr/>
          </p:nvSpPr>
          <p:spPr>
            <a:xfrm>
              <a:off x="2133600" y="29845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54" name="Obdélník 53"/>
            <p:cNvSpPr/>
            <p:nvPr/>
          </p:nvSpPr>
          <p:spPr>
            <a:xfrm>
              <a:off x="1371600" y="29845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55" name="Obdélník 54"/>
            <p:cNvSpPr/>
            <p:nvPr/>
          </p:nvSpPr>
          <p:spPr>
            <a:xfrm>
              <a:off x="609600" y="29845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56" name="Obdélník 55"/>
            <p:cNvSpPr/>
            <p:nvPr/>
          </p:nvSpPr>
          <p:spPr>
            <a:xfrm>
              <a:off x="5181600" y="29845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57" name="Obdélník 56"/>
            <p:cNvSpPr/>
            <p:nvPr/>
          </p:nvSpPr>
          <p:spPr>
            <a:xfrm>
              <a:off x="4419600" y="29845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58" name="Obdélník 57"/>
            <p:cNvSpPr/>
            <p:nvPr/>
          </p:nvSpPr>
          <p:spPr>
            <a:xfrm>
              <a:off x="2895600" y="35179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59" name="Obdélník 58"/>
            <p:cNvSpPr/>
            <p:nvPr/>
          </p:nvSpPr>
          <p:spPr>
            <a:xfrm>
              <a:off x="3657600" y="35179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60" name="Obdélník 59"/>
            <p:cNvSpPr/>
            <p:nvPr/>
          </p:nvSpPr>
          <p:spPr>
            <a:xfrm>
              <a:off x="2133600" y="35179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61" name="Obdélník 60"/>
            <p:cNvSpPr/>
            <p:nvPr/>
          </p:nvSpPr>
          <p:spPr>
            <a:xfrm>
              <a:off x="1371600" y="35179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62" name="Obdélník 61"/>
            <p:cNvSpPr/>
            <p:nvPr/>
          </p:nvSpPr>
          <p:spPr>
            <a:xfrm>
              <a:off x="609600" y="35179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63" name="Obdélník 62"/>
            <p:cNvSpPr/>
            <p:nvPr/>
          </p:nvSpPr>
          <p:spPr>
            <a:xfrm>
              <a:off x="5181600" y="35179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64" name="Obdélník 63"/>
            <p:cNvSpPr/>
            <p:nvPr/>
          </p:nvSpPr>
          <p:spPr>
            <a:xfrm>
              <a:off x="4419600" y="35179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65" name="Obdélník 64"/>
            <p:cNvSpPr/>
            <p:nvPr/>
          </p:nvSpPr>
          <p:spPr>
            <a:xfrm>
              <a:off x="2895600" y="40513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66" name="Obdélník 65"/>
            <p:cNvSpPr/>
            <p:nvPr/>
          </p:nvSpPr>
          <p:spPr>
            <a:xfrm>
              <a:off x="3657600" y="40513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67" name="Obdélník 66"/>
            <p:cNvSpPr/>
            <p:nvPr/>
          </p:nvSpPr>
          <p:spPr>
            <a:xfrm>
              <a:off x="2133600" y="40513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68" name="Obdélník 67"/>
            <p:cNvSpPr/>
            <p:nvPr/>
          </p:nvSpPr>
          <p:spPr>
            <a:xfrm>
              <a:off x="1371600" y="40513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69" name="Obdélník 68"/>
            <p:cNvSpPr/>
            <p:nvPr/>
          </p:nvSpPr>
          <p:spPr>
            <a:xfrm>
              <a:off x="609600" y="40513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70" name="Obdélník 69"/>
            <p:cNvSpPr/>
            <p:nvPr/>
          </p:nvSpPr>
          <p:spPr>
            <a:xfrm>
              <a:off x="5181600" y="40513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71" name="Obdélník 70"/>
            <p:cNvSpPr/>
            <p:nvPr/>
          </p:nvSpPr>
          <p:spPr>
            <a:xfrm>
              <a:off x="4419600" y="40513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72" name="Obdélník 71"/>
            <p:cNvSpPr/>
            <p:nvPr/>
          </p:nvSpPr>
          <p:spPr>
            <a:xfrm>
              <a:off x="2895600" y="45847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73" name="Obdélník 72"/>
            <p:cNvSpPr/>
            <p:nvPr/>
          </p:nvSpPr>
          <p:spPr>
            <a:xfrm>
              <a:off x="3657600" y="45847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74" name="Obdélník 73"/>
            <p:cNvSpPr/>
            <p:nvPr/>
          </p:nvSpPr>
          <p:spPr>
            <a:xfrm>
              <a:off x="2133600" y="45847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75" name="Obdélník 74"/>
            <p:cNvSpPr/>
            <p:nvPr/>
          </p:nvSpPr>
          <p:spPr>
            <a:xfrm>
              <a:off x="1371600" y="45847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76" name="Obdélník 75"/>
            <p:cNvSpPr/>
            <p:nvPr/>
          </p:nvSpPr>
          <p:spPr>
            <a:xfrm>
              <a:off x="609600" y="45847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77" name="Obdélník 76"/>
            <p:cNvSpPr/>
            <p:nvPr/>
          </p:nvSpPr>
          <p:spPr>
            <a:xfrm>
              <a:off x="5181600" y="45847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78" name="Obdélník 77"/>
            <p:cNvSpPr/>
            <p:nvPr/>
          </p:nvSpPr>
          <p:spPr>
            <a:xfrm>
              <a:off x="4419600" y="45847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79" name="Obdélník 78"/>
            <p:cNvSpPr/>
            <p:nvPr/>
          </p:nvSpPr>
          <p:spPr>
            <a:xfrm>
              <a:off x="2895600" y="51181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80" name="Obdélník 79"/>
            <p:cNvSpPr/>
            <p:nvPr/>
          </p:nvSpPr>
          <p:spPr>
            <a:xfrm>
              <a:off x="3657600" y="51181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81" name="Obdélník 80"/>
            <p:cNvSpPr/>
            <p:nvPr/>
          </p:nvSpPr>
          <p:spPr>
            <a:xfrm>
              <a:off x="2133600" y="51181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82" name="Obdélník 81"/>
            <p:cNvSpPr/>
            <p:nvPr/>
          </p:nvSpPr>
          <p:spPr>
            <a:xfrm>
              <a:off x="1371600" y="51181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83" name="Obdélník 82"/>
            <p:cNvSpPr/>
            <p:nvPr/>
          </p:nvSpPr>
          <p:spPr>
            <a:xfrm>
              <a:off x="609600" y="51181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84" name="Obdélník 83"/>
            <p:cNvSpPr/>
            <p:nvPr/>
          </p:nvSpPr>
          <p:spPr>
            <a:xfrm>
              <a:off x="5181600" y="51181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85" name="Obdélník 84"/>
            <p:cNvSpPr/>
            <p:nvPr/>
          </p:nvSpPr>
          <p:spPr>
            <a:xfrm>
              <a:off x="4419600" y="51181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86" name="Obdélník 85"/>
            <p:cNvSpPr/>
            <p:nvPr/>
          </p:nvSpPr>
          <p:spPr>
            <a:xfrm>
              <a:off x="2895600" y="56515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87" name="Obdélník 86"/>
            <p:cNvSpPr/>
            <p:nvPr/>
          </p:nvSpPr>
          <p:spPr>
            <a:xfrm>
              <a:off x="3657600" y="56515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88" name="Obdélník 87"/>
            <p:cNvSpPr/>
            <p:nvPr/>
          </p:nvSpPr>
          <p:spPr>
            <a:xfrm>
              <a:off x="2133600" y="56515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89" name="Obdélník 88"/>
            <p:cNvSpPr/>
            <p:nvPr/>
          </p:nvSpPr>
          <p:spPr>
            <a:xfrm>
              <a:off x="1371600" y="56515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90" name="Obdélník 89"/>
            <p:cNvSpPr/>
            <p:nvPr/>
          </p:nvSpPr>
          <p:spPr>
            <a:xfrm>
              <a:off x="609600" y="56515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91" name="Obdélník 90"/>
            <p:cNvSpPr/>
            <p:nvPr/>
          </p:nvSpPr>
          <p:spPr>
            <a:xfrm>
              <a:off x="5181600" y="56515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92" name="Obdélník 91"/>
            <p:cNvSpPr/>
            <p:nvPr/>
          </p:nvSpPr>
          <p:spPr>
            <a:xfrm>
              <a:off x="4419600" y="5651500"/>
              <a:ext cx="762000" cy="533400"/>
            </a:xfrm>
            <a:prstGeom prst="rect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</p:grpSp>
      <p:grpSp>
        <p:nvGrpSpPr>
          <p:cNvPr id="49" name="Skupina 48"/>
          <p:cNvGrpSpPr/>
          <p:nvPr/>
        </p:nvGrpSpPr>
        <p:grpSpPr>
          <a:xfrm>
            <a:off x="996043" y="3273097"/>
            <a:ext cx="2808514" cy="2667000"/>
            <a:chOff x="609600" y="3517900"/>
            <a:chExt cx="4572000" cy="2667000"/>
          </a:xfrm>
        </p:grpSpPr>
        <p:sp>
          <p:nvSpPr>
            <p:cNvPr id="14" name="Obdélník 13"/>
            <p:cNvSpPr/>
            <p:nvPr/>
          </p:nvSpPr>
          <p:spPr>
            <a:xfrm>
              <a:off x="2895600" y="3517900"/>
              <a:ext cx="762000" cy="5334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5" name="Obdélník 14"/>
            <p:cNvSpPr/>
            <p:nvPr/>
          </p:nvSpPr>
          <p:spPr>
            <a:xfrm>
              <a:off x="3657600" y="3517900"/>
              <a:ext cx="762000" cy="5334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6" name="Obdélník 15"/>
            <p:cNvSpPr/>
            <p:nvPr/>
          </p:nvSpPr>
          <p:spPr>
            <a:xfrm>
              <a:off x="2133600" y="3517900"/>
              <a:ext cx="762000" cy="5334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7" name="Obdélník 16"/>
            <p:cNvSpPr/>
            <p:nvPr/>
          </p:nvSpPr>
          <p:spPr>
            <a:xfrm>
              <a:off x="1371600" y="3517900"/>
              <a:ext cx="762000" cy="5334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8" name="Obdélník 17"/>
            <p:cNvSpPr/>
            <p:nvPr/>
          </p:nvSpPr>
          <p:spPr>
            <a:xfrm>
              <a:off x="609600" y="3517900"/>
              <a:ext cx="762000" cy="5334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0" name="Obdélník 19"/>
            <p:cNvSpPr/>
            <p:nvPr/>
          </p:nvSpPr>
          <p:spPr>
            <a:xfrm>
              <a:off x="4419600" y="3517900"/>
              <a:ext cx="762000" cy="5334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1" name="Obdélník 20"/>
            <p:cNvSpPr/>
            <p:nvPr/>
          </p:nvSpPr>
          <p:spPr>
            <a:xfrm>
              <a:off x="2895600" y="4051300"/>
              <a:ext cx="762000" cy="5334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2" name="Obdélník 21"/>
            <p:cNvSpPr/>
            <p:nvPr/>
          </p:nvSpPr>
          <p:spPr>
            <a:xfrm>
              <a:off x="3657600" y="4051300"/>
              <a:ext cx="762000" cy="5334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3" name="Obdélník 22"/>
            <p:cNvSpPr/>
            <p:nvPr/>
          </p:nvSpPr>
          <p:spPr>
            <a:xfrm>
              <a:off x="2133600" y="4051300"/>
              <a:ext cx="762000" cy="5334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4" name="Obdélník 23"/>
            <p:cNvSpPr/>
            <p:nvPr/>
          </p:nvSpPr>
          <p:spPr>
            <a:xfrm>
              <a:off x="1371600" y="4051300"/>
              <a:ext cx="762000" cy="5334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5" name="Obdélník 24"/>
            <p:cNvSpPr/>
            <p:nvPr/>
          </p:nvSpPr>
          <p:spPr>
            <a:xfrm>
              <a:off x="609600" y="4051300"/>
              <a:ext cx="762000" cy="5334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7" name="Obdélník 26"/>
            <p:cNvSpPr/>
            <p:nvPr/>
          </p:nvSpPr>
          <p:spPr>
            <a:xfrm>
              <a:off x="4419600" y="4051300"/>
              <a:ext cx="762000" cy="5334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8" name="Obdélník 27"/>
            <p:cNvSpPr/>
            <p:nvPr/>
          </p:nvSpPr>
          <p:spPr>
            <a:xfrm>
              <a:off x="2895600" y="4584700"/>
              <a:ext cx="762000" cy="5334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9" name="Obdélník 28"/>
            <p:cNvSpPr/>
            <p:nvPr/>
          </p:nvSpPr>
          <p:spPr>
            <a:xfrm>
              <a:off x="3657600" y="4584700"/>
              <a:ext cx="762000" cy="5334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30" name="Obdélník 29"/>
            <p:cNvSpPr/>
            <p:nvPr/>
          </p:nvSpPr>
          <p:spPr>
            <a:xfrm>
              <a:off x="2133600" y="4584700"/>
              <a:ext cx="762000" cy="5334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31" name="Obdélník 30"/>
            <p:cNvSpPr/>
            <p:nvPr/>
          </p:nvSpPr>
          <p:spPr>
            <a:xfrm>
              <a:off x="1371600" y="4584700"/>
              <a:ext cx="762000" cy="5334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32" name="Obdélník 31"/>
            <p:cNvSpPr/>
            <p:nvPr/>
          </p:nvSpPr>
          <p:spPr>
            <a:xfrm>
              <a:off x="609600" y="4584700"/>
              <a:ext cx="762000" cy="5334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34" name="Obdélník 33"/>
            <p:cNvSpPr/>
            <p:nvPr/>
          </p:nvSpPr>
          <p:spPr>
            <a:xfrm>
              <a:off x="4419600" y="4584700"/>
              <a:ext cx="762000" cy="5334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35" name="Obdélník 34"/>
            <p:cNvSpPr/>
            <p:nvPr/>
          </p:nvSpPr>
          <p:spPr>
            <a:xfrm>
              <a:off x="2895600" y="5118100"/>
              <a:ext cx="762000" cy="5334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36" name="Obdélník 35"/>
            <p:cNvSpPr/>
            <p:nvPr/>
          </p:nvSpPr>
          <p:spPr>
            <a:xfrm>
              <a:off x="3657600" y="5118100"/>
              <a:ext cx="762000" cy="5334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37" name="Obdélník 36"/>
            <p:cNvSpPr/>
            <p:nvPr/>
          </p:nvSpPr>
          <p:spPr>
            <a:xfrm>
              <a:off x="2133600" y="5118100"/>
              <a:ext cx="762000" cy="5334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38" name="Obdélník 37"/>
            <p:cNvSpPr/>
            <p:nvPr/>
          </p:nvSpPr>
          <p:spPr>
            <a:xfrm>
              <a:off x="1371600" y="5118100"/>
              <a:ext cx="762000" cy="5334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39" name="Obdélník 38"/>
            <p:cNvSpPr/>
            <p:nvPr/>
          </p:nvSpPr>
          <p:spPr>
            <a:xfrm>
              <a:off x="609600" y="5118100"/>
              <a:ext cx="762000" cy="5334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41" name="Obdélník 40"/>
            <p:cNvSpPr/>
            <p:nvPr/>
          </p:nvSpPr>
          <p:spPr>
            <a:xfrm>
              <a:off x="4419600" y="5118100"/>
              <a:ext cx="762000" cy="5334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42" name="Obdélník 41"/>
            <p:cNvSpPr/>
            <p:nvPr/>
          </p:nvSpPr>
          <p:spPr>
            <a:xfrm>
              <a:off x="2895600" y="5651500"/>
              <a:ext cx="762000" cy="5334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43" name="Obdélník 42"/>
            <p:cNvSpPr/>
            <p:nvPr/>
          </p:nvSpPr>
          <p:spPr>
            <a:xfrm>
              <a:off x="3657600" y="5651500"/>
              <a:ext cx="762000" cy="5334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44" name="Obdélník 43"/>
            <p:cNvSpPr/>
            <p:nvPr/>
          </p:nvSpPr>
          <p:spPr>
            <a:xfrm>
              <a:off x="2133600" y="5651500"/>
              <a:ext cx="762000" cy="5334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45" name="Obdélník 44"/>
            <p:cNvSpPr/>
            <p:nvPr/>
          </p:nvSpPr>
          <p:spPr>
            <a:xfrm>
              <a:off x="1371600" y="5651500"/>
              <a:ext cx="762000" cy="5334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46" name="Obdélník 45"/>
            <p:cNvSpPr/>
            <p:nvPr/>
          </p:nvSpPr>
          <p:spPr>
            <a:xfrm>
              <a:off x="609600" y="5651500"/>
              <a:ext cx="762000" cy="5334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48" name="Obdélník 47"/>
            <p:cNvSpPr/>
            <p:nvPr/>
          </p:nvSpPr>
          <p:spPr>
            <a:xfrm>
              <a:off x="4419600" y="5651500"/>
              <a:ext cx="762000" cy="5334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</p:grpSp>
      <p:grpSp>
        <p:nvGrpSpPr>
          <p:cNvPr id="223" name="Skupina 222"/>
          <p:cNvGrpSpPr/>
          <p:nvPr/>
        </p:nvGrpSpPr>
        <p:grpSpPr>
          <a:xfrm rot="16200000">
            <a:off x="5375256" y="2755609"/>
            <a:ext cx="3242003" cy="3482573"/>
            <a:chOff x="4957233" y="3011360"/>
            <a:chExt cx="3352800" cy="3334407"/>
          </a:xfrm>
        </p:grpSpPr>
        <p:sp>
          <p:nvSpPr>
            <p:cNvPr id="188" name="Šestiúhelník 187"/>
            <p:cNvSpPr/>
            <p:nvPr/>
          </p:nvSpPr>
          <p:spPr>
            <a:xfrm>
              <a:off x="7090833" y="3011360"/>
              <a:ext cx="685800" cy="591207"/>
            </a:xfrm>
            <a:prstGeom prst="hexagon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89" name="Šestiúhelník 188"/>
            <p:cNvSpPr/>
            <p:nvPr/>
          </p:nvSpPr>
          <p:spPr>
            <a:xfrm>
              <a:off x="7624233" y="3316160"/>
              <a:ext cx="685800" cy="591207"/>
            </a:xfrm>
            <a:prstGeom prst="hexagon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90" name="Šestiúhelník 189"/>
            <p:cNvSpPr/>
            <p:nvPr/>
          </p:nvSpPr>
          <p:spPr>
            <a:xfrm>
              <a:off x="7090833" y="3620960"/>
              <a:ext cx="685800" cy="591207"/>
            </a:xfrm>
            <a:prstGeom prst="hexagon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91" name="Šestiúhelník 190"/>
            <p:cNvSpPr/>
            <p:nvPr/>
          </p:nvSpPr>
          <p:spPr>
            <a:xfrm>
              <a:off x="7624233" y="3925760"/>
              <a:ext cx="685800" cy="591207"/>
            </a:xfrm>
            <a:prstGeom prst="hexagon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94" name="Šestiúhelník 193"/>
            <p:cNvSpPr/>
            <p:nvPr/>
          </p:nvSpPr>
          <p:spPr>
            <a:xfrm>
              <a:off x="7090833" y="4230560"/>
              <a:ext cx="685800" cy="591207"/>
            </a:xfrm>
            <a:prstGeom prst="hexagon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95" name="Šestiúhelník 194"/>
            <p:cNvSpPr/>
            <p:nvPr/>
          </p:nvSpPr>
          <p:spPr>
            <a:xfrm>
              <a:off x="7624233" y="4535360"/>
              <a:ext cx="685800" cy="591207"/>
            </a:xfrm>
            <a:prstGeom prst="hexagon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96" name="Šestiúhelník 195"/>
            <p:cNvSpPr/>
            <p:nvPr/>
          </p:nvSpPr>
          <p:spPr>
            <a:xfrm>
              <a:off x="7090833" y="4840160"/>
              <a:ext cx="685800" cy="591207"/>
            </a:xfrm>
            <a:prstGeom prst="hexagon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97" name="Šestiúhelník 196"/>
            <p:cNvSpPr/>
            <p:nvPr/>
          </p:nvSpPr>
          <p:spPr>
            <a:xfrm>
              <a:off x="7624233" y="5144960"/>
              <a:ext cx="685800" cy="591207"/>
            </a:xfrm>
            <a:prstGeom prst="hexagon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00" name="Šestiúhelník 199"/>
            <p:cNvSpPr/>
            <p:nvPr/>
          </p:nvSpPr>
          <p:spPr>
            <a:xfrm>
              <a:off x="7090833" y="5449760"/>
              <a:ext cx="685800" cy="591207"/>
            </a:xfrm>
            <a:prstGeom prst="hexagon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01" name="Šestiúhelník 200"/>
            <p:cNvSpPr/>
            <p:nvPr/>
          </p:nvSpPr>
          <p:spPr>
            <a:xfrm>
              <a:off x="7624233" y="5754560"/>
              <a:ext cx="685800" cy="591207"/>
            </a:xfrm>
            <a:prstGeom prst="hexagon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03" name="Šestiúhelník 202"/>
            <p:cNvSpPr/>
            <p:nvPr/>
          </p:nvSpPr>
          <p:spPr>
            <a:xfrm>
              <a:off x="4957233" y="3011360"/>
              <a:ext cx="685800" cy="591207"/>
            </a:xfrm>
            <a:prstGeom prst="hexagon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04" name="Šestiúhelník 203"/>
            <p:cNvSpPr/>
            <p:nvPr/>
          </p:nvSpPr>
          <p:spPr>
            <a:xfrm>
              <a:off x="5490633" y="3316160"/>
              <a:ext cx="685800" cy="591207"/>
            </a:xfrm>
            <a:prstGeom prst="hexagon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05" name="Šestiúhelník 204"/>
            <p:cNvSpPr/>
            <p:nvPr/>
          </p:nvSpPr>
          <p:spPr>
            <a:xfrm>
              <a:off x="4957233" y="3620960"/>
              <a:ext cx="685800" cy="591207"/>
            </a:xfrm>
            <a:prstGeom prst="hexagon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06" name="Šestiúhelník 205"/>
            <p:cNvSpPr/>
            <p:nvPr/>
          </p:nvSpPr>
          <p:spPr>
            <a:xfrm>
              <a:off x="5490633" y="3925760"/>
              <a:ext cx="685800" cy="591207"/>
            </a:xfrm>
            <a:prstGeom prst="hexagon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07" name="Šestiúhelník 206"/>
            <p:cNvSpPr/>
            <p:nvPr/>
          </p:nvSpPr>
          <p:spPr>
            <a:xfrm>
              <a:off x="6024033" y="3011360"/>
              <a:ext cx="685800" cy="591207"/>
            </a:xfrm>
            <a:prstGeom prst="hexagon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08" name="Šestiúhelník 207"/>
            <p:cNvSpPr/>
            <p:nvPr/>
          </p:nvSpPr>
          <p:spPr>
            <a:xfrm>
              <a:off x="6557433" y="3316160"/>
              <a:ext cx="685800" cy="591207"/>
            </a:xfrm>
            <a:prstGeom prst="hexagon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09" name="Šestiúhelník 208"/>
            <p:cNvSpPr/>
            <p:nvPr/>
          </p:nvSpPr>
          <p:spPr>
            <a:xfrm>
              <a:off x="6024033" y="3620960"/>
              <a:ext cx="685800" cy="591207"/>
            </a:xfrm>
            <a:prstGeom prst="hexagon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10" name="Šestiúhelník 209"/>
            <p:cNvSpPr/>
            <p:nvPr/>
          </p:nvSpPr>
          <p:spPr>
            <a:xfrm>
              <a:off x="6557433" y="3925760"/>
              <a:ext cx="685800" cy="591207"/>
            </a:xfrm>
            <a:prstGeom prst="hexagon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11" name="Šestiúhelník 210"/>
            <p:cNvSpPr/>
            <p:nvPr/>
          </p:nvSpPr>
          <p:spPr>
            <a:xfrm>
              <a:off x="4957233" y="4230560"/>
              <a:ext cx="685800" cy="591207"/>
            </a:xfrm>
            <a:prstGeom prst="hexagon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12" name="Šestiúhelník 211"/>
            <p:cNvSpPr/>
            <p:nvPr/>
          </p:nvSpPr>
          <p:spPr>
            <a:xfrm>
              <a:off x="5490633" y="4535360"/>
              <a:ext cx="685800" cy="591207"/>
            </a:xfrm>
            <a:prstGeom prst="hexagon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13" name="Šestiúhelník 212"/>
            <p:cNvSpPr/>
            <p:nvPr/>
          </p:nvSpPr>
          <p:spPr>
            <a:xfrm>
              <a:off x="4957233" y="4840160"/>
              <a:ext cx="685800" cy="591207"/>
            </a:xfrm>
            <a:prstGeom prst="hexagon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14" name="Šestiúhelník 213"/>
            <p:cNvSpPr/>
            <p:nvPr/>
          </p:nvSpPr>
          <p:spPr>
            <a:xfrm>
              <a:off x="5490633" y="5144960"/>
              <a:ext cx="685800" cy="591207"/>
            </a:xfrm>
            <a:prstGeom prst="hexagon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15" name="Šestiúhelník 214"/>
            <p:cNvSpPr/>
            <p:nvPr/>
          </p:nvSpPr>
          <p:spPr>
            <a:xfrm>
              <a:off x="6024033" y="4230560"/>
              <a:ext cx="685800" cy="591207"/>
            </a:xfrm>
            <a:prstGeom prst="hexagon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16" name="Šestiúhelník 215"/>
            <p:cNvSpPr/>
            <p:nvPr/>
          </p:nvSpPr>
          <p:spPr>
            <a:xfrm>
              <a:off x="6557433" y="4535360"/>
              <a:ext cx="685800" cy="591207"/>
            </a:xfrm>
            <a:prstGeom prst="hexagon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17" name="Šestiúhelník 216"/>
            <p:cNvSpPr/>
            <p:nvPr/>
          </p:nvSpPr>
          <p:spPr>
            <a:xfrm>
              <a:off x="6024033" y="4840160"/>
              <a:ext cx="685800" cy="591207"/>
            </a:xfrm>
            <a:prstGeom prst="hexagon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18" name="Šestiúhelník 217"/>
            <p:cNvSpPr/>
            <p:nvPr/>
          </p:nvSpPr>
          <p:spPr>
            <a:xfrm>
              <a:off x="6557433" y="5144960"/>
              <a:ext cx="685800" cy="591207"/>
            </a:xfrm>
            <a:prstGeom prst="hexagon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19" name="Šestiúhelník 218"/>
            <p:cNvSpPr/>
            <p:nvPr/>
          </p:nvSpPr>
          <p:spPr>
            <a:xfrm>
              <a:off x="4957233" y="5449760"/>
              <a:ext cx="685800" cy="591207"/>
            </a:xfrm>
            <a:prstGeom prst="hexagon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20" name="Šestiúhelník 219"/>
            <p:cNvSpPr/>
            <p:nvPr/>
          </p:nvSpPr>
          <p:spPr>
            <a:xfrm>
              <a:off x="5490633" y="5754560"/>
              <a:ext cx="685800" cy="591207"/>
            </a:xfrm>
            <a:prstGeom prst="hexagon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21" name="Šestiúhelník 220"/>
            <p:cNvSpPr/>
            <p:nvPr/>
          </p:nvSpPr>
          <p:spPr>
            <a:xfrm>
              <a:off x="6024033" y="5449760"/>
              <a:ext cx="685800" cy="591207"/>
            </a:xfrm>
            <a:prstGeom prst="hexagon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222" name="Šestiúhelník 221"/>
            <p:cNvSpPr/>
            <p:nvPr/>
          </p:nvSpPr>
          <p:spPr>
            <a:xfrm>
              <a:off x="6557433" y="5754560"/>
              <a:ext cx="685800" cy="591207"/>
            </a:xfrm>
            <a:prstGeom prst="hexagon">
              <a:avLst/>
            </a:prstGeom>
            <a:no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</p:grpSp>
      <p:grpSp>
        <p:nvGrpSpPr>
          <p:cNvPr id="268" name="Skupina 267"/>
          <p:cNvGrpSpPr/>
          <p:nvPr/>
        </p:nvGrpSpPr>
        <p:grpSpPr>
          <a:xfrm>
            <a:off x="5253381" y="3218791"/>
            <a:ext cx="3158762" cy="2607957"/>
            <a:chOff x="5253381" y="3349294"/>
            <a:chExt cx="3158762" cy="2607957"/>
          </a:xfrm>
        </p:grpSpPr>
        <p:sp>
          <p:nvSpPr>
            <p:cNvPr id="224" name="Rovnoramenný trojúhelník 223"/>
            <p:cNvSpPr/>
            <p:nvPr/>
          </p:nvSpPr>
          <p:spPr>
            <a:xfrm>
              <a:off x="5558367" y="3349296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26" name="Rovnoramenný trojúhelník 225"/>
            <p:cNvSpPr/>
            <p:nvPr/>
          </p:nvSpPr>
          <p:spPr>
            <a:xfrm flipV="1">
              <a:off x="5559097" y="3866785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27" name="Rovnoramenný trojúhelník 226"/>
            <p:cNvSpPr/>
            <p:nvPr/>
          </p:nvSpPr>
          <p:spPr>
            <a:xfrm>
              <a:off x="6194827" y="3349295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28" name="Rovnoramenný trojúhelník 227"/>
            <p:cNvSpPr/>
            <p:nvPr/>
          </p:nvSpPr>
          <p:spPr>
            <a:xfrm flipV="1">
              <a:off x="6195557" y="3866784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29" name="Rovnoramenný trojúhelník 228"/>
            <p:cNvSpPr/>
            <p:nvPr/>
          </p:nvSpPr>
          <p:spPr>
            <a:xfrm>
              <a:off x="6826323" y="3364915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30" name="Rovnoramenný trojúhelník 229"/>
            <p:cNvSpPr/>
            <p:nvPr/>
          </p:nvSpPr>
          <p:spPr>
            <a:xfrm flipV="1">
              <a:off x="6827053" y="3882404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31" name="Rovnoramenný trojúhelník 230"/>
            <p:cNvSpPr/>
            <p:nvPr/>
          </p:nvSpPr>
          <p:spPr>
            <a:xfrm>
              <a:off x="7457819" y="3364841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32" name="Rovnoramenný trojúhelník 231"/>
            <p:cNvSpPr/>
            <p:nvPr/>
          </p:nvSpPr>
          <p:spPr>
            <a:xfrm flipV="1">
              <a:off x="7458549" y="3882330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33" name="Rovnoramenný trojúhelník 232"/>
            <p:cNvSpPr/>
            <p:nvPr/>
          </p:nvSpPr>
          <p:spPr>
            <a:xfrm>
              <a:off x="5253381" y="3869960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34" name="Rovnoramenný trojúhelník 233"/>
            <p:cNvSpPr/>
            <p:nvPr/>
          </p:nvSpPr>
          <p:spPr>
            <a:xfrm flipV="1">
              <a:off x="5254111" y="4387449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35" name="Rovnoramenný trojúhelník 234"/>
            <p:cNvSpPr/>
            <p:nvPr/>
          </p:nvSpPr>
          <p:spPr>
            <a:xfrm>
              <a:off x="5889841" y="3869959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36" name="Rovnoramenný trojúhelník 235"/>
            <p:cNvSpPr/>
            <p:nvPr/>
          </p:nvSpPr>
          <p:spPr>
            <a:xfrm flipV="1">
              <a:off x="5890571" y="4387448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37" name="Rovnoramenný trojúhelník 236"/>
            <p:cNvSpPr/>
            <p:nvPr/>
          </p:nvSpPr>
          <p:spPr>
            <a:xfrm>
              <a:off x="6521337" y="3885579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38" name="Rovnoramenný trojúhelník 237"/>
            <p:cNvSpPr/>
            <p:nvPr/>
          </p:nvSpPr>
          <p:spPr>
            <a:xfrm flipV="1">
              <a:off x="6522067" y="4403068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39" name="Rovnoramenný trojúhelník 238"/>
            <p:cNvSpPr/>
            <p:nvPr/>
          </p:nvSpPr>
          <p:spPr>
            <a:xfrm>
              <a:off x="7152833" y="3885505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40" name="Rovnoramenný trojúhelník 239"/>
            <p:cNvSpPr/>
            <p:nvPr/>
          </p:nvSpPr>
          <p:spPr>
            <a:xfrm flipV="1">
              <a:off x="7153563" y="4402994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41" name="Rovnoramenný trojúhelník 240"/>
            <p:cNvSpPr/>
            <p:nvPr/>
          </p:nvSpPr>
          <p:spPr>
            <a:xfrm>
              <a:off x="5566305" y="4384273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42" name="Rovnoramenný trojúhelník 241"/>
            <p:cNvSpPr/>
            <p:nvPr/>
          </p:nvSpPr>
          <p:spPr>
            <a:xfrm flipV="1">
              <a:off x="5567035" y="4901762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43" name="Rovnoramenný trojúhelník 242"/>
            <p:cNvSpPr/>
            <p:nvPr/>
          </p:nvSpPr>
          <p:spPr>
            <a:xfrm>
              <a:off x="6202765" y="4384272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44" name="Rovnoramenný trojúhelník 243"/>
            <p:cNvSpPr/>
            <p:nvPr/>
          </p:nvSpPr>
          <p:spPr>
            <a:xfrm flipV="1">
              <a:off x="6203495" y="4901761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45" name="Rovnoramenný trojúhelník 244"/>
            <p:cNvSpPr/>
            <p:nvPr/>
          </p:nvSpPr>
          <p:spPr>
            <a:xfrm>
              <a:off x="6834261" y="4399892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46" name="Rovnoramenný trojúhelník 245"/>
            <p:cNvSpPr/>
            <p:nvPr/>
          </p:nvSpPr>
          <p:spPr>
            <a:xfrm flipV="1">
              <a:off x="6834991" y="4917381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47" name="Rovnoramenný trojúhelník 246"/>
            <p:cNvSpPr/>
            <p:nvPr/>
          </p:nvSpPr>
          <p:spPr>
            <a:xfrm>
              <a:off x="7465757" y="4399818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48" name="Rovnoramenný trojúhelník 247"/>
            <p:cNvSpPr/>
            <p:nvPr/>
          </p:nvSpPr>
          <p:spPr>
            <a:xfrm flipV="1">
              <a:off x="7466487" y="4917307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49" name="Rovnoramenný trojúhelník 248"/>
            <p:cNvSpPr/>
            <p:nvPr/>
          </p:nvSpPr>
          <p:spPr>
            <a:xfrm>
              <a:off x="5880465" y="4904938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50" name="Rovnoramenný trojúhelník 249"/>
            <p:cNvSpPr/>
            <p:nvPr/>
          </p:nvSpPr>
          <p:spPr>
            <a:xfrm flipV="1">
              <a:off x="5881195" y="5422427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51" name="Rovnoramenný trojúhelník 250"/>
            <p:cNvSpPr/>
            <p:nvPr/>
          </p:nvSpPr>
          <p:spPr>
            <a:xfrm>
              <a:off x="6516925" y="4904937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52" name="Rovnoramenný trojúhelník 251"/>
            <p:cNvSpPr/>
            <p:nvPr/>
          </p:nvSpPr>
          <p:spPr>
            <a:xfrm flipV="1">
              <a:off x="6517655" y="5422426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53" name="Rovnoramenný trojúhelník 252"/>
            <p:cNvSpPr/>
            <p:nvPr/>
          </p:nvSpPr>
          <p:spPr>
            <a:xfrm>
              <a:off x="7148421" y="4920557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54" name="Rovnoramenný trojúhelník 253"/>
            <p:cNvSpPr/>
            <p:nvPr/>
          </p:nvSpPr>
          <p:spPr>
            <a:xfrm flipV="1">
              <a:off x="7149151" y="5438046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55" name="Rovnoramenný trojúhelník 254"/>
            <p:cNvSpPr/>
            <p:nvPr/>
          </p:nvSpPr>
          <p:spPr>
            <a:xfrm>
              <a:off x="7779917" y="4920483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56" name="Rovnoramenný trojúhelník 255"/>
            <p:cNvSpPr/>
            <p:nvPr/>
          </p:nvSpPr>
          <p:spPr>
            <a:xfrm flipV="1">
              <a:off x="7780647" y="5437972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57" name="Rovnoramenný trojúhelník 256"/>
            <p:cNvSpPr/>
            <p:nvPr/>
          </p:nvSpPr>
          <p:spPr>
            <a:xfrm flipV="1">
              <a:off x="7780450" y="4390294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58" name="Rovnoramenný trojúhelník 257"/>
            <p:cNvSpPr/>
            <p:nvPr/>
          </p:nvSpPr>
          <p:spPr>
            <a:xfrm>
              <a:off x="7779917" y="3881967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59" name="Rovnoramenný trojúhelník 258"/>
            <p:cNvSpPr/>
            <p:nvPr/>
          </p:nvSpPr>
          <p:spPr>
            <a:xfrm flipV="1">
              <a:off x="7763714" y="3363638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60" name="Rovnoramenný trojúhelník 259"/>
            <p:cNvSpPr/>
            <p:nvPr/>
          </p:nvSpPr>
          <p:spPr>
            <a:xfrm flipV="1">
              <a:off x="7142071" y="3363638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62" name="Rovnoramenný trojúhelník 261"/>
            <p:cNvSpPr/>
            <p:nvPr/>
          </p:nvSpPr>
          <p:spPr>
            <a:xfrm flipV="1">
              <a:off x="6502112" y="3355390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63" name="Rovnoramenný trojúhelník 262"/>
            <p:cNvSpPr/>
            <p:nvPr/>
          </p:nvSpPr>
          <p:spPr>
            <a:xfrm flipV="1">
              <a:off x="5870616" y="3349294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64" name="Rovnoramenný trojúhelník 263"/>
            <p:cNvSpPr/>
            <p:nvPr/>
          </p:nvSpPr>
          <p:spPr>
            <a:xfrm>
              <a:off x="5558367" y="5409434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65" name="Rovnoramenný trojúhelník 264"/>
            <p:cNvSpPr/>
            <p:nvPr/>
          </p:nvSpPr>
          <p:spPr>
            <a:xfrm>
              <a:off x="6210214" y="5428045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66" name="Rovnoramenný trojúhelník 265"/>
            <p:cNvSpPr/>
            <p:nvPr/>
          </p:nvSpPr>
          <p:spPr>
            <a:xfrm>
              <a:off x="6827481" y="5439762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  <p:sp>
          <p:nvSpPr>
            <p:cNvPr id="267" name="Rovnoramenný trojúhelník 266"/>
            <p:cNvSpPr/>
            <p:nvPr/>
          </p:nvSpPr>
          <p:spPr>
            <a:xfrm>
              <a:off x="7457819" y="5436330"/>
              <a:ext cx="631496" cy="517489"/>
            </a:xfrm>
            <a:prstGeom prst="triangl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cs-CZ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Vícerozměrné mřížky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3-D</a:t>
            </a:r>
            <a:endParaRPr lang="en-US" dirty="0" smtClean="0"/>
          </a:p>
          <a:p>
            <a:pPr lvl="1"/>
            <a:r>
              <a:rPr lang="cs-CZ" dirty="0" smtClean="0"/>
              <a:t>Trojrozměrné pole</a:t>
            </a:r>
          </a:p>
          <a:p>
            <a:r>
              <a:rPr lang="cs-CZ" dirty="0" smtClean="0"/>
              <a:t>n-D</a:t>
            </a:r>
          </a:p>
          <a:p>
            <a:pPr lvl="1"/>
            <a:r>
              <a:rPr lang="cs-CZ" dirty="0" smtClean="0"/>
              <a:t>Vlastní mapovací funkce</a:t>
            </a:r>
          </a:p>
          <a:p>
            <a:pPr lvl="2"/>
            <a:endParaRPr lang="cs-CZ" dirty="0" smtClean="0"/>
          </a:p>
          <a:p>
            <a:r>
              <a:rPr lang="cs-CZ" dirty="0" smtClean="0"/>
              <a:t>Povrch tělesa</a:t>
            </a:r>
          </a:p>
          <a:p>
            <a:pPr lvl="1"/>
            <a:r>
              <a:rPr lang="cs-CZ" dirty="0" smtClean="0"/>
              <a:t>Pravidelné n-stěny</a:t>
            </a:r>
          </a:p>
          <a:p>
            <a:pPr lvl="1"/>
            <a:r>
              <a:rPr lang="cs-CZ" dirty="0" smtClean="0"/>
              <a:t>Kopací míč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Pravidelná tělesa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2667000"/>
            <a:ext cx="142875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4267200"/>
            <a:ext cx="1438275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2133600"/>
            <a:ext cx="1476375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28800" y="4648200"/>
            <a:ext cx="1476375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00800" y="2057400"/>
            <a:ext cx="149542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Povrch fotbalového míče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2057400"/>
            <a:ext cx="3810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Flood</a:t>
            </a:r>
            <a:r>
              <a:rPr lang="cs-CZ" dirty="0" smtClean="0"/>
              <a:t> Fill (</a:t>
            </a:r>
            <a:r>
              <a:rPr lang="cs-CZ" dirty="0" err="1" smtClean="0"/>
              <a:t>Seed</a:t>
            </a:r>
            <a:r>
              <a:rPr lang="cs-CZ" dirty="0" smtClean="0"/>
              <a:t> Fill)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5613" y="1598613"/>
            <a:ext cx="8226425" cy="1144587"/>
          </a:xfrm>
        </p:spPr>
        <p:txBody>
          <a:bodyPr/>
          <a:lstStyle/>
          <a:p>
            <a:r>
              <a:rPr lang="cs-CZ" dirty="0" smtClean="0"/>
              <a:t>„Semínkové“ </a:t>
            </a:r>
            <a:r>
              <a:rPr lang="en-US" dirty="0" smtClean="0"/>
              <a:t>/ </a:t>
            </a:r>
            <a:r>
              <a:rPr lang="cs-CZ" dirty="0" smtClean="0"/>
              <a:t>„záplavové“ vyplňování</a:t>
            </a:r>
          </a:p>
          <a:p>
            <a:r>
              <a:rPr lang="cs-CZ" dirty="0" smtClean="0"/>
              <a:t>Souvislá oblast </a:t>
            </a:r>
            <a:r>
              <a:rPr lang="cs-CZ" b="1" dirty="0" smtClean="0"/>
              <a:t>mřížky</a:t>
            </a:r>
            <a:r>
              <a:rPr lang="cs-CZ" dirty="0" smtClean="0"/>
              <a:t> od zadaného pole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1371600" y="2971800"/>
          <a:ext cx="6096000" cy="3337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2863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Pravoúhlé mřížky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107" name="Obdélník 106"/>
          <p:cNvSpPr/>
          <p:nvPr/>
        </p:nvSpPr>
        <p:spPr>
          <a:xfrm>
            <a:off x="4267200" y="2057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08" name="Obdélník 107"/>
          <p:cNvSpPr/>
          <p:nvPr/>
        </p:nvSpPr>
        <p:spPr>
          <a:xfrm>
            <a:off x="5029200" y="2057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09" name="Obdélník 108"/>
          <p:cNvSpPr/>
          <p:nvPr/>
        </p:nvSpPr>
        <p:spPr>
          <a:xfrm>
            <a:off x="3505200" y="2057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0" name="Obdélník 109"/>
          <p:cNvSpPr/>
          <p:nvPr/>
        </p:nvSpPr>
        <p:spPr>
          <a:xfrm>
            <a:off x="2743200" y="2057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1" name="Obdélník 110"/>
          <p:cNvSpPr/>
          <p:nvPr/>
        </p:nvSpPr>
        <p:spPr>
          <a:xfrm>
            <a:off x="1981200" y="2057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2" name="Obdélník 111"/>
          <p:cNvSpPr/>
          <p:nvPr/>
        </p:nvSpPr>
        <p:spPr>
          <a:xfrm>
            <a:off x="6553200" y="2057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3" name="Obdélník 112"/>
          <p:cNvSpPr/>
          <p:nvPr/>
        </p:nvSpPr>
        <p:spPr>
          <a:xfrm>
            <a:off x="5791200" y="2057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4" name="Obdélník 113"/>
          <p:cNvSpPr/>
          <p:nvPr/>
        </p:nvSpPr>
        <p:spPr>
          <a:xfrm>
            <a:off x="4267200" y="2590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5" name="Obdélník 114"/>
          <p:cNvSpPr/>
          <p:nvPr/>
        </p:nvSpPr>
        <p:spPr>
          <a:xfrm>
            <a:off x="5029200" y="2590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6" name="Obdélník 115"/>
          <p:cNvSpPr/>
          <p:nvPr/>
        </p:nvSpPr>
        <p:spPr>
          <a:xfrm>
            <a:off x="3505200" y="2590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7" name="Obdélník 116"/>
          <p:cNvSpPr/>
          <p:nvPr/>
        </p:nvSpPr>
        <p:spPr>
          <a:xfrm>
            <a:off x="2743200" y="2590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8" name="Obdélník 117"/>
          <p:cNvSpPr/>
          <p:nvPr/>
        </p:nvSpPr>
        <p:spPr>
          <a:xfrm>
            <a:off x="1981200" y="2590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9" name="Obdélník 118"/>
          <p:cNvSpPr/>
          <p:nvPr/>
        </p:nvSpPr>
        <p:spPr>
          <a:xfrm>
            <a:off x="6553200" y="2590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0" name="Obdélník 119"/>
          <p:cNvSpPr/>
          <p:nvPr/>
        </p:nvSpPr>
        <p:spPr>
          <a:xfrm>
            <a:off x="5791200" y="2590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1" name="Obdélník 120"/>
          <p:cNvSpPr/>
          <p:nvPr/>
        </p:nvSpPr>
        <p:spPr>
          <a:xfrm>
            <a:off x="4267200" y="31242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2" name="Obdélník 121"/>
          <p:cNvSpPr/>
          <p:nvPr/>
        </p:nvSpPr>
        <p:spPr>
          <a:xfrm>
            <a:off x="5029200" y="31242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3" name="Obdélník 122"/>
          <p:cNvSpPr/>
          <p:nvPr/>
        </p:nvSpPr>
        <p:spPr>
          <a:xfrm>
            <a:off x="3505200" y="31242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4" name="Obdélník 123"/>
          <p:cNvSpPr/>
          <p:nvPr/>
        </p:nvSpPr>
        <p:spPr>
          <a:xfrm>
            <a:off x="2743200" y="31242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5" name="Obdélník 124"/>
          <p:cNvSpPr/>
          <p:nvPr/>
        </p:nvSpPr>
        <p:spPr>
          <a:xfrm>
            <a:off x="1981200" y="31242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6" name="Obdélník 125"/>
          <p:cNvSpPr/>
          <p:nvPr/>
        </p:nvSpPr>
        <p:spPr>
          <a:xfrm>
            <a:off x="6553200" y="31242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7" name="Obdélník 126"/>
          <p:cNvSpPr/>
          <p:nvPr/>
        </p:nvSpPr>
        <p:spPr>
          <a:xfrm>
            <a:off x="5791200" y="31242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8" name="Obdélník 127"/>
          <p:cNvSpPr/>
          <p:nvPr/>
        </p:nvSpPr>
        <p:spPr>
          <a:xfrm>
            <a:off x="4267200" y="36576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9" name="Obdélník 128"/>
          <p:cNvSpPr/>
          <p:nvPr/>
        </p:nvSpPr>
        <p:spPr>
          <a:xfrm>
            <a:off x="5029200" y="36576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0" name="Obdélník 129"/>
          <p:cNvSpPr/>
          <p:nvPr/>
        </p:nvSpPr>
        <p:spPr>
          <a:xfrm>
            <a:off x="3505200" y="36576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1" name="Obdélník 130"/>
          <p:cNvSpPr/>
          <p:nvPr/>
        </p:nvSpPr>
        <p:spPr>
          <a:xfrm>
            <a:off x="2743200" y="36576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2" name="Obdélník 131"/>
          <p:cNvSpPr/>
          <p:nvPr/>
        </p:nvSpPr>
        <p:spPr>
          <a:xfrm>
            <a:off x="1981200" y="36576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3" name="Obdélník 132"/>
          <p:cNvSpPr/>
          <p:nvPr/>
        </p:nvSpPr>
        <p:spPr>
          <a:xfrm>
            <a:off x="6553200" y="36576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4" name="Obdélník 133"/>
          <p:cNvSpPr/>
          <p:nvPr/>
        </p:nvSpPr>
        <p:spPr>
          <a:xfrm>
            <a:off x="5791200" y="36576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5" name="Obdélník 134"/>
          <p:cNvSpPr/>
          <p:nvPr/>
        </p:nvSpPr>
        <p:spPr>
          <a:xfrm>
            <a:off x="4267200" y="41910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6" name="Obdélník 135"/>
          <p:cNvSpPr/>
          <p:nvPr/>
        </p:nvSpPr>
        <p:spPr>
          <a:xfrm>
            <a:off x="5029200" y="41910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7" name="Obdélník 136"/>
          <p:cNvSpPr/>
          <p:nvPr/>
        </p:nvSpPr>
        <p:spPr>
          <a:xfrm>
            <a:off x="3505200" y="41910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8" name="Obdélník 137"/>
          <p:cNvSpPr/>
          <p:nvPr/>
        </p:nvSpPr>
        <p:spPr>
          <a:xfrm>
            <a:off x="2743200" y="41910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9" name="Obdélník 138"/>
          <p:cNvSpPr/>
          <p:nvPr/>
        </p:nvSpPr>
        <p:spPr>
          <a:xfrm>
            <a:off x="1981200" y="41910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0" name="Obdélník 139"/>
          <p:cNvSpPr/>
          <p:nvPr/>
        </p:nvSpPr>
        <p:spPr>
          <a:xfrm>
            <a:off x="6553200" y="41910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1" name="Obdélník 140"/>
          <p:cNvSpPr/>
          <p:nvPr/>
        </p:nvSpPr>
        <p:spPr>
          <a:xfrm>
            <a:off x="5791200" y="41910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2" name="Obdélník 141"/>
          <p:cNvSpPr/>
          <p:nvPr/>
        </p:nvSpPr>
        <p:spPr>
          <a:xfrm>
            <a:off x="4267200" y="4724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3" name="Obdélník 142"/>
          <p:cNvSpPr/>
          <p:nvPr/>
        </p:nvSpPr>
        <p:spPr>
          <a:xfrm>
            <a:off x="5029200" y="4724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4" name="Obdélník 143"/>
          <p:cNvSpPr/>
          <p:nvPr/>
        </p:nvSpPr>
        <p:spPr>
          <a:xfrm>
            <a:off x="3505200" y="4724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5" name="Obdélník 144"/>
          <p:cNvSpPr/>
          <p:nvPr/>
        </p:nvSpPr>
        <p:spPr>
          <a:xfrm>
            <a:off x="2743200" y="4724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6" name="Obdélník 145"/>
          <p:cNvSpPr/>
          <p:nvPr/>
        </p:nvSpPr>
        <p:spPr>
          <a:xfrm>
            <a:off x="1981200" y="4724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7" name="Obdélník 146"/>
          <p:cNvSpPr/>
          <p:nvPr/>
        </p:nvSpPr>
        <p:spPr>
          <a:xfrm>
            <a:off x="6553200" y="4724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8" name="Obdélník 147"/>
          <p:cNvSpPr/>
          <p:nvPr/>
        </p:nvSpPr>
        <p:spPr>
          <a:xfrm>
            <a:off x="5791200" y="47244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9" name="Obdélník 148"/>
          <p:cNvSpPr/>
          <p:nvPr/>
        </p:nvSpPr>
        <p:spPr>
          <a:xfrm>
            <a:off x="4267200" y="5257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50" name="Obdélník 149"/>
          <p:cNvSpPr/>
          <p:nvPr/>
        </p:nvSpPr>
        <p:spPr>
          <a:xfrm>
            <a:off x="5029200" y="5257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51" name="Obdélník 150"/>
          <p:cNvSpPr/>
          <p:nvPr/>
        </p:nvSpPr>
        <p:spPr>
          <a:xfrm>
            <a:off x="3505200" y="5257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52" name="Obdélník 151"/>
          <p:cNvSpPr/>
          <p:nvPr/>
        </p:nvSpPr>
        <p:spPr>
          <a:xfrm>
            <a:off x="2743200" y="5257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53" name="Obdélník 152"/>
          <p:cNvSpPr/>
          <p:nvPr/>
        </p:nvSpPr>
        <p:spPr>
          <a:xfrm>
            <a:off x="1981200" y="5257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54" name="Obdélník 153"/>
          <p:cNvSpPr/>
          <p:nvPr/>
        </p:nvSpPr>
        <p:spPr>
          <a:xfrm>
            <a:off x="6553200" y="5257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55" name="Obdélník 154"/>
          <p:cNvSpPr/>
          <p:nvPr/>
        </p:nvSpPr>
        <p:spPr>
          <a:xfrm>
            <a:off x="5791200" y="5257800"/>
            <a:ext cx="762000" cy="53340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56" name="Obdélník 155"/>
          <p:cNvSpPr/>
          <p:nvPr/>
        </p:nvSpPr>
        <p:spPr>
          <a:xfrm>
            <a:off x="1905000" y="19812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7" name="Obdélník 156"/>
          <p:cNvSpPr/>
          <p:nvPr/>
        </p:nvSpPr>
        <p:spPr>
          <a:xfrm>
            <a:off x="2667000" y="25146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8" name="Obdélník 157"/>
          <p:cNvSpPr/>
          <p:nvPr/>
        </p:nvSpPr>
        <p:spPr>
          <a:xfrm>
            <a:off x="2667000" y="35814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9" name="Obdélník 158"/>
          <p:cNvSpPr/>
          <p:nvPr/>
        </p:nvSpPr>
        <p:spPr>
          <a:xfrm>
            <a:off x="1905000" y="35814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0" name="Obdélník 159"/>
          <p:cNvSpPr/>
          <p:nvPr/>
        </p:nvSpPr>
        <p:spPr>
          <a:xfrm>
            <a:off x="3429000" y="3048000"/>
            <a:ext cx="152400" cy="152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62" name="Přímá spojovací čára 161"/>
          <p:cNvCxnSpPr>
            <a:stCxn id="156" idx="0"/>
          </p:cNvCxnSpPr>
          <p:nvPr/>
        </p:nvCxnSpPr>
        <p:spPr>
          <a:xfrm rot="5400000" flipH="1" flipV="1">
            <a:off x="2209800" y="1524000"/>
            <a:ext cx="228600" cy="6858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Přímá spojovací čára 164"/>
          <p:cNvCxnSpPr>
            <a:stCxn id="159" idx="0"/>
          </p:cNvCxnSpPr>
          <p:nvPr/>
        </p:nvCxnSpPr>
        <p:spPr>
          <a:xfrm rot="5400000" flipH="1" flipV="1">
            <a:off x="1524000" y="2209800"/>
            <a:ext cx="1828800" cy="914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Přímá spojovací čára 165"/>
          <p:cNvCxnSpPr>
            <a:stCxn id="157" idx="0"/>
          </p:cNvCxnSpPr>
          <p:nvPr/>
        </p:nvCxnSpPr>
        <p:spPr>
          <a:xfrm rot="5400000" flipH="1" flipV="1">
            <a:off x="2552700" y="1943100"/>
            <a:ext cx="762000" cy="381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Přímá spojovací čára 172"/>
          <p:cNvCxnSpPr>
            <a:stCxn id="158" idx="0"/>
            <a:endCxn id="177" idx="2"/>
          </p:cNvCxnSpPr>
          <p:nvPr/>
        </p:nvCxnSpPr>
        <p:spPr>
          <a:xfrm rot="5400000" flipH="1" flipV="1">
            <a:off x="2102880" y="2397386"/>
            <a:ext cx="1824335" cy="54369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Přímá spojovací čára 174"/>
          <p:cNvCxnSpPr>
            <a:stCxn id="160" idx="2"/>
          </p:cNvCxnSpPr>
          <p:nvPr/>
        </p:nvCxnSpPr>
        <p:spPr>
          <a:xfrm rot="5400000" flipH="1">
            <a:off x="2743200" y="2438400"/>
            <a:ext cx="1447800" cy="76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TextovéPole 176"/>
          <p:cNvSpPr txBox="1"/>
          <p:nvPr/>
        </p:nvSpPr>
        <p:spPr>
          <a:xfrm>
            <a:off x="2895600" y="1295400"/>
            <a:ext cx="782587" cy="461665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cs-CZ" sz="2400" b="1" noProof="1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uzly</a:t>
            </a:r>
            <a:endParaRPr lang="cs-CZ" sz="2400" b="1" noProof="1">
              <a:solidFill>
                <a:srgbClr val="FF0000"/>
              </a:solidFill>
              <a:latin typeface="+mn-lt"/>
              <a:cs typeface="Courier New" pitchFamily="49" charset="0"/>
            </a:endParaRPr>
          </a:p>
        </p:txBody>
      </p:sp>
      <p:cxnSp>
        <p:nvCxnSpPr>
          <p:cNvPr id="66" name="Přímá spojovací čára 65"/>
          <p:cNvCxnSpPr/>
          <p:nvPr/>
        </p:nvCxnSpPr>
        <p:spPr>
          <a:xfrm flipV="1">
            <a:off x="6172200" y="2743200"/>
            <a:ext cx="1447800" cy="381000"/>
          </a:xfrm>
          <a:prstGeom prst="line">
            <a:avLst/>
          </a:prstGeom>
          <a:ln w="38100">
            <a:solidFill>
              <a:srgbClr val="FFFF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bdélník 69"/>
          <p:cNvSpPr/>
          <p:nvPr/>
        </p:nvSpPr>
        <p:spPr>
          <a:xfrm>
            <a:off x="6096000" y="3048000"/>
            <a:ext cx="152400" cy="152400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3" name="Obdélník 72"/>
          <p:cNvSpPr/>
          <p:nvPr/>
        </p:nvSpPr>
        <p:spPr>
          <a:xfrm>
            <a:off x="6096000" y="3581400"/>
            <a:ext cx="152400" cy="152400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4" name="Obdélník 73"/>
          <p:cNvSpPr/>
          <p:nvPr/>
        </p:nvSpPr>
        <p:spPr>
          <a:xfrm>
            <a:off x="6477000" y="3276600"/>
            <a:ext cx="152400" cy="152400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5" name="Obdélník 74"/>
          <p:cNvSpPr/>
          <p:nvPr/>
        </p:nvSpPr>
        <p:spPr>
          <a:xfrm>
            <a:off x="6477000" y="3810000"/>
            <a:ext cx="152400" cy="152400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6" name="Přímá spojovací čára 75"/>
          <p:cNvCxnSpPr/>
          <p:nvPr/>
        </p:nvCxnSpPr>
        <p:spPr>
          <a:xfrm flipV="1">
            <a:off x="6553200" y="2895600"/>
            <a:ext cx="1066800" cy="457200"/>
          </a:xfrm>
          <a:prstGeom prst="line">
            <a:avLst/>
          </a:prstGeom>
          <a:ln w="38100">
            <a:solidFill>
              <a:srgbClr val="FFFF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Přímá spojovací čára 77"/>
          <p:cNvCxnSpPr/>
          <p:nvPr/>
        </p:nvCxnSpPr>
        <p:spPr>
          <a:xfrm flipV="1">
            <a:off x="6172200" y="3124200"/>
            <a:ext cx="1447800" cy="533400"/>
          </a:xfrm>
          <a:prstGeom prst="line">
            <a:avLst/>
          </a:prstGeom>
          <a:ln w="38100">
            <a:solidFill>
              <a:srgbClr val="FFFF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Přímá spojovací čára 78"/>
          <p:cNvCxnSpPr/>
          <p:nvPr/>
        </p:nvCxnSpPr>
        <p:spPr>
          <a:xfrm flipV="1">
            <a:off x="6553200" y="3276600"/>
            <a:ext cx="1066800" cy="609600"/>
          </a:xfrm>
          <a:prstGeom prst="line">
            <a:avLst/>
          </a:prstGeom>
          <a:ln w="38100">
            <a:solidFill>
              <a:srgbClr val="FFFF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ovéPole 85"/>
          <p:cNvSpPr txBox="1"/>
          <p:nvPr/>
        </p:nvSpPr>
        <p:spPr>
          <a:xfrm>
            <a:off x="7696200" y="2743200"/>
            <a:ext cx="1023037" cy="461665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cs-CZ" sz="2400" b="1" noProof="1" smtClean="0">
                <a:solidFill>
                  <a:srgbClr val="FFFF66"/>
                </a:solidFill>
                <a:latin typeface="+mn-lt"/>
                <a:cs typeface="Courier New" pitchFamily="49" charset="0"/>
              </a:rPr>
              <a:t>hrany</a:t>
            </a:r>
            <a:endParaRPr lang="cs-CZ" sz="2400" b="1" noProof="1">
              <a:solidFill>
                <a:srgbClr val="FFFF66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87" name="Obdélník 86"/>
          <p:cNvSpPr/>
          <p:nvPr/>
        </p:nvSpPr>
        <p:spPr>
          <a:xfrm>
            <a:off x="3810000" y="4876800"/>
            <a:ext cx="152400" cy="152400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88" name="Přímá spojovací čára 87"/>
          <p:cNvCxnSpPr>
            <a:endCxn id="90" idx="3"/>
          </p:cNvCxnSpPr>
          <p:nvPr/>
        </p:nvCxnSpPr>
        <p:spPr>
          <a:xfrm>
            <a:off x="1447800" y="5181600"/>
            <a:ext cx="1752600" cy="304800"/>
          </a:xfrm>
          <a:prstGeom prst="line">
            <a:avLst/>
          </a:prstGeom>
          <a:ln w="38100">
            <a:solidFill>
              <a:srgbClr val="66FF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Obdélník 88"/>
          <p:cNvSpPr/>
          <p:nvPr/>
        </p:nvSpPr>
        <p:spPr>
          <a:xfrm>
            <a:off x="3810000" y="5410200"/>
            <a:ext cx="152400" cy="152400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0" name="Obdélník 89"/>
          <p:cNvSpPr/>
          <p:nvPr/>
        </p:nvSpPr>
        <p:spPr>
          <a:xfrm>
            <a:off x="3048000" y="5410200"/>
            <a:ext cx="152400" cy="152400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93" name="Přímá spojovací čára 92"/>
          <p:cNvCxnSpPr>
            <a:endCxn id="89" idx="0"/>
          </p:cNvCxnSpPr>
          <p:nvPr/>
        </p:nvCxnSpPr>
        <p:spPr>
          <a:xfrm>
            <a:off x="1447800" y="5029200"/>
            <a:ext cx="2438400" cy="381000"/>
          </a:xfrm>
          <a:prstGeom prst="line">
            <a:avLst/>
          </a:prstGeom>
          <a:ln w="38100">
            <a:solidFill>
              <a:srgbClr val="66FF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Přímá spojovací čára 93"/>
          <p:cNvCxnSpPr>
            <a:endCxn id="87" idx="1"/>
          </p:cNvCxnSpPr>
          <p:nvPr/>
        </p:nvCxnSpPr>
        <p:spPr>
          <a:xfrm>
            <a:off x="1447800" y="4876800"/>
            <a:ext cx="2362200" cy="76200"/>
          </a:xfrm>
          <a:prstGeom prst="line">
            <a:avLst/>
          </a:prstGeom>
          <a:ln w="38100">
            <a:solidFill>
              <a:srgbClr val="66FF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ovéPole 100"/>
          <p:cNvSpPr txBox="1"/>
          <p:nvPr/>
        </p:nvSpPr>
        <p:spPr>
          <a:xfrm>
            <a:off x="304800" y="4800600"/>
            <a:ext cx="1175322" cy="461665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cs-CZ" sz="2400" b="1" noProof="1" smtClean="0">
                <a:solidFill>
                  <a:srgbClr val="66FF66"/>
                </a:solidFill>
                <a:latin typeface="+mn-lt"/>
                <a:cs typeface="Courier New" pitchFamily="49" charset="0"/>
              </a:rPr>
              <a:t>plochy</a:t>
            </a:r>
            <a:endParaRPr lang="cs-CZ" sz="2400" b="1" noProof="1">
              <a:solidFill>
                <a:srgbClr val="66FF66"/>
              </a:solidFill>
              <a:latin typeface="+mn-lt"/>
              <a:cs typeface="Courier New" pitchFamily="49" charset="0"/>
            </a:endParaRPr>
          </a:p>
        </p:txBody>
      </p:sp>
      <p:sp>
        <p:nvSpPr>
          <p:cNvPr id="102" name="TextovéPole 101"/>
          <p:cNvSpPr txBox="1"/>
          <p:nvPr/>
        </p:nvSpPr>
        <p:spPr>
          <a:xfrm>
            <a:off x="7467600" y="5715000"/>
            <a:ext cx="1091966" cy="461665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cs-CZ" sz="2400" b="1" noProof="1" smtClean="0">
                <a:solidFill>
                  <a:srgbClr val="FFFFFF"/>
                </a:solidFill>
                <a:latin typeface="+mn-lt"/>
                <a:cs typeface="Courier New" pitchFamily="49" charset="0"/>
              </a:rPr>
              <a:t>okraje</a:t>
            </a:r>
            <a:endParaRPr lang="cs-CZ" sz="2400" b="1" noProof="1">
              <a:solidFill>
                <a:srgbClr val="FFFFFF"/>
              </a:solidFill>
              <a:latin typeface="+mn-lt"/>
              <a:cs typeface="Courier New" pitchFamily="49" charset="0"/>
            </a:endParaRPr>
          </a:p>
        </p:txBody>
      </p:sp>
      <p:cxnSp>
        <p:nvCxnSpPr>
          <p:cNvPr id="103" name="Přímá spojovací čára 102"/>
          <p:cNvCxnSpPr/>
          <p:nvPr/>
        </p:nvCxnSpPr>
        <p:spPr>
          <a:xfrm rot="16200000" flipH="1">
            <a:off x="7010400" y="5181600"/>
            <a:ext cx="990600" cy="22860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Přímá spojovací čára 160"/>
          <p:cNvCxnSpPr>
            <a:endCxn id="102" idx="1"/>
          </p:cNvCxnSpPr>
          <p:nvPr/>
        </p:nvCxnSpPr>
        <p:spPr>
          <a:xfrm>
            <a:off x="6324600" y="5867400"/>
            <a:ext cx="1143000" cy="78433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Flood</a:t>
            </a:r>
            <a:r>
              <a:rPr lang="cs-CZ" dirty="0" smtClean="0"/>
              <a:t> Fill (</a:t>
            </a:r>
            <a:r>
              <a:rPr lang="cs-CZ" dirty="0" err="1" smtClean="0"/>
              <a:t>Seed</a:t>
            </a:r>
            <a:r>
              <a:rPr lang="cs-CZ" dirty="0" smtClean="0"/>
              <a:t> Fill)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5613" y="1598613"/>
            <a:ext cx="8226425" cy="1144587"/>
          </a:xfrm>
        </p:spPr>
        <p:txBody>
          <a:bodyPr/>
          <a:lstStyle/>
          <a:p>
            <a:r>
              <a:rPr lang="cs-CZ" dirty="0"/>
              <a:t>„Semínkové“ </a:t>
            </a:r>
            <a:r>
              <a:rPr lang="en-US" dirty="0"/>
              <a:t>/ </a:t>
            </a:r>
            <a:r>
              <a:rPr lang="cs-CZ" dirty="0"/>
              <a:t>„záplavové“ vyplňování</a:t>
            </a:r>
          </a:p>
          <a:p>
            <a:r>
              <a:rPr lang="cs-CZ" dirty="0"/>
              <a:t>Souvislá oblast </a:t>
            </a:r>
            <a:r>
              <a:rPr lang="cs-CZ" b="1" dirty="0"/>
              <a:t>mřížky</a:t>
            </a:r>
            <a:r>
              <a:rPr lang="cs-CZ" dirty="0"/>
              <a:t> od zadaného pole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1371600" y="2971800"/>
          <a:ext cx="6096000" cy="3337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T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808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Flood</a:t>
            </a:r>
            <a:r>
              <a:rPr lang="cs-CZ" dirty="0" smtClean="0"/>
              <a:t> Fill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Princip algoritmu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0" smtClean="0"/>
              <a:t>Vyplníme zadané políčko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0" smtClean="0"/>
              <a:t>Přesuneme se na jeho volné sousedy</a:t>
            </a:r>
          </a:p>
          <a:p>
            <a:pPr marL="1371600" lvl="2" indent="-514350"/>
            <a:endParaRPr lang="cs-CZ" dirty="0" smtClean="0"/>
          </a:p>
          <a:p>
            <a:pPr marL="571500" indent="-514350"/>
            <a:r>
              <a:rPr lang="cs-CZ" dirty="0" smtClean="0"/>
              <a:t>Sousedů může být více než jeden</a:t>
            </a:r>
          </a:p>
          <a:p>
            <a:pPr marL="971550" lvl="1" indent="-514350"/>
            <a:r>
              <a:rPr lang="cs-CZ" dirty="0"/>
              <a:t>Musíme postupně</a:t>
            </a:r>
            <a:br>
              <a:rPr lang="cs-CZ" dirty="0"/>
            </a:br>
            <a:r>
              <a:rPr lang="cs-CZ" dirty="0"/>
              <a:t>(jedním začít a pamatovat si ostatní)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807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Flood</a:t>
            </a:r>
            <a:r>
              <a:rPr lang="cs-CZ" dirty="0" smtClean="0"/>
              <a:t> Fill – sousední políčka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u="sng" dirty="0" smtClean="0"/>
              <a:t>„Pamatovat si ostatní“ a vrátit se k nim</a:t>
            </a:r>
          </a:p>
          <a:p>
            <a:endParaRPr lang="cs-CZ" dirty="0"/>
          </a:p>
          <a:p>
            <a:r>
              <a:rPr lang="cs-CZ" dirty="0" smtClean="0"/>
              <a:t>Postupně pomocí rekurze</a:t>
            </a:r>
          </a:p>
          <a:p>
            <a:endParaRPr lang="cs-CZ" dirty="0" smtClean="0"/>
          </a:p>
          <a:p>
            <a:r>
              <a:rPr lang="cs-CZ" dirty="0" smtClean="0"/>
              <a:t>Uložení do datové struktury</a:t>
            </a:r>
          </a:p>
          <a:p>
            <a:pPr lvl="1"/>
            <a:r>
              <a:rPr lang="cs-CZ" dirty="0" smtClean="0"/>
              <a:t>Fronta</a:t>
            </a:r>
          </a:p>
          <a:p>
            <a:pPr lvl="1"/>
            <a:r>
              <a:rPr lang="cs-CZ" dirty="0" smtClean="0"/>
              <a:t>Zásobník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81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Flood</a:t>
            </a:r>
            <a:r>
              <a:rPr lang="cs-CZ" dirty="0" smtClean="0"/>
              <a:t> Fill – kostra algoritmu</a:t>
            </a:r>
            <a:endParaRPr lang="cs-CZ" dirty="0"/>
          </a:p>
        </p:txBody>
      </p:sp>
      <p:sp>
        <p:nvSpPr>
          <p:cNvPr id="9" name="Zástupný symbol pro obsah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>
              <a:buClr>
                <a:srgbClr val="CCECFF"/>
              </a:buClr>
              <a:buSzPct val="115000"/>
              <a:buNone/>
            </a:pPr>
            <a:r>
              <a:rPr lang="cs-CZ" sz="3200" dirty="0" smtClean="0">
                <a:solidFill>
                  <a:srgbClr val="EAEAEA"/>
                </a:solidFill>
              </a:rPr>
              <a:t>(psáno částečně pseudokódem)</a:t>
            </a:r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err="1" smtClean="0"/>
              <a:t>void</a:t>
            </a:r>
            <a:r>
              <a:rPr lang="cs-CZ" dirty="0" smtClean="0"/>
              <a:t> </a:t>
            </a:r>
            <a:r>
              <a:rPr lang="cs-CZ" dirty="0" err="1" smtClean="0"/>
              <a:t>flood</a:t>
            </a:r>
            <a:r>
              <a:rPr lang="cs-CZ" dirty="0" smtClean="0"/>
              <a:t>_</a:t>
            </a:r>
            <a:r>
              <a:rPr lang="cs-CZ" dirty="0" err="1" smtClean="0"/>
              <a:t>fill</a:t>
            </a:r>
            <a:r>
              <a:rPr lang="cs-CZ" dirty="0" smtClean="0"/>
              <a:t>(</a:t>
            </a:r>
            <a:r>
              <a:rPr lang="cs-CZ" dirty="0" err="1" smtClean="0"/>
              <a:t>int</a:t>
            </a:r>
            <a:r>
              <a:rPr lang="cs-CZ" dirty="0" smtClean="0"/>
              <a:t> x, </a:t>
            </a:r>
            <a:r>
              <a:rPr lang="cs-CZ" dirty="0" err="1" smtClean="0"/>
              <a:t>int</a:t>
            </a:r>
            <a:r>
              <a:rPr lang="cs-CZ" dirty="0" smtClean="0"/>
              <a:t> y) </a:t>
            </a:r>
            <a:r>
              <a:rPr lang="en-US" dirty="0" smtClean="0"/>
              <a:t>{</a:t>
            </a:r>
          </a:p>
          <a:p>
            <a:r>
              <a:rPr lang="en-US" dirty="0" smtClean="0"/>
              <a:t>	if (!</a:t>
            </a:r>
            <a:r>
              <a:rPr lang="en-US" dirty="0" err="1" smtClean="0"/>
              <a:t>voln</a:t>
            </a:r>
            <a:r>
              <a:rPr lang="cs-CZ" dirty="0" smtClean="0"/>
              <a:t>é_pole(x,y)</a:t>
            </a:r>
            <a:r>
              <a:rPr lang="en-US" dirty="0" smtClean="0"/>
              <a:t>) return;</a:t>
            </a:r>
          </a:p>
          <a:p>
            <a:r>
              <a:rPr lang="en-US" dirty="0" smtClean="0"/>
              <a:t>	</a:t>
            </a:r>
            <a:r>
              <a:rPr lang="cs-CZ" dirty="0" smtClean="0"/>
              <a:t>zaplň_pole(x,y)</a:t>
            </a:r>
            <a:r>
              <a:rPr lang="en-US" dirty="0" smtClean="0"/>
              <a:t>;</a:t>
            </a:r>
          </a:p>
          <a:p>
            <a:r>
              <a:rPr lang="en-US" dirty="0" smtClean="0"/>
              <a:t>	for (</a:t>
            </a:r>
            <a:r>
              <a:rPr lang="en-US" dirty="0" err="1" smtClean="0"/>
              <a:t>sx,sy</a:t>
            </a:r>
            <a:r>
              <a:rPr lang="en-US" dirty="0" smtClean="0"/>
              <a:t>: soused</a:t>
            </a:r>
            <a:r>
              <a:rPr lang="cs-CZ" dirty="0" smtClean="0"/>
              <a:t>ní_pole</a:t>
            </a:r>
            <a:r>
              <a:rPr lang="en-US" dirty="0" smtClean="0"/>
              <a:t>(</a:t>
            </a:r>
            <a:r>
              <a:rPr lang="en-US" dirty="0" err="1" smtClean="0"/>
              <a:t>x,y</a:t>
            </a:r>
            <a:r>
              <a:rPr lang="en-US" dirty="0" smtClean="0"/>
              <a:t>)) {</a:t>
            </a:r>
          </a:p>
          <a:p>
            <a:r>
              <a:rPr lang="en-US" dirty="0" smtClean="0"/>
              <a:t>		</a:t>
            </a:r>
            <a:r>
              <a:rPr lang="en-US" dirty="0" err="1" smtClean="0"/>
              <a:t>flood_fill</a:t>
            </a:r>
            <a:r>
              <a:rPr lang="en-US" dirty="0" smtClean="0"/>
              <a:t>(</a:t>
            </a:r>
            <a:r>
              <a:rPr lang="en-US" dirty="0" err="1" smtClean="0"/>
              <a:t>sx</a:t>
            </a:r>
            <a:r>
              <a:rPr lang="en-US" dirty="0" smtClean="0"/>
              <a:t>, </a:t>
            </a:r>
            <a:r>
              <a:rPr lang="en-US" dirty="0" err="1" smtClean="0"/>
              <a:t>sy</a:t>
            </a:r>
            <a:r>
              <a:rPr lang="en-US" dirty="0" smtClean="0"/>
              <a:t>);</a:t>
            </a:r>
          </a:p>
          <a:p>
            <a:r>
              <a:rPr lang="en-US" dirty="0" smtClean="0"/>
              <a:t>	}</a:t>
            </a:r>
          </a:p>
          <a:p>
            <a:r>
              <a:rPr lang="en-US" dirty="0" smtClean="0"/>
              <a:t>}</a:t>
            </a:r>
          </a:p>
          <a:p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748C81-76D9-4DF6-A72E-BFFBD8C4F339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77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Flood</a:t>
            </a:r>
            <a:r>
              <a:rPr lang="cs-CZ" dirty="0" smtClean="0"/>
              <a:t> Fill – jednoduchý případ</a:t>
            </a:r>
            <a:endParaRPr lang="cs-CZ" dirty="0"/>
          </a:p>
        </p:txBody>
      </p:sp>
      <p:sp>
        <p:nvSpPr>
          <p:cNvPr id="9" name="Zástupný symbol pro obsah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>
              <a:buClr>
                <a:srgbClr val="CCECFF"/>
              </a:buClr>
              <a:buSzPct val="115000"/>
              <a:buNone/>
            </a:pPr>
            <a:r>
              <a:rPr lang="cs-CZ" sz="3200" dirty="0" smtClean="0">
                <a:solidFill>
                  <a:srgbClr val="EAEAEA"/>
                </a:solidFill>
              </a:rPr>
              <a:t>(nyní již reálný kód)</a:t>
            </a:r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8229600" cy="3657600"/>
          </a:xfrm>
        </p:spPr>
        <p:txBody>
          <a:bodyPr/>
          <a:lstStyle/>
          <a:p>
            <a:r>
              <a:rPr lang="cs-CZ" dirty="0" err="1" smtClean="0"/>
              <a:t>void</a:t>
            </a:r>
            <a:r>
              <a:rPr lang="cs-CZ" dirty="0" smtClean="0"/>
              <a:t> </a:t>
            </a:r>
            <a:r>
              <a:rPr lang="cs-CZ" dirty="0" err="1" smtClean="0"/>
              <a:t>flood</a:t>
            </a:r>
            <a:r>
              <a:rPr lang="cs-CZ" dirty="0" smtClean="0"/>
              <a:t>_</a:t>
            </a:r>
            <a:r>
              <a:rPr lang="cs-CZ" dirty="0" err="1" smtClean="0"/>
              <a:t>fill</a:t>
            </a:r>
            <a:r>
              <a:rPr lang="cs-CZ" dirty="0" smtClean="0"/>
              <a:t>(</a:t>
            </a:r>
            <a:r>
              <a:rPr lang="cs-CZ" dirty="0" err="1" smtClean="0"/>
              <a:t>int</a:t>
            </a:r>
            <a:r>
              <a:rPr lang="cs-CZ" dirty="0" smtClean="0"/>
              <a:t> x, </a:t>
            </a:r>
            <a:r>
              <a:rPr lang="cs-CZ" dirty="0" err="1" smtClean="0"/>
              <a:t>int</a:t>
            </a:r>
            <a:r>
              <a:rPr lang="cs-CZ" dirty="0" smtClean="0"/>
              <a:t> y) </a:t>
            </a:r>
            <a:r>
              <a:rPr lang="en-US" dirty="0" smtClean="0"/>
              <a:t>{</a:t>
            </a:r>
          </a:p>
          <a:p>
            <a:r>
              <a:rPr lang="en-US" dirty="0" smtClean="0"/>
              <a:t>	if (full[x][y]) return;</a:t>
            </a:r>
          </a:p>
          <a:p>
            <a:r>
              <a:rPr lang="en-US" dirty="0" smtClean="0"/>
              <a:t>	full[x][y] = 1;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flood_fill</a:t>
            </a:r>
            <a:r>
              <a:rPr lang="en-US" dirty="0" smtClean="0"/>
              <a:t>(x, y-1);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flood_fill</a:t>
            </a:r>
            <a:r>
              <a:rPr lang="en-US" dirty="0" smtClean="0"/>
              <a:t>(x, y+1);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flood_fill</a:t>
            </a:r>
            <a:r>
              <a:rPr lang="en-US" dirty="0" smtClean="0"/>
              <a:t>(x-1, y);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flood_fill</a:t>
            </a:r>
            <a:r>
              <a:rPr lang="en-US" dirty="0" smtClean="0"/>
              <a:t>(x+1, y);</a:t>
            </a:r>
          </a:p>
          <a:p>
            <a:r>
              <a:rPr lang="en-US" dirty="0" smtClean="0"/>
              <a:t>}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748C81-76D9-4DF6-A72E-BFFBD8C4F339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  <p:sp>
        <p:nvSpPr>
          <p:cNvPr id="8" name="Volný tvar 7"/>
          <p:cNvSpPr/>
          <p:nvPr/>
        </p:nvSpPr>
        <p:spPr>
          <a:xfrm>
            <a:off x="5105400" y="3505200"/>
            <a:ext cx="1306285" cy="457200"/>
          </a:xfrm>
          <a:custGeom>
            <a:avLst/>
            <a:gdLst>
              <a:gd name="connsiteX0" fmla="*/ 0 w 1306285"/>
              <a:gd name="connsiteY0" fmla="*/ 0 h 410547"/>
              <a:gd name="connsiteX1" fmla="*/ 1119673 w 1306285"/>
              <a:gd name="connsiteY1" fmla="*/ 55983 h 410547"/>
              <a:gd name="connsiteX2" fmla="*/ 1119673 w 1306285"/>
              <a:gd name="connsiteY2" fmla="*/ 242596 h 410547"/>
              <a:gd name="connsiteX3" fmla="*/ 55983 w 1306285"/>
              <a:gd name="connsiteY3" fmla="*/ 410547 h 410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6285" h="410547">
                <a:moveTo>
                  <a:pt x="0" y="0"/>
                </a:moveTo>
                <a:cubicBezTo>
                  <a:pt x="466530" y="7775"/>
                  <a:pt x="933061" y="15550"/>
                  <a:pt x="1119673" y="55983"/>
                </a:cubicBezTo>
                <a:cubicBezTo>
                  <a:pt x="1306285" y="96416"/>
                  <a:pt x="1296955" y="183502"/>
                  <a:pt x="1119673" y="242596"/>
                </a:cubicBezTo>
                <a:cubicBezTo>
                  <a:pt x="942391" y="301690"/>
                  <a:pt x="499187" y="356118"/>
                  <a:pt x="55983" y="410547"/>
                </a:cubicBezTo>
              </a:path>
            </a:pathLst>
          </a:custGeom>
          <a:ln w="5715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>
            <a:off x="6553200" y="3429000"/>
            <a:ext cx="1752600" cy="533400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normAutofit/>
          </a:bodyPr>
          <a:lstStyle/>
          <a:p>
            <a:r>
              <a:rPr lang="cs-CZ" sz="2800" b="1" noProof="1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Pořadí!!</a:t>
            </a:r>
            <a:endParaRPr lang="cs-CZ" sz="2800" b="1" noProof="1">
              <a:solidFill>
                <a:srgbClr val="FF0000"/>
              </a:solidFill>
              <a:latin typeface="+mn-lt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560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Flood</a:t>
            </a:r>
            <a:r>
              <a:rPr lang="cs-CZ" dirty="0" smtClean="0"/>
              <a:t> Fill – drobné rozšíření</a:t>
            </a:r>
            <a:endParaRPr lang="cs-CZ" dirty="0"/>
          </a:p>
        </p:txBody>
      </p:sp>
      <p:sp>
        <p:nvSpPr>
          <p:cNvPr id="9" name="Zástupný symbol pro obsah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>
              <a:buClr>
                <a:srgbClr val="CCECFF"/>
              </a:buClr>
              <a:buSzPct val="115000"/>
              <a:buFont typeface="Wingdings" pitchFamily="2" charset="2"/>
              <a:buChar char="§"/>
            </a:pPr>
            <a:r>
              <a:rPr lang="cs-CZ" sz="3200" dirty="0" smtClean="0">
                <a:solidFill>
                  <a:srgbClr val="EAEAEA"/>
                </a:solidFill>
              </a:rPr>
              <a:t>Spočítat, kolik políček vyplním</a:t>
            </a:r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8229600" cy="3657600"/>
          </a:xfrm>
        </p:spPr>
        <p:txBody>
          <a:bodyPr/>
          <a:lstStyle/>
          <a:p>
            <a:r>
              <a:rPr lang="cs-CZ" dirty="0" err="1" smtClean="0"/>
              <a:t>int</a:t>
            </a:r>
            <a:r>
              <a:rPr lang="cs-CZ" dirty="0" smtClean="0"/>
              <a:t> </a:t>
            </a:r>
            <a:r>
              <a:rPr lang="cs-CZ" dirty="0" err="1" smtClean="0"/>
              <a:t>flood</a:t>
            </a:r>
            <a:r>
              <a:rPr lang="cs-CZ" dirty="0" smtClean="0"/>
              <a:t>_</a:t>
            </a:r>
            <a:r>
              <a:rPr lang="cs-CZ" dirty="0" err="1" smtClean="0"/>
              <a:t>fill</a:t>
            </a:r>
            <a:r>
              <a:rPr lang="cs-CZ" dirty="0" smtClean="0"/>
              <a:t>(</a:t>
            </a:r>
            <a:r>
              <a:rPr lang="cs-CZ" dirty="0" err="1" smtClean="0"/>
              <a:t>int</a:t>
            </a:r>
            <a:r>
              <a:rPr lang="cs-CZ" dirty="0" smtClean="0"/>
              <a:t> x, </a:t>
            </a:r>
            <a:r>
              <a:rPr lang="cs-CZ" dirty="0" err="1" smtClean="0"/>
              <a:t>int</a:t>
            </a:r>
            <a:r>
              <a:rPr lang="cs-CZ" dirty="0" smtClean="0"/>
              <a:t> y) </a:t>
            </a:r>
            <a:r>
              <a:rPr lang="en-US" dirty="0" smtClean="0"/>
              <a:t>{</a:t>
            </a:r>
          </a:p>
          <a:p>
            <a:r>
              <a:rPr lang="en-US" dirty="0" smtClean="0"/>
              <a:t>	if (full[x][y]) return</a:t>
            </a:r>
            <a:r>
              <a:rPr lang="cs-CZ" dirty="0" smtClean="0"/>
              <a:t> </a:t>
            </a:r>
            <a:r>
              <a:rPr lang="en-US" dirty="0" smtClean="0"/>
              <a:t>0;</a:t>
            </a:r>
          </a:p>
          <a:p>
            <a:r>
              <a:rPr lang="en-US" dirty="0" smtClean="0"/>
              <a:t>	full[x][y] = 1;</a:t>
            </a:r>
          </a:p>
          <a:p>
            <a:r>
              <a:rPr lang="en-US" dirty="0" smtClean="0"/>
              <a:t>	return 1 + </a:t>
            </a:r>
            <a:r>
              <a:rPr lang="en-US" dirty="0" err="1" smtClean="0"/>
              <a:t>flood_fill</a:t>
            </a:r>
            <a:r>
              <a:rPr lang="en-US" dirty="0" smtClean="0"/>
              <a:t>(x, y-1)</a:t>
            </a:r>
          </a:p>
          <a:p>
            <a:r>
              <a:rPr lang="en-US" dirty="0" smtClean="0"/>
              <a:t>		+ </a:t>
            </a:r>
            <a:r>
              <a:rPr lang="en-US" dirty="0" err="1" smtClean="0"/>
              <a:t>flood_fill</a:t>
            </a:r>
            <a:r>
              <a:rPr lang="en-US" dirty="0" smtClean="0"/>
              <a:t>(x, y+1)</a:t>
            </a:r>
          </a:p>
          <a:p>
            <a:r>
              <a:rPr lang="en-US" dirty="0" smtClean="0"/>
              <a:t>		+ </a:t>
            </a:r>
            <a:r>
              <a:rPr lang="en-US" dirty="0" err="1" smtClean="0"/>
              <a:t>flood_fill</a:t>
            </a:r>
            <a:r>
              <a:rPr lang="en-US" dirty="0" smtClean="0"/>
              <a:t>(x-1, y)</a:t>
            </a:r>
          </a:p>
          <a:p>
            <a:r>
              <a:rPr lang="en-US" dirty="0" smtClean="0"/>
              <a:t>		+ </a:t>
            </a:r>
            <a:r>
              <a:rPr lang="en-US" dirty="0" err="1" smtClean="0"/>
              <a:t>flood_fill</a:t>
            </a:r>
            <a:r>
              <a:rPr lang="en-US" dirty="0" smtClean="0"/>
              <a:t>(x+1, y);</a:t>
            </a:r>
          </a:p>
          <a:p>
            <a:r>
              <a:rPr lang="en-US" dirty="0" smtClean="0"/>
              <a:t>}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748C81-76D9-4DF6-A72E-BFFBD8C4F339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937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Flood</a:t>
            </a:r>
            <a:r>
              <a:rPr lang="cs-CZ" dirty="0" smtClean="0"/>
              <a:t> Fill – s frontou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sz="3200" dirty="0" smtClean="0"/>
              <a:t>Pozor na vhodnou velikost fronty (pole)</a:t>
            </a:r>
          </a:p>
          <a:p>
            <a:pPr lvl="1"/>
            <a:r>
              <a:rPr lang="cs-CZ" sz="2800" dirty="0" smtClean="0"/>
              <a:t>Maximálně počet všech políček</a:t>
            </a:r>
            <a:r>
              <a:rPr lang="en-US" sz="2800" dirty="0" smtClean="0"/>
              <a:t> </a:t>
            </a:r>
            <a:r>
              <a:rPr lang="cs-CZ" sz="2800" dirty="0" smtClean="0"/>
              <a:t>v mřížce</a:t>
            </a:r>
            <a:endParaRPr lang="cs-CZ" sz="28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int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[] </a:t>
            </a:r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qx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qy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;</a:t>
            </a:r>
          </a:p>
          <a:p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int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qb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qe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;</a:t>
            </a:r>
          </a:p>
          <a:p>
            <a:r>
              <a:rPr lang="en-US" dirty="0" smtClean="0"/>
              <a:t>void </a:t>
            </a:r>
            <a:r>
              <a:rPr lang="en-US" dirty="0" err="1" smtClean="0"/>
              <a:t>enqueue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x, </a:t>
            </a:r>
            <a:r>
              <a:rPr lang="en-US" dirty="0" err="1" smtClean="0"/>
              <a:t>int</a:t>
            </a:r>
            <a:r>
              <a:rPr lang="en-US" dirty="0" smtClean="0"/>
              <a:t> y) {</a:t>
            </a:r>
          </a:p>
          <a:p>
            <a:r>
              <a:rPr lang="en-US" dirty="0" smtClean="0"/>
              <a:t>	if (!full[x][y]) {</a:t>
            </a:r>
          </a:p>
          <a:p>
            <a:r>
              <a:rPr lang="en-US" dirty="0" smtClean="0"/>
              <a:t>		full[x][y] = 1;</a:t>
            </a:r>
          </a:p>
          <a:p>
            <a:r>
              <a:rPr lang="en-US" dirty="0" smtClean="0"/>
              <a:t>		</a:t>
            </a:r>
            <a:r>
              <a:rPr lang="en-US" dirty="0" err="1" smtClean="0"/>
              <a:t>qx</a:t>
            </a:r>
            <a:r>
              <a:rPr lang="en-US" dirty="0" smtClean="0"/>
              <a:t>[</a:t>
            </a:r>
            <a:r>
              <a:rPr lang="en-US" dirty="0" err="1" smtClean="0"/>
              <a:t>qe</a:t>
            </a:r>
            <a:r>
              <a:rPr lang="en-US" dirty="0" smtClean="0"/>
              <a:t>] = x; </a:t>
            </a:r>
            <a:r>
              <a:rPr lang="en-US" dirty="0" err="1" smtClean="0"/>
              <a:t>qy</a:t>
            </a:r>
            <a:r>
              <a:rPr lang="en-US" dirty="0" smtClean="0"/>
              <a:t>[</a:t>
            </a:r>
            <a:r>
              <a:rPr lang="en-US" dirty="0" err="1" smtClean="0"/>
              <a:t>qe</a:t>
            </a:r>
            <a:r>
              <a:rPr lang="en-US" dirty="0" smtClean="0"/>
              <a:t>++] = y;</a:t>
            </a:r>
          </a:p>
          <a:p>
            <a:r>
              <a:rPr lang="en-US" dirty="0" smtClean="0"/>
              <a:t>}	}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748C81-76D9-4DF6-A72E-BFFBD8C4F339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60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Flood</a:t>
            </a:r>
            <a:r>
              <a:rPr lang="cs-CZ" dirty="0" smtClean="0"/>
              <a:t> Fill – s frontou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void </a:t>
            </a:r>
            <a:r>
              <a:rPr lang="en-US" dirty="0" err="1" smtClean="0"/>
              <a:t>flood_fill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x, </a:t>
            </a:r>
            <a:r>
              <a:rPr lang="en-US" dirty="0" err="1" smtClean="0"/>
              <a:t>int</a:t>
            </a:r>
            <a:r>
              <a:rPr lang="en-US" dirty="0" smtClean="0"/>
              <a:t> y) {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qb</a:t>
            </a:r>
            <a:r>
              <a:rPr lang="en-US" dirty="0" smtClean="0"/>
              <a:t> = </a:t>
            </a:r>
            <a:r>
              <a:rPr lang="en-US" dirty="0" err="1" smtClean="0"/>
              <a:t>qe</a:t>
            </a:r>
            <a:r>
              <a:rPr lang="en-US" dirty="0" smtClean="0"/>
              <a:t> = 0;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enqueue</a:t>
            </a:r>
            <a:r>
              <a:rPr lang="en-US" dirty="0" smtClean="0"/>
              <a:t>(x, y);</a:t>
            </a:r>
          </a:p>
          <a:p>
            <a:r>
              <a:rPr lang="en-US" dirty="0" smtClean="0"/>
              <a:t>	while (</a:t>
            </a:r>
            <a:r>
              <a:rPr lang="en-US" dirty="0" err="1" smtClean="0"/>
              <a:t>qb</a:t>
            </a:r>
            <a:r>
              <a:rPr lang="en-US" dirty="0" smtClean="0"/>
              <a:t> &lt; </a:t>
            </a:r>
            <a:r>
              <a:rPr lang="en-US" dirty="0" err="1" smtClean="0"/>
              <a:t>qe</a:t>
            </a:r>
            <a:r>
              <a:rPr lang="en-US" dirty="0" smtClean="0"/>
              <a:t>) {</a:t>
            </a:r>
          </a:p>
          <a:p>
            <a:r>
              <a:rPr lang="en-US" dirty="0" smtClean="0"/>
              <a:t>		x = </a:t>
            </a:r>
            <a:r>
              <a:rPr lang="en-US" dirty="0" err="1" smtClean="0"/>
              <a:t>qx</a:t>
            </a:r>
            <a:r>
              <a:rPr lang="en-US" dirty="0" smtClean="0"/>
              <a:t>[</a:t>
            </a:r>
            <a:r>
              <a:rPr lang="en-US" dirty="0" err="1" smtClean="0"/>
              <a:t>qb</a:t>
            </a:r>
            <a:r>
              <a:rPr lang="en-US" dirty="0" smtClean="0"/>
              <a:t>]; y = </a:t>
            </a:r>
            <a:r>
              <a:rPr lang="en-US" dirty="0" err="1" smtClean="0"/>
              <a:t>qy</a:t>
            </a:r>
            <a:r>
              <a:rPr lang="en-US" dirty="0" smtClean="0"/>
              <a:t>[</a:t>
            </a:r>
            <a:r>
              <a:rPr lang="en-US" dirty="0" err="1" smtClean="0"/>
              <a:t>qb</a:t>
            </a:r>
            <a:r>
              <a:rPr lang="en-US" dirty="0" smtClean="0"/>
              <a:t>++];</a:t>
            </a:r>
          </a:p>
          <a:p>
            <a:r>
              <a:rPr lang="en-US" dirty="0" smtClean="0"/>
              <a:t>		</a:t>
            </a:r>
            <a:r>
              <a:rPr lang="en-US" dirty="0" err="1" smtClean="0"/>
              <a:t>enqueue</a:t>
            </a:r>
            <a:r>
              <a:rPr lang="en-US" dirty="0" smtClean="0"/>
              <a:t>(x, y-1);</a:t>
            </a:r>
          </a:p>
          <a:p>
            <a:r>
              <a:rPr lang="en-US" dirty="0" smtClean="0"/>
              <a:t>		</a:t>
            </a:r>
            <a:r>
              <a:rPr lang="en-US" dirty="0" err="1" smtClean="0"/>
              <a:t>enqueue</a:t>
            </a:r>
            <a:r>
              <a:rPr lang="en-US" dirty="0" smtClean="0"/>
              <a:t>(x, y+1);</a:t>
            </a:r>
          </a:p>
          <a:p>
            <a:r>
              <a:rPr lang="en-US" dirty="0" smtClean="0"/>
              <a:t>		</a:t>
            </a:r>
            <a:r>
              <a:rPr lang="en-US" dirty="0" err="1" smtClean="0"/>
              <a:t>enqueue</a:t>
            </a:r>
            <a:r>
              <a:rPr lang="en-US" dirty="0" smtClean="0"/>
              <a:t>(x-1, y);</a:t>
            </a:r>
          </a:p>
          <a:p>
            <a:r>
              <a:rPr lang="en-US" dirty="0" smtClean="0"/>
              <a:t>		</a:t>
            </a:r>
            <a:r>
              <a:rPr lang="en-US" dirty="0" err="1" smtClean="0"/>
              <a:t>enqueue</a:t>
            </a:r>
            <a:r>
              <a:rPr lang="en-US" dirty="0" smtClean="0"/>
              <a:t>(x+1, y);</a:t>
            </a:r>
          </a:p>
          <a:p>
            <a:r>
              <a:rPr lang="en-US" dirty="0" smtClean="0"/>
              <a:t>}	}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748C81-76D9-4DF6-A72E-BFFBD8C4F339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8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Flood</a:t>
            </a:r>
            <a:r>
              <a:rPr lang="cs-CZ" dirty="0" smtClean="0"/>
              <a:t> Fill – pořadí vyplňování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Rekurze nebo zásobník (DFS)</a:t>
            </a:r>
          </a:p>
          <a:p>
            <a:pPr lvl="1"/>
            <a:r>
              <a:rPr lang="cs-CZ" dirty="0" smtClean="0"/>
              <a:t>Preference dle „pořadí“ sousedů</a:t>
            </a:r>
          </a:p>
          <a:p>
            <a:pPr lvl="1"/>
            <a:r>
              <a:rPr lang="cs-CZ" dirty="0" smtClean="0"/>
              <a:t>Relativně nevyzpytatelné</a:t>
            </a:r>
          </a:p>
          <a:p>
            <a:endParaRPr lang="cs-CZ" dirty="0" smtClean="0"/>
          </a:p>
          <a:p>
            <a:r>
              <a:rPr lang="cs-CZ" dirty="0" smtClean="0"/>
              <a:t>Fronta (BFS)</a:t>
            </a:r>
          </a:p>
          <a:p>
            <a:pPr lvl="1"/>
            <a:r>
              <a:rPr lang="cs-CZ" dirty="0" smtClean="0"/>
              <a:t>Dle vzdálenosti od počátku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59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Flood</a:t>
            </a:r>
            <a:r>
              <a:rPr lang="cs-CZ" dirty="0" smtClean="0"/>
              <a:t> Fill – se vzdáleností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void </a:t>
            </a:r>
            <a:r>
              <a:rPr lang="en-US" dirty="0" err="1" smtClean="0"/>
              <a:t>flood_fill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x, </a:t>
            </a:r>
            <a:r>
              <a:rPr lang="en-US" dirty="0" err="1" smtClean="0"/>
              <a:t>int</a:t>
            </a:r>
            <a:r>
              <a:rPr lang="en-US" dirty="0" smtClean="0"/>
              <a:t> y) {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qb</a:t>
            </a:r>
            <a:r>
              <a:rPr lang="en-US" dirty="0" smtClean="0"/>
              <a:t> = </a:t>
            </a:r>
            <a:r>
              <a:rPr lang="en-US" dirty="0" err="1" smtClean="0"/>
              <a:t>qe</a:t>
            </a:r>
            <a:r>
              <a:rPr lang="en-US" dirty="0" smtClean="0"/>
              <a:t> = 0;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enqueue</a:t>
            </a:r>
            <a:r>
              <a:rPr lang="en-US" dirty="0" smtClean="0"/>
              <a:t>(x, y, 0);</a:t>
            </a:r>
          </a:p>
          <a:p>
            <a:r>
              <a:rPr lang="en-US" dirty="0" smtClean="0"/>
              <a:t>	while (</a:t>
            </a:r>
            <a:r>
              <a:rPr lang="en-US" dirty="0" err="1" smtClean="0"/>
              <a:t>qb</a:t>
            </a:r>
            <a:r>
              <a:rPr lang="en-US" dirty="0" smtClean="0"/>
              <a:t> &lt; </a:t>
            </a:r>
            <a:r>
              <a:rPr lang="en-US" dirty="0" err="1" smtClean="0"/>
              <a:t>qe</a:t>
            </a:r>
            <a:r>
              <a:rPr lang="en-US" dirty="0" smtClean="0"/>
              <a:t>) {</a:t>
            </a:r>
          </a:p>
          <a:p>
            <a:r>
              <a:rPr lang="en-US" dirty="0" smtClean="0"/>
              <a:t>		x = </a:t>
            </a:r>
            <a:r>
              <a:rPr lang="en-US" dirty="0" err="1" smtClean="0"/>
              <a:t>qx</a:t>
            </a:r>
            <a:r>
              <a:rPr lang="en-US" dirty="0" smtClean="0"/>
              <a:t>[</a:t>
            </a:r>
            <a:r>
              <a:rPr lang="en-US" dirty="0" err="1" smtClean="0"/>
              <a:t>qb</a:t>
            </a:r>
            <a:r>
              <a:rPr lang="en-US" dirty="0" smtClean="0"/>
              <a:t>]; y = </a:t>
            </a:r>
            <a:r>
              <a:rPr lang="en-US" dirty="0" err="1" smtClean="0"/>
              <a:t>qy</a:t>
            </a:r>
            <a:r>
              <a:rPr lang="en-US" dirty="0" smtClean="0"/>
              <a:t>[</a:t>
            </a:r>
            <a:r>
              <a:rPr lang="en-US" dirty="0" err="1" smtClean="0"/>
              <a:t>qb</a:t>
            </a:r>
            <a:r>
              <a:rPr lang="en-US" dirty="0" smtClean="0"/>
              <a:t>++];</a:t>
            </a:r>
          </a:p>
          <a:p>
            <a:r>
              <a:rPr lang="en-US" dirty="0" smtClean="0"/>
              <a:t>		</a:t>
            </a:r>
            <a:r>
              <a:rPr lang="en-US" dirty="0" err="1" smtClean="0"/>
              <a:t>enqueue</a:t>
            </a:r>
            <a:r>
              <a:rPr lang="en-US" dirty="0" smtClean="0"/>
              <a:t>(x, y-1</a:t>
            </a:r>
            <a:r>
              <a:rPr lang="cs-CZ" dirty="0" smtClean="0"/>
              <a:t>, d</a:t>
            </a:r>
            <a:r>
              <a:rPr lang="en-US" dirty="0" err="1" smtClean="0"/>
              <a:t>ist</a:t>
            </a:r>
            <a:r>
              <a:rPr lang="en-US" dirty="0" smtClean="0"/>
              <a:t>[x][y]);</a:t>
            </a:r>
          </a:p>
          <a:p>
            <a:r>
              <a:rPr lang="en-US" dirty="0" smtClean="0"/>
              <a:t>		</a:t>
            </a:r>
            <a:r>
              <a:rPr lang="en-US" dirty="0" err="1" smtClean="0"/>
              <a:t>enqueue</a:t>
            </a:r>
            <a:r>
              <a:rPr lang="en-US" dirty="0" smtClean="0"/>
              <a:t>(x, y+1</a:t>
            </a:r>
            <a:r>
              <a:rPr lang="cs-CZ" dirty="0" smtClean="0"/>
              <a:t>, d</a:t>
            </a:r>
            <a:r>
              <a:rPr lang="en-US" dirty="0" err="1" smtClean="0"/>
              <a:t>ist</a:t>
            </a:r>
            <a:r>
              <a:rPr lang="en-US" dirty="0" smtClean="0"/>
              <a:t>[x][y]);</a:t>
            </a:r>
          </a:p>
          <a:p>
            <a:r>
              <a:rPr lang="en-US" dirty="0" smtClean="0"/>
              <a:t>		</a:t>
            </a:r>
            <a:r>
              <a:rPr lang="en-US" dirty="0" err="1" smtClean="0"/>
              <a:t>enqueue</a:t>
            </a:r>
            <a:r>
              <a:rPr lang="en-US" dirty="0" smtClean="0"/>
              <a:t>(x-1, y</a:t>
            </a:r>
            <a:r>
              <a:rPr lang="cs-CZ" dirty="0" smtClean="0"/>
              <a:t>, d</a:t>
            </a:r>
            <a:r>
              <a:rPr lang="en-US" dirty="0" err="1" smtClean="0"/>
              <a:t>ist</a:t>
            </a:r>
            <a:r>
              <a:rPr lang="en-US" dirty="0" smtClean="0"/>
              <a:t>[x][y]);</a:t>
            </a:r>
          </a:p>
          <a:p>
            <a:r>
              <a:rPr lang="en-US" dirty="0" smtClean="0"/>
              <a:t>		</a:t>
            </a:r>
            <a:r>
              <a:rPr lang="en-US" dirty="0" err="1" smtClean="0"/>
              <a:t>enqueue</a:t>
            </a:r>
            <a:r>
              <a:rPr lang="en-US" dirty="0" smtClean="0"/>
              <a:t>(x+1, y</a:t>
            </a:r>
            <a:r>
              <a:rPr lang="cs-CZ" dirty="0" smtClean="0"/>
              <a:t>, d</a:t>
            </a:r>
            <a:r>
              <a:rPr lang="en-US" dirty="0" err="1" smtClean="0"/>
              <a:t>ist</a:t>
            </a:r>
            <a:r>
              <a:rPr lang="en-US" dirty="0" smtClean="0"/>
              <a:t>[x][y]);</a:t>
            </a:r>
          </a:p>
          <a:p>
            <a:r>
              <a:rPr lang="en-US" dirty="0" smtClean="0"/>
              <a:t>}	}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748C81-76D9-4DF6-A72E-BFFBD8C4F339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  <p:sp>
        <p:nvSpPr>
          <p:cNvPr id="7" name="Elipsa 6"/>
          <p:cNvSpPr/>
          <p:nvPr/>
        </p:nvSpPr>
        <p:spPr>
          <a:xfrm>
            <a:off x="4724400" y="3810000"/>
            <a:ext cx="2514600" cy="1905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6974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wrap="none"/>
          <a:lstStyle/>
          <a:p>
            <a:r>
              <a:rPr lang="cs-CZ" dirty="0" smtClean="0"/>
              <a:t>Pravoúhlé mřížky – reprezentace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5613" y="1598613"/>
            <a:ext cx="8226425" cy="1525587"/>
          </a:xfrm>
        </p:spPr>
        <p:txBody>
          <a:bodyPr/>
          <a:lstStyle/>
          <a:p>
            <a:r>
              <a:rPr lang="cs-CZ" dirty="0" smtClean="0"/>
              <a:t>Reprezentace pomocí matice</a:t>
            </a:r>
            <a:r>
              <a:rPr lang="en-US" dirty="0" smtClean="0"/>
              <a:t> </a:t>
            </a:r>
            <a:r>
              <a:rPr lang="cs-CZ" dirty="0" smtClean="0"/>
              <a:t>(2D pole)</a:t>
            </a:r>
          </a:p>
          <a:p>
            <a:pPr lvl="1"/>
            <a:r>
              <a:rPr lang="cs-CZ" dirty="0" smtClean="0"/>
              <a:t>Přímočará</a:t>
            </a:r>
          </a:p>
          <a:p>
            <a:pPr lvl="1"/>
            <a:r>
              <a:rPr lang="cs-CZ" dirty="0" smtClean="0"/>
              <a:t>Snadná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aphicFrame>
        <p:nvGraphicFramePr>
          <p:cNvPr id="7" name="Zástupný symbol pro obsah 6"/>
          <p:cNvGraphicFramePr>
            <a:graphicFrameLocks/>
          </p:cNvGraphicFramePr>
          <p:nvPr/>
        </p:nvGraphicFramePr>
        <p:xfrm>
          <a:off x="1219200" y="3505200"/>
          <a:ext cx="6581144" cy="25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2643"/>
                <a:gridCol w="822643"/>
                <a:gridCol w="822643"/>
                <a:gridCol w="822643"/>
                <a:gridCol w="822643"/>
                <a:gridCol w="822643"/>
                <a:gridCol w="822643"/>
                <a:gridCol w="82264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Flood</a:t>
            </a:r>
            <a:r>
              <a:rPr lang="cs-CZ" dirty="0" smtClean="0"/>
              <a:t> Fill – se vzdáleností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int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[] </a:t>
            </a:r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qx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qy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;</a:t>
            </a:r>
          </a:p>
          <a:p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int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qb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qe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;</a:t>
            </a:r>
          </a:p>
          <a:p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/>
              <a:t>void </a:t>
            </a:r>
            <a:r>
              <a:rPr lang="en-US" dirty="0" err="1" smtClean="0"/>
              <a:t>enqueue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x, </a:t>
            </a:r>
            <a:r>
              <a:rPr lang="en-US" dirty="0" err="1" smtClean="0"/>
              <a:t>int</a:t>
            </a:r>
            <a:r>
              <a:rPr lang="en-US" dirty="0" smtClean="0"/>
              <a:t> y, </a:t>
            </a:r>
            <a:r>
              <a:rPr lang="en-US" dirty="0" err="1" smtClean="0"/>
              <a:t>int</a:t>
            </a:r>
            <a:r>
              <a:rPr lang="en-US" dirty="0" smtClean="0"/>
              <a:t> d) {</a:t>
            </a:r>
          </a:p>
          <a:p>
            <a:r>
              <a:rPr lang="en-US" dirty="0" smtClean="0"/>
              <a:t>	if (!dist[x][y]) {</a:t>
            </a:r>
          </a:p>
          <a:p>
            <a:r>
              <a:rPr lang="en-US" dirty="0" smtClean="0"/>
              <a:t>		dist[x][y] = d+1;</a:t>
            </a:r>
          </a:p>
          <a:p>
            <a:r>
              <a:rPr lang="en-US" dirty="0" smtClean="0"/>
              <a:t>		</a:t>
            </a:r>
            <a:r>
              <a:rPr lang="en-US" dirty="0" err="1" smtClean="0"/>
              <a:t>qx</a:t>
            </a:r>
            <a:r>
              <a:rPr lang="en-US" dirty="0" smtClean="0"/>
              <a:t>[</a:t>
            </a:r>
            <a:r>
              <a:rPr lang="en-US" dirty="0" err="1" smtClean="0"/>
              <a:t>qe</a:t>
            </a:r>
            <a:r>
              <a:rPr lang="en-US" dirty="0" smtClean="0"/>
              <a:t>] = x; </a:t>
            </a:r>
            <a:r>
              <a:rPr lang="en-US" dirty="0" err="1" smtClean="0"/>
              <a:t>qy</a:t>
            </a:r>
            <a:r>
              <a:rPr lang="en-US" dirty="0" smtClean="0"/>
              <a:t>[</a:t>
            </a:r>
            <a:r>
              <a:rPr lang="en-US" dirty="0" err="1" smtClean="0"/>
              <a:t>qe</a:t>
            </a:r>
            <a:r>
              <a:rPr lang="en-US" dirty="0" smtClean="0"/>
              <a:t>++] = y;</a:t>
            </a:r>
          </a:p>
          <a:p>
            <a:r>
              <a:rPr lang="en-US" dirty="0" smtClean="0"/>
              <a:t>	}</a:t>
            </a:r>
          </a:p>
          <a:p>
            <a:r>
              <a:rPr lang="en-US" dirty="0" smtClean="0"/>
              <a:t>}</a:t>
            </a:r>
          </a:p>
          <a:p>
            <a:endParaRPr lang="en-US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748C81-76D9-4DF6-A72E-BFFBD8C4F339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65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Vzdálenost – příklad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5613" y="1598613"/>
            <a:ext cx="8226425" cy="1068387"/>
          </a:xfrm>
        </p:spPr>
        <p:txBody>
          <a:bodyPr/>
          <a:lstStyle/>
          <a:p>
            <a:r>
              <a:rPr lang="cs-CZ" dirty="0" smtClean="0"/>
              <a:t>Fialová pole jsou nedostupná („zeď“)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  <p:graphicFrame>
        <p:nvGraphicFramePr>
          <p:cNvPr id="7" name="Zástupný symbol pro obsah 6"/>
          <p:cNvGraphicFramePr>
            <a:graphicFrameLocks/>
          </p:cNvGraphicFramePr>
          <p:nvPr/>
        </p:nvGraphicFramePr>
        <p:xfrm>
          <a:off x="1219200" y="2590800"/>
          <a:ext cx="6581140" cy="3413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8114"/>
                <a:gridCol w="658114"/>
                <a:gridCol w="658114"/>
                <a:gridCol w="658114"/>
                <a:gridCol w="658114"/>
                <a:gridCol w="658114"/>
                <a:gridCol w="658114"/>
                <a:gridCol w="658114"/>
                <a:gridCol w="658114"/>
                <a:gridCol w="658114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8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sz="2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9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9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8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8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9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8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9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183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Příklady z úvodu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Maximální prázdný</a:t>
            </a:r>
            <a:r>
              <a:rPr lang="en-US" dirty="0" smtClean="0"/>
              <a:t>/</a:t>
            </a:r>
            <a:r>
              <a:rPr lang="cs-CZ" dirty="0" smtClean="0"/>
              <a:t>plný obdélník</a:t>
            </a:r>
          </a:p>
          <a:p>
            <a:pPr lvl="1"/>
            <a:r>
              <a:rPr lang="cs-CZ" dirty="0" smtClean="0"/>
              <a:t>Dynamické programování (viz EP1)</a:t>
            </a:r>
          </a:p>
          <a:p>
            <a:pPr lvl="2"/>
            <a:endParaRPr lang="cs-CZ" dirty="0"/>
          </a:p>
          <a:p>
            <a:r>
              <a:rPr lang="cs-CZ" dirty="0"/>
              <a:t>Detekce souvislých oblastí</a:t>
            </a:r>
          </a:p>
          <a:p>
            <a:r>
              <a:rPr lang="cs-CZ" dirty="0"/>
              <a:t>Spočítání oblastí („skvrn“)</a:t>
            </a:r>
          </a:p>
          <a:p>
            <a:r>
              <a:rPr lang="cs-CZ" dirty="0"/>
              <a:t>Vyplnění oblasti</a:t>
            </a:r>
          </a:p>
          <a:p>
            <a:r>
              <a:rPr lang="cs-CZ" dirty="0"/>
              <a:t>Průchod </a:t>
            </a:r>
            <a:r>
              <a:rPr lang="cs-CZ" dirty="0" smtClean="0"/>
              <a:t>bludištěm</a:t>
            </a:r>
          </a:p>
          <a:p>
            <a:r>
              <a:rPr lang="cs-CZ" i="1" dirty="0" smtClean="0"/>
              <a:t>… a další</a:t>
            </a:r>
            <a:endParaRPr lang="cs-CZ" b="1" i="1" dirty="0">
              <a:solidFill>
                <a:srgbClr val="99FFCC"/>
              </a:solidFill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05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z úvodu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Vyplnění oblasti</a:t>
            </a:r>
          </a:p>
          <a:p>
            <a:r>
              <a:rPr lang="cs-CZ" dirty="0" smtClean="0">
                <a:sym typeface="Wingdings" pitchFamily="2" charset="2"/>
              </a:rPr>
              <a:t> </a:t>
            </a:r>
            <a:r>
              <a:rPr lang="cs-CZ" dirty="0" err="1" smtClean="0"/>
              <a:t>Flood</a:t>
            </a:r>
            <a:r>
              <a:rPr lang="cs-CZ" dirty="0" smtClean="0"/>
              <a:t>-Fill</a:t>
            </a:r>
          </a:p>
          <a:p>
            <a:pPr lvl="1"/>
            <a:r>
              <a:rPr lang="cs-CZ" dirty="0" smtClean="0"/>
              <a:t>BFS nebo DFS (jen pozor na zásobník)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63</a:t>
            </a:fld>
            <a:endParaRPr lang="en-US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6813788"/>
              </p:ext>
            </p:extLst>
          </p:nvPr>
        </p:nvGraphicFramePr>
        <p:xfrm>
          <a:off x="4495800" y="4343400"/>
          <a:ext cx="4165600" cy="1879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187960"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960"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960"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960"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7960"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7960"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7960"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960"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960"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960"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3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140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z úvodu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Detekce souvislých oblastí</a:t>
            </a:r>
          </a:p>
          <a:p>
            <a:r>
              <a:rPr lang="cs-CZ" dirty="0" smtClean="0">
                <a:sym typeface="Wingdings" pitchFamily="2" charset="2"/>
              </a:rPr>
              <a:t> </a:t>
            </a:r>
            <a:r>
              <a:rPr lang="cs-CZ" dirty="0" err="1" smtClean="0"/>
              <a:t>Flood</a:t>
            </a:r>
            <a:r>
              <a:rPr lang="cs-CZ" dirty="0" smtClean="0"/>
              <a:t>-Fill</a:t>
            </a:r>
          </a:p>
          <a:p>
            <a:pPr lvl="1"/>
            <a:r>
              <a:rPr lang="cs-CZ" dirty="0" smtClean="0"/>
              <a:t>BFS nebo DFS (jen pozor na zásobník)</a:t>
            </a:r>
          </a:p>
          <a:p>
            <a:pPr lvl="1"/>
            <a:endParaRPr lang="cs-CZ" dirty="0" smtClean="0"/>
          </a:p>
          <a:p>
            <a:r>
              <a:rPr lang="cs-CZ" dirty="0" smtClean="0"/>
              <a:t>Spočítání oblastí („skvrn“)</a:t>
            </a:r>
          </a:p>
          <a:p>
            <a:pPr lvl="1"/>
            <a:r>
              <a:rPr lang="cs-CZ" dirty="0" smtClean="0"/>
              <a:t>Projdu </a:t>
            </a:r>
            <a:r>
              <a:rPr lang="cs-CZ" u="sng" dirty="0" smtClean="0"/>
              <a:t>všechna</a:t>
            </a:r>
            <a:r>
              <a:rPr lang="cs-CZ" dirty="0" smtClean="0"/>
              <a:t> políčka,</a:t>
            </a:r>
            <a:br>
              <a:rPr lang="cs-CZ" dirty="0" smtClean="0"/>
            </a:br>
            <a:r>
              <a:rPr lang="cs-CZ" dirty="0" smtClean="0"/>
              <a:t>pro obsazená</a:t>
            </a:r>
            <a:br>
              <a:rPr lang="cs-CZ" dirty="0" smtClean="0"/>
            </a:br>
            <a:r>
              <a:rPr lang="cs-CZ" dirty="0" smtClean="0"/>
              <a:t>zavolám </a:t>
            </a:r>
            <a:r>
              <a:rPr lang="cs-CZ" dirty="0" err="1" smtClean="0"/>
              <a:t>Flood</a:t>
            </a:r>
            <a:r>
              <a:rPr lang="cs-CZ" dirty="0" smtClean="0"/>
              <a:t>-Fill</a:t>
            </a:r>
            <a:br>
              <a:rPr lang="cs-CZ" dirty="0" smtClean="0"/>
            </a:br>
            <a:r>
              <a:rPr lang="cs-CZ" dirty="0" smtClean="0"/>
              <a:t>(„vymazání“)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166893"/>
              </p:ext>
            </p:extLst>
          </p:nvPr>
        </p:nvGraphicFramePr>
        <p:xfrm>
          <a:off x="4800600" y="4876800"/>
          <a:ext cx="4165600" cy="152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152400"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 marL="0" marR="0" marT="36000" marB="36000"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" dirty="0"/>
                    </a:p>
                  </a:txBody>
                  <a:tcPr>
                    <a:lnL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5569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z úvodu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Průchod bludištěm</a:t>
            </a:r>
          </a:p>
          <a:p>
            <a:r>
              <a:rPr lang="cs-CZ" dirty="0" smtClean="0">
                <a:sym typeface="Wingdings" pitchFamily="2" charset="2"/>
              </a:rPr>
              <a:t> BFS</a:t>
            </a:r>
          </a:p>
          <a:p>
            <a:pPr lvl="1"/>
            <a:r>
              <a:rPr lang="cs-CZ" dirty="0" smtClean="0">
                <a:sym typeface="Wingdings" pitchFamily="2" charset="2"/>
              </a:rPr>
              <a:t>Najdu rovnou </a:t>
            </a:r>
            <a:r>
              <a:rPr lang="cs-CZ" u="sng" dirty="0" smtClean="0">
                <a:sym typeface="Wingdings" pitchFamily="2" charset="2"/>
              </a:rPr>
              <a:t>nejkratší</a:t>
            </a:r>
            <a:r>
              <a:rPr lang="cs-CZ" dirty="0" smtClean="0">
                <a:sym typeface="Wingdings" pitchFamily="2" charset="2"/>
              </a:rPr>
              <a:t> cestu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65</a:t>
            </a:fld>
            <a:endParaRPr lang="en-US"/>
          </a:p>
        </p:txBody>
      </p:sp>
      <p:graphicFrame>
        <p:nvGraphicFramePr>
          <p:cNvPr id="7" name="Zástupný symbol pro obsah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4744510"/>
              </p:ext>
            </p:extLst>
          </p:nvPr>
        </p:nvGraphicFramePr>
        <p:xfrm>
          <a:off x="5867400" y="4953000"/>
          <a:ext cx="2694940" cy="1214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9494"/>
                <a:gridCol w="269494"/>
                <a:gridCol w="269494"/>
                <a:gridCol w="269494"/>
                <a:gridCol w="269494"/>
                <a:gridCol w="269494"/>
                <a:gridCol w="269494"/>
                <a:gridCol w="269494"/>
                <a:gridCol w="269494"/>
                <a:gridCol w="269494"/>
              </a:tblGrid>
              <a:tr h="151765"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8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7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6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5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4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12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13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3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11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12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10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2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sz="3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2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10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9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3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9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10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8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4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5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6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7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8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9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7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6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5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6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7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8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9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00" dirty="0" smtClean="0"/>
                        <a:t>10</a:t>
                      </a:r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300" dirty="0"/>
                    </a:p>
                  </a:txBody>
                  <a:tcPr>
                    <a:lnL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732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Úlohy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Mřížky</a:t>
            </a:r>
          </a:p>
          <a:p>
            <a:pPr lvl="1"/>
            <a:r>
              <a:rPr lang="cs-CZ" b="1" dirty="0" err="1" smtClean="0"/>
              <a:t>Hexagonal</a:t>
            </a:r>
            <a:r>
              <a:rPr lang="cs-CZ" b="1" dirty="0" smtClean="0"/>
              <a:t> </a:t>
            </a:r>
            <a:r>
              <a:rPr lang="cs-CZ" b="1" dirty="0" err="1" smtClean="0"/>
              <a:t>Routes</a:t>
            </a:r>
            <a:endParaRPr lang="cs-CZ" b="1" dirty="0" smtClean="0"/>
          </a:p>
          <a:p>
            <a:pPr lvl="1"/>
            <a:r>
              <a:rPr lang="cs-CZ" b="1" dirty="0" err="1" smtClean="0"/>
              <a:t>Triangular</a:t>
            </a:r>
            <a:r>
              <a:rPr lang="cs-CZ" b="1" dirty="0" smtClean="0"/>
              <a:t> </a:t>
            </a:r>
            <a:r>
              <a:rPr lang="cs-CZ" b="1" dirty="0" err="1" smtClean="0"/>
              <a:t>Vertices</a:t>
            </a:r>
            <a:endParaRPr lang="cs-CZ" b="1" dirty="0" smtClean="0"/>
          </a:p>
          <a:p>
            <a:pPr lvl="1"/>
            <a:endParaRPr lang="cs-CZ" b="1" dirty="0" smtClean="0"/>
          </a:p>
          <a:p>
            <a:r>
              <a:rPr lang="cs-CZ" dirty="0"/>
              <a:t>Záplavové vyplňování</a:t>
            </a:r>
            <a:endParaRPr lang="cs-CZ" sz="2400" i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  <a:p>
            <a:pPr lvl="1"/>
            <a:r>
              <a:rPr lang="cs-CZ" b="1" dirty="0"/>
              <a:t>Jeskyně</a:t>
            </a:r>
          </a:p>
          <a:p>
            <a:pPr lvl="1"/>
            <a:r>
              <a:rPr lang="cs-CZ" b="1" dirty="0"/>
              <a:t>Die </a:t>
            </a:r>
            <a:r>
              <a:rPr lang="cs-CZ" b="1" dirty="0" err="1"/>
              <a:t>Is</a:t>
            </a:r>
            <a:r>
              <a:rPr lang="cs-CZ" b="1" dirty="0"/>
              <a:t> </a:t>
            </a:r>
            <a:r>
              <a:rPr lang="cs-CZ" b="1" dirty="0" err="1" smtClean="0"/>
              <a:t>Cast</a:t>
            </a:r>
            <a:endParaRPr lang="cs-CZ" dirty="0"/>
          </a:p>
          <a:p>
            <a:pPr lvl="1"/>
            <a:endParaRPr lang="cs-CZ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66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457200"/>
            <a:ext cx="8226425" cy="1279525"/>
          </a:xfrm>
        </p:spPr>
        <p:txBody>
          <a:bodyPr/>
          <a:lstStyle/>
          <a:p>
            <a:pPr eaLnBrk="1" hangingPunct="1">
              <a:defRPr/>
            </a:pPr>
            <a:r>
              <a:rPr lang="cs-CZ" sz="7200" b="1" dirty="0" smtClean="0">
                <a:solidFill>
                  <a:srgbClr val="FF99FF"/>
                </a:solidFill>
              </a:rPr>
              <a:t>Tvorba úloh</a:t>
            </a:r>
            <a:endParaRPr lang="en-US" sz="7200" b="1" dirty="0" smtClean="0">
              <a:solidFill>
                <a:srgbClr val="FF99FF"/>
              </a:solidFill>
            </a:endParaRPr>
          </a:p>
        </p:txBody>
      </p:sp>
      <p:pic>
        <p:nvPicPr>
          <p:cNvPr id="409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1981200"/>
            <a:ext cx="32639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5550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Vaše „autorská úloha“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Zadání</a:t>
            </a:r>
          </a:p>
          <a:p>
            <a:pPr lvl="2"/>
            <a:endParaRPr lang="cs-CZ" dirty="0" smtClean="0"/>
          </a:p>
          <a:p>
            <a:r>
              <a:rPr lang="cs-CZ" dirty="0" smtClean="0"/>
              <a:t>Vzorové řešení</a:t>
            </a:r>
          </a:p>
          <a:p>
            <a:pPr lvl="2"/>
            <a:endParaRPr lang="cs-CZ" dirty="0" smtClean="0"/>
          </a:p>
          <a:p>
            <a:r>
              <a:rPr lang="cs-CZ" dirty="0" smtClean="0"/>
              <a:t>Testovací data</a:t>
            </a:r>
          </a:p>
          <a:p>
            <a:pPr lvl="2"/>
            <a:endParaRPr lang="cs-CZ" dirty="0"/>
          </a:p>
          <a:p>
            <a:r>
              <a:rPr lang="cs-CZ" dirty="0" smtClean="0"/>
              <a:t>Rozbor časového limitu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4. Záplavové vyplňování / Geometrie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52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Autorská úloha – zadání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Čeština </a:t>
            </a:r>
            <a:r>
              <a:rPr lang="cs-CZ" dirty="0"/>
              <a:t>/ </a:t>
            </a:r>
            <a:r>
              <a:rPr lang="cs-CZ" dirty="0" smtClean="0"/>
              <a:t>angličtina (slovenština)</a:t>
            </a:r>
            <a:endParaRPr lang="cs-CZ" dirty="0"/>
          </a:p>
          <a:p>
            <a:pPr lvl="2"/>
            <a:endParaRPr lang="cs-CZ" dirty="0"/>
          </a:p>
          <a:p>
            <a:pPr lvl="1"/>
            <a:r>
              <a:rPr lang="cs-CZ" dirty="0" smtClean="0"/>
              <a:t>Přesné</a:t>
            </a:r>
          </a:p>
          <a:p>
            <a:pPr lvl="1"/>
            <a:r>
              <a:rPr lang="cs-CZ" dirty="0" smtClean="0"/>
              <a:t>Jednoznačné</a:t>
            </a:r>
          </a:p>
          <a:p>
            <a:pPr lvl="1"/>
            <a:r>
              <a:rPr lang="cs-CZ" dirty="0"/>
              <a:t>S</a:t>
            </a:r>
            <a:r>
              <a:rPr lang="cs-CZ" dirty="0" smtClean="0"/>
              <a:t>tručné</a:t>
            </a:r>
          </a:p>
          <a:p>
            <a:pPr lvl="1"/>
            <a:r>
              <a:rPr lang="cs-CZ" dirty="0" smtClean="0"/>
              <a:t>Formát vstupu a výstupu</a:t>
            </a:r>
          </a:p>
          <a:p>
            <a:pPr lvl="1"/>
            <a:r>
              <a:rPr lang="cs-CZ" dirty="0" smtClean="0"/>
              <a:t>Jednoduché příklady</a:t>
            </a:r>
          </a:p>
          <a:p>
            <a:pPr lvl="2"/>
            <a:endParaRPr lang="cs-CZ" dirty="0"/>
          </a:p>
          <a:p>
            <a:r>
              <a:rPr lang="cs-CZ" i="1" dirty="0" smtClean="0">
                <a:solidFill>
                  <a:srgbClr val="00FFFF"/>
                </a:solidFill>
              </a:rPr>
              <a:t>Každý by měl správně pochopit…</a:t>
            </a:r>
            <a:endParaRPr lang="cs-CZ" i="1" dirty="0">
              <a:solidFill>
                <a:srgbClr val="00FFFF"/>
              </a:solidFill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4. Záplavové vyplňování / Geometrie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191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Pravoúhlé mřížky – data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5613" y="1598613"/>
            <a:ext cx="8226425" cy="1677987"/>
          </a:xfrm>
        </p:spPr>
        <p:txBody>
          <a:bodyPr/>
          <a:lstStyle/>
          <a:p>
            <a:r>
              <a:rPr lang="cs-CZ" dirty="0" smtClean="0"/>
              <a:t>Co do matice ukládat?</a:t>
            </a:r>
          </a:p>
          <a:p>
            <a:pPr lvl="1"/>
            <a:r>
              <a:rPr lang="cs-CZ" dirty="0" smtClean="0"/>
              <a:t>Záleží na úloze…</a:t>
            </a:r>
          </a:p>
          <a:p>
            <a:pPr lvl="1"/>
            <a:r>
              <a:rPr lang="cs-CZ" dirty="0" smtClean="0"/>
              <a:t>Příklad: </a:t>
            </a:r>
            <a:r>
              <a:rPr lang="cs-CZ" dirty="0" smtClean="0">
                <a:solidFill>
                  <a:srgbClr val="00FF00"/>
                </a:solidFill>
              </a:rPr>
              <a:t>Stav políčka – plné</a:t>
            </a:r>
            <a:r>
              <a:rPr lang="en-US" dirty="0" smtClean="0">
                <a:solidFill>
                  <a:srgbClr val="00FF00"/>
                </a:solidFill>
              </a:rPr>
              <a:t>/</a:t>
            </a:r>
            <a:r>
              <a:rPr lang="cs-CZ" dirty="0" smtClean="0">
                <a:solidFill>
                  <a:srgbClr val="00FF00"/>
                </a:solidFill>
              </a:rPr>
              <a:t>prázdné</a:t>
            </a:r>
            <a:endParaRPr lang="cs-CZ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aphicFrame>
        <p:nvGraphicFramePr>
          <p:cNvPr id="8" name="Zástupný symbol pro obsah 6"/>
          <p:cNvGraphicFramePr>
            <a:graphicFrameLocks/>
          </p:cNvGraphicFramePr>
          <p:nvPr/>
        </p:nvGraphicFramePr>
        <p:xfrm>
          <a:off x="1219200" y="3505200"/>
          <a:ext cx="6581144" cy="25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2643"/>
                <a:gridCol w="822643"/>
                <a:gridCol w="822643"/>
                <a:gridCol w="822643"/>
                <a:gridCol w="822643"/>
                <a:gridCol w="822643"/>
                <a:gridCol w="822643"/>
                <a:gridCol w="82264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Autorská úloha – 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 / C++ / </a:t>
            </a:r>
            <a:r>
              <a:rPr lang="cs-CZ" dirty="0" smtClean="0"/>
              <a:t>Java </a:t>
            </a:r>
            <a:r>
              <a:rPr lang="en-US" dirty="0" smtClean="0"/>
              <a:t>/ Python</a:t>
            </a:r>
            <a:endParaRPr lang="cs-CZ" dirty="0"/>
          </a:p>
          <a:p>
            <a:r>
              <a:rPr lang="cs-CZ" dirty="0" smtClean="0"/>
              <a:t>Správné</a:t>
            </a:r>
          </a:p>
          <a:p>
            <a:r>
              <a:rPr lang="cs-CZ" dirty="0" smtClean="0"/>
              <a:t>Přehledné</a:t>
            </a:r>
          </a:p>
          <a:p>
            <a:r>
              <a:rPr lang="cs-CZ" dirty="0" smtClean="0"/>
              <a:t>S vysvětlením algoritmu (česky/anglicky)</a:t>
            </a:r>
          </a:p>
          <a:p>
            <a:pPr lvl="1"/>
            <a:r>
              <a:rPr lang="cs-CZ" dirty="0" smtClean="0"/>
              <a:t>Na začátku zdrojového kódu</a:t>
            </a:r>
          </a:p>
          <a:p>
            <a:pPr lvl="1"/>
            <a:r>
              <a:rPr lang="cs-CZ" dirty="0" smtClean="0"/>
              <a:t>Ve zvláštním souboru</a:t>
            </a:r>
            <a:endParaRPr lang="cs-CZ" dirty="0"/>
          </a:p>
          <a:p>
            <a:pPr lvl="2"/>
            <a:endParaRPr lang="cs-CZ" dirty="0"/>
          </a:p>
          <a:p>
            <a:r>
              <a:rPr lang="cs-CZ" i="1" dirty="0" smtClean="0">
                <a:solidFill>
                  <a:srgbClr val="00FFFF"/>
                </a:solidFill>
              </a:rPr>
              <a:t>Řeší všechny případy </a:t>
            </a:r>
            <a:r>
              <a:rPr lang="en-US" i="1" dirty="0" smtClean="0">
                <a:solidFill>
                  <a:srgbClr val="00FFFF"/>
                </a:solidFill>
              </a:rPr>
              <a:t>&amp;</a:t>
            </a:r>
            <a:r>
              <a:rPr lang="cs-CZ" i="1" dirty="0" smtClean="0">
                <a:solidFill>
                  <a:srgbClr val="00FFFF"/>
                </a:solidFill>
              </a:rPr>
              <a:t> vysvětlí postup…</a:t>
            </a:r>
            <a:endParaRPr lang="cs-CZ" i="1" dirty="0">
              <a:solidFill>
                <a:srgbClr val="00FFFF"/>
              </a:solidFill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4. Záplavové vyplňování / Geometrie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03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Autorská úloha – testovací data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Odpovídající zadání (formát i data)</a:t>
            </a:r>
          </a:p>
          <a:p>
            <a:r>
              <a:rPr lang="cs-CZ" dirty="0" smtClean="0"/>
              <a:t>Postihující maximum případů</a:t>
            </a:r>
          </a:p>
          <a:p>
            <a:pPr lvl="1"/>
            <a:r>
              <a:rPr lang="cs-CZ" dirty="0" smtClean="0"/>
              <a:t>Nejmenší a největší případy</a:t>
            </a:r>
          </a:p>
          <a:p>
            <a:pPr lvl="1"/>
            <a:r>
              <a:rPr lang="cs-CZ" dirty="0" smtClean="0"/>
              <a:t>Speciální případy</a:t>
            </a:r>
          </a:p>
          <a:p>
            <a:r>
              <a:rPr lang="cs-CZ" dirty="0" smtClean="0"/>
              <a:t>Mohou být generována programem</a:t>
            </a:r>
          </a:p>
          <a:p>
            <a:pPr lvl="1"/>
            <a:r>
              <a:rPr lang="cs-CZ" dirty="0" smtClean="0"/>
              <a:t>Několik ručních „ukázkových“ vstupů</a:t>
            </a:r>
          </a:p>
          <a:p>
            <a:pPr lvl="2"/>
            <a:endParaRPr lang="cs-CZ" dirty="0"/>
          </a:p>
          <a:p>
            <a:r>
              <a:rPr lang="cs-CZ" i="1" dirty="0" smtClean="0">
                <a:solidFill>
                  <a:srgbClr val="00FFFF"/>
                </a:solidFill>
              </a:rPr>
              <a:t>Nesprávný program by neměl projít…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4. Záplavové vyplňování / Geometrie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69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Autorská úloha – časový limit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Stačí krátké zdůvodnění</a:t>
            </a:r>
          </a:p>
          <a:p>
            <a:pPr lvl="1"/>
            <a:r>
              <a:rPr lang="cs-CZ" dirty="0" smtClean="0"/>
              <a:t>Jak moc je časový limit důležitý</a:t>
            </a:r>
          </a:p>
          <a:p>
            <a:pPr lvl="1"/>
            <a:r>
              <a:rPr lang="cs-CZ" dirty="0" smtClean="0"/>
              <a:t>Násobek času vzorového programu</a:t>
            </a:r>
          </a:p>
          <a:p>
            <a:pPr lvl="1"/>
            <a:r>
              <a:rPr lang="cs-CZ" dirty="0" smtClean="0"/>
              <a:t>Na čem selže neefektivní řešení (je-li takové)</a:t>
            </a:r>
          </a:p>
          <a:p>
            <a:r>
              <a:rPr lang="cs-CZ" dirty="0" smtClean="0"/>
              <a:t>Ne (!) konkrétní časy</a:t>
            </a:r>
          </a:p>
          <a:p>
            <a:pPr lvl="2"/>
            <a:endParaRPr lang="cs-CZ" dirty="0"/>
          </a:p>
          <a:p>
            <a:r>
              <a:rPr lang="cs-CZ" i="1" dirty="0" smtClean="0">
                <a:solidFill>
                  <a:srgbClr val="00FFFF"/>
                </a:solidFill>
              </a:rPr>
              <a:t>Návod pro toho, kdo by ho chtěl nastavit…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4. Záplavové vyplňování / Geometrie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Autorská úloha – odevzdání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Termín </a:t>
            </a:r>
            <a:r>
              <a:rPr lang="cs-CZ" b="1" dirty="0" smtClean="0">
                <a:solidFill>
                  <a:srgbClr val="00FFFF"/>
                </a:solidFill>
              </a:rPr>
              <a:t>28. </a:t>
            </a:r>
            <a:r>
              <a:rPr lang="en-US" b="1" dirty="0" err="1" smtClean="0">
                <a:solidFill>
                  <a:srgbClr val="00FFFF"/>
                </a:solidFill>
              </a:rPr>
              <a:t>dubna</a:t>
            </a:r>
            <a:r>
              <a:rPr lang="cs-CZ" b="1" dirty="0" smtClean="0">
                <a:solidFill>
                  <a:srgbClr val="00FFFF"/>
                </a:solidFill>
              </a:rPr>
              <a:t> 20</a:t>
            </a:r>
            <a:r>
              <a:rPr lang="en-US" b="1" dirty="0" smtClean="0">
                <a:solidFill>
                  <a:srgbClr val="00FFFF"/>
                </a:solidFill>
              </a:rPr>
              <a:t>2</a:t>
            </a:r>
            <a:r>
              <a:rPr lang="cs-CZ" b="1" dirty="0">
                <a:solidFill>
                  <a:srgbClr val="00FFFF"/>
                </a:solidFill>
              </a:rPr>
              <a:t>6</a:t>
            </a:r>
            <a:endParaRPr lang="cs-CZ" dirty="0" smtClean="0">
              <a:solidFill>
                <a:srgbClr val="00FFFF"/>
              </a:solidFill>
            </a:endParaRPr>
          </a:p>
          <a:p>
            <a:pPr lvl="1"/>
            <a:r>
              <a:rPr lang="cs-CZ" dirty="0" smtClean="0"/>
              <a:t>(cca </a:t>
            </a:r>
            <a:r>
              <a:rPr lang="en-US" b="1" dirty="0"/>
              <a:t>2</a:t>
            </a:r>
            <a:r>
              <a:rPr lang="cs-CZ" dirty="0" smtClean="0"/>
              <a:t> týdny před </a:t>
            </a:r>
            <a:r>
              <a:rPr lang="cs-CZ" dirty="0" smtClean="0"/>
              <a:t>zápočtem)</a:t>
            </a:r>
            <a:endParaRPr lang="cs-CZ" dirty="0" smtClean="0"/>
          </a:p>
          <a:p>
            <a:pPr lvl="2"/>
            <a:endParaRPr lang="cs-CZ" dirty="0" smtClean="0"/>
          </a:p>
          <a:p>
            <a:r>
              <a:rPr lang="cs-CZ" dirty="0" smtClean="0"/>
              <a:t>Hodnocení kolegů</a:t>
            </a:r>
          </a:p>
          <a:p>
            <a:pPr lvl="1"/>
            <a:r>
              <a:rPr lang="cs-CZ" dirty="0" smtClean="0"/>
              <a:t>Bez uvedení autora</a:t>
            </a:r>
          </a:p>
          <a:p>
            <a:pPr lvl="1"/>
            <a:r>
              <a:rPr lang="cs-CZ" dirty="0" smtClean="0"/>
              <a:t>Snažíte se opravdu hodnotit úlohu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4. Záplavové vyplňování / Geometrie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51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Autorská úloha – hodnocení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Podmínka zápočtu</a:t>
            </a:r>
          </a:p>
          <a:p>
            <a:r>
              <a:rPr lang="cs-CZ" dirty="0" smtClean="0"/>
              <a:t>Celkem max. </a:t>
            </a:r>
            <a:r>
              <a:rPr lang="cs-CZ" b="1" dirty="0" smtClean="0">
                <a:solidFill>
                  <a:srgbClr val="00FFFF"/>
                </a:solidFill>
              </a:rPr>
              <a:t>15 bodů</a:t>
            </a:r>
            <a:endParaRPr lang="cs-CZ" dirty="0" smtClean="0">
              <a:solidFill>
                <a:srgbClr val="00FFFF"/>
              </a:solidFill>
            </a:endParaRPr>
          </a:p>
          <a:p>
            <a:pPr lvl="1"/>
            <a:r>
              <a:rPr lang="cs-CZ" b="1" dirty="0" smtClean="0">
                <a:solidFill>
                  <a:srgbClr val="66FF66"/>
                </a:solidFill>
              </a:rPr>
              <a:t>4</a:t>
            </a:r>
            <a:r>
              <a:rPr lang="cs-CZ" dirty="0" smtClean="0">
                <a:solidFill>
                  <a:srgbClr val="66FF66"/>
                </a:solidFill>
              </a:rPr>
              <a:t> body</a:t>
            </a:r>
            <a:r>
              <a:rPr lang="cs-CZ" dirty="0" smtClean="0"/>
              <a:t> – „estetický dojem“</a:t>
            </a:r>
          </a:p>
          <a:p>
            <a:pPr lvl="2"/>
            <a:r>
              <a:rPr lang="cs-CZ" dirty="0" smtClean="0"/>
              <a:t>Vhodnost tématu</a:t>
            </a:r>
          </a:p>
          <a:p>
            <a:pPr lvl="2"/>
            <a:r>
              <a:rPr lang="cs-CZ" dirty="0" smtClean="0"/>
              <a:t>Správná obtížnost</a:t>
            </a:r>
          </a:p>
          <a:p>
            <a:pPr lvl="2"/>
            <a:r>
              <a:rPr lang="cs-CZ" dirty="0" smtClean="0"/>
              <a:t>Nápaditost, příběh</a:t>
            </a:r>
          </a:p>
          <a:p>
            <a:pPr lvl="1"/>
            <a:r>
              <a:rPr lang="cs-CZ" b="1" dirty="0" smtClean="0">
                <a:solidFill>
                  <a:srgbClr val="66FF66"/>
                </a:solidFill>
              </a:rPr>
              <a:t>7</a:t>
            </a:r>
            <a:r>
              <a:rPr lang="cs-CZ" dirty="0" smtClean="0">
                <a:solidFill>
                  <a:srgbClr val="66FF66"/>
                </a:solidFill>
              </a:rPr>
              <a:t> bodů</a:t>
            </a:r>
            <a:r>
              <a:rPr lang="cs-CZ" dirty="0" smtClean="0"/>
              <a:t> – faktická správnost</a:t>
            </a:r>
          </a:p>
          <a:p>
            <a:pPr lvl="2"/>
            <a:r>
              <a:rPr lang="cs-CZ" dirty="0" smtClean="0"/>
              <a:t>Ovlivněna objevenými chybami</a:t>
            </a:r>
          </a:p>
          <a:p>
            <a:pPr lvl="1"/>
            <a:r>
              <a:rPr lang="cs-CZ" b="1" dirty="0" smtClean="0">
                <a:solidFill>
                  <a:srgbClr val="66FF66"/>
                </a:solidFill>
              </a:rPr>
              <a:t>4</a:t>
            </a:r>
            <a:r>
              <a:rPr lang="cs-CZ" dirty="0" smtClean="0">
                <a:solidFill>
                  <a:srgbClr val="66FF66"/>
                </a:solidFill>
              </a:rPr>
              <a:t> body</a:t>
            </a:r>
            <a:r>
              <a:rPr lang="cs-CZ" dirty="0" smtClean="0"/>
              <a:t> – vzájemné hodnocení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4. Procházení grafu / Stavový prostor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3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Pravoúhlé mřížky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5613" y="1598613"/>
            <a:ext cx="8226425" cy="1677987"/>
          </a:xfrm>
        </p:spPr>
        <p:txBody>
          <a:bodyPr/>
          <a:lstStyle/>
          <a:p>
            <a:r>
              <a:rPr lang="cs-CZ" dirty="0" smtClean="0"/>
              <a:t>Co do matice ukládat?</a:t>
            </a:r>
          </a:p>
          <a:p>
            <a:pPr lvl="1"/>
            <a:r>
              <a:rPr lang="cs-CZ" dirty="0" smtClean="0"/>
              <a:t>Záleží na úloze…</a:t>
            </a:r>
          </a:p>
          <a:p>
            <a:pPr lvl="1"/>
            <a:r>
              <a:rPr lang="cs-CZ" dirty="0" smtClean="0"/>
              <a:t>Příklad: </a:t>
            </a:r>
            <a:r>
              <a:rPr lang="cs-CZ" dirty="0" smtClean="0">
                <a:solidFill>
                  <a:srgbClr val="00FF00"/>
                </a:solidFill>
              </a:rPr>
              <a:t>Barva nebo odstín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2. Mřížky &amp; Záplavové vyplňování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graphicFrame>
        <p:nvGraphicFramePr>
          <p:cNvPr id="8" name="Zástupný symbol pro obsah 6"/>
          <p:cNvGraphicFramePr>
            <a:graphicFrameLocks/>
          </p:cNvGraphicFramePr>
          <p:nvPr/>
        </p:nvGraphicFramePr>
        <p:xfrm>
          <a:off x="1219200" y="3505200"/>
          <a:ext cx="6581144" cy="25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2643"/>
                <a:gridCol w="822643"/>
                <a:gridCol w="822643"/>
                <a:gridCol w="822643"/>
                <a:gridCol w="822643"/>
                <a:gridCol w="822643"/>
                <a:gridCol w="822643"/>
                <a:gridCol w="82264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0,7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99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1,7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99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2,7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99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3,7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99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4,7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99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5,0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5,1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5,2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5,3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5,4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5,5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5,6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200" dirty="0" smtClean="0"/>
                        <a:t>5,7</a:t>
                      </a:r>
                      <a:endParaRPr lang="cs-CZ" sz="2200" dirty="0"/>
                    </a:p>
                  </a:txBody>
                  <a:tcPr>
                    <a:lnL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Příklady úloh s mřížkou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5613" y="1598613"/>
            <a:ext cx="8226425" cy="1068387"/>
          </a:xfrm>
        </p:spPr>
        <p:txBody>
          <a:bodyPr/>
          <a:lstStyle/>
          <a:p>
            <a:r>
              <a:rPr lang="cs-CZ" dirty="0" smtClean="0"/>
              <a:t>Maximální prázdný</a:t>
            </a:r>
            <a:r>
              <a:rPr lang="en-US" dirty="0" smtClean="0"/>
              <a:t>/</a:t>
            </a:r>
            <a:r>
              <a:rPr lang="cs-CZ" dirty="0" smtClean="0"/>
              <a:t>plný obdélník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BI-EP2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2. Mřížky &amp; Záplavové vyplňování</a:t>
            </a:r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FCD2B-434F-4EB0-883A-7E48DE50341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graphicFrame>
        <p:nvGraphicFramePr>
          <p:cNvPr id="10" name="Tabulka 9"/>
          <p:cNvGraphicFramePr>
            <a:graphicFrameLocks noGrp="1"/>
          </p:cNvGraphicFramePr>
          <p:nvPr/>
        </p:nvGraphicFramePr>
        <p:xfrm>
          <a:off x="1371600" y="2438400"/>
          <a:ext cx="6096000" cy="3708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72D4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ding Grid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Fading Grid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accent1">
            <a:lumMod val="20000"/>
            <a:lumOff val="80000"/>
          </a:schemeClr>
        </a:solidFill>
        <a:ln w="38100">
          <a:solidFill>
            <a:srgbClr val="AA72D4"/>
          </a:solidFill>
        </a:ln>
      </a:spPr>
      <a:bodyPr>
        <a:normAutofit/>
      </a:bodyPr>
      <a:lstStyle>
        <a:defPPr>
          <a:defRPr sz="2200" noProof="1">
            <a:solidFill>
              <a:srgbClr val="000000"/>
            </a:solidFill>
            <a:latin typeface="Courier New" pitchFamily="49" charset="0"/>
            <a:cs typeface="Courier New" pitchFamily="49" charset="0"/>
          </a:defRPr>
        </a:defPPr>
      </a:lstStyle>
    </a:txDef>
  </a:objectDefaults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2553</TotalTime>
  <Words>3144</Words>
  <Application>Microsoft Office PowerPoint</Application>
  <PresentationFormat>Předvádění na obrazovce (4:3)</PresentationFormat>
  <Paragraphs>1507</Paragraphs>
  <Slides>74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74</vt:i4>
      </vt:variant>
    </vt:vector>
  </HeadingPairs>
  <TitlesOfParts>
    <vt:vector size="75" baseType="lpstr">
      <vt:lpstr>Fading Grid</vt:lpstr>
      <vt:lpstr>2. Mřížky / Záplavové vyplňování</vt:lpstr>
      <vt:lpstr>Mřížky</vt:lpstr>
      <vt:lpstr>Význam mřížek</vt:lpstr>
      <vt:lpstr>Pravoúhlé mřížky</vt:lpstr>
      <vt:lpstr>Pravoúhlé mřížky</vt:lpstr>
      <vt:lpstr>Pravoúhlé mřížky – reprezentace</vt:lpstr>
      <vt:lpstr>Pravoúhlé mřížky – data</vt:lpstr>
      <vt:lpstr>Pravoúhlé mřížky</vt:lpstr>
      <vt:lpstr>Příklady úloh s mřížkou</vt:lpstr>
      <vt:lpstr>Příklady úloh s mřížkou</vt:lpstr>
      <vt:lpstr>Příklady úloh s mřížkou</vt:lpstr>
      <vt:lpstr>Příklady úloh s mřížkou</vt:lpstr>
      <vt:lpstr>Příklady úloh s mřížkou</vt:lpstr>
      <vt:lpstr>Příklady úloh s mřížkou</vt:lpstr>
      <vt:lpstr>„Nebojte se datových struktur“</vt:lpstr>
      <vt:lpstr>Příklad: Zásobník</vt:lpstr>
      <vt:lpstr>Příklad: Fronta</vt:lpstr>
      <vt:lpstr>Operace s mřížkou</vt:lpstr>
      <vt:lpstr>Operace – pravoúhlé mřížky</vt:lpstr>
      <vt:lpstr>Operace – pravoúhlé mřížky</vt:lpstr>
      <vt:lpstr>Iterace – pravoúhlé mřížky</vt:lpstr>
      <vt:lpstr>Iterace – pravoúhlé mřížky</vt:lpstr>
      <vt:lpstr>Iterace – pravoúhlé mřížky</vt:lpstr>
      <vt:lpstr>Iterace – pravoúhlé mřížky</vt:lpstr>
      <vt:lpstr>Iterace – pravoúhlé mřížky</vt:lpstr>
      <vt:lpstr>Zarážky na okraji</vt:lpstr>
      <vt:lpstr>Zarážky na okraji</vt:lpstr>
      <vt:lpstr>Méně pravidelné mřížky</vt:lpstr>
      <vt:lpstr>Šachovnice</vt:lpstr>
      <vt:lpstr>Šachovnice – varianta 1</vt:lpstr>
      <vt:lpstr>Šachovnice – varianta 1</vt:lpstr>
      <vt:lpstr>Šachovnice – varianta 2</vt:lpstr>
      <vt:lpstr>Šachovnice – varianta 3</vt:lpstr>
      <vt:lpstr>Šachovnice – varianta 4</vt:lpstr>
      <vt:lpstr>Šachovnice – varianta 5</vt:lpstr>
      <vt:lpstr>Hrany mezi čtverečky</vt:lpstr>
      <vt:lpstr>Hrany mezi čtverečky</vt:lpstr>
      <vt:lpstr>Hrany mezi čtverečky</vt:lpstr>
      <vt:lpstr>Trojúhelníkové mřížky</vt:lpstr>
      <vt:lpstr>Trojúhelníkové mřížky</vt:lpstr>
      <vt:lpstr>Šestiúhelníkové mřížky</vt:lpstr>
      <vt:lpstr>Šestiúhelníkové mřížky</vt:lpstr>
      <vt:lpstr>Šestiúhelníkové mřížky</vt:lpstr>
      <vt:lpstr>Dualita mřížek</vt:lpstr>
      <vt:lpstr>Dualita mřížek</vt:lpstr>
      <vt:lpstr>Vícerozměrné mřížky</vt:lpstr>
      <vt:lpstr>Pravidelná tělesa</vt:lpstr>
      <vt:lpstr>Povrch fotbalového míče</vt:lpstr>
      <vt:lpstr>Flood Fill (Seed Fill)</vt:lpstr>
      <vt:lpstr>Flood Fill (Seed Fill)</vt:lpstr>
      <vt:lpstr>Flood Fill</vt:lpstr>
      <vt:lpstr>Flood Fill – sousední políčka</vt:lpstr>
      <vt:lpstr>Flood Fill – kostra algoritmu</vt:lpstr>
      <vt:lpstr>Flood Fill – jednoduchý případ</vt:lpstr>
      <vt:lpstr>Flood Fill – drobné rozšíření</vt:lpstr>
      <vt:lpstr>Flood Fill – s frontou</vt:lpstr>
      <vt:lpstr>Flood Fill – s frontou</vt:lpstr>
      <vt:lpstr>Flood Fill – pořadí vyplňování</vt:lpstr>
      <vt:lpstr>Flood Fill – se vzdáleností</vt:lpstr>
      <vt:lpstr>Flood Fill – se vzdáleností</vt:lpstr>
      <vt:lpstr>Vzdálenost – příklad</vt:lpstr>
      <vt:lpstr>Příklady z úvodu</vt:lpstr>
      <vt:lpstr>Příklady z úvodu</vt:lpstr>
      <vt:lpstr>Příklady z úvodu</vt:lpstr>
      <vt:lpstr>Příklady z úvodu</vt:lpstr>
      <vt:lpstr>Úlohy</vt:lpstr>
      <vt:lpstr>Tvorba úloh</vt:lpstr>
      <vt:lpstr>Vaše „autorská úloha“</vt:lpstr>
      <vt:lpstr>Autorská úloha – zadání</vt:lpstr>
      <vt:lpstr>Autorská úloha – řešení</vt:lpstr>
      <vt:lpstr>Autorská úloha – testovací data</vt:lpstr>
      <vt:lpstr>Autorská úloha – časový limit</vt:lpstr>
      <vt:lpstr>Autorská úloha – odevzdání</vt:lpstr>
      <vt:lpstr>Autorská úloha – hodnocení</vt:lpstr>
    </vt:vector>
  </TitlesOfParts>
  <Company>ACM-ICPC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Martin Kacer</dc:creator>
  <cp:lastModifiedBy>user</cp:lastModifiedBy>
  <cp:revision>234</cp:revision>
  <dcterms:created xsi:type="dcterms:W3CDTF">2007-10-20T10:40:39Z</dcterms:created>
  <dcterms:modified xsi:type="dcterms:W3CDTF">2026-03-05T19:46:24Z</dcterms:modified>
</cp:coreProperties>
</file>