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9" r:id="rId1"/>
  </p:sldMasterIdLst>
  <p:notesMasterIdLst>
    <p:notesMasterId r:id="rId110"/>
  </p:notesMasterIdLst>
  <p:sldIdLst>
    <p:sldId id="319" r:id="rId2"/>
    <p:sldId id="379" r:id="rId3"/>
    <p:sldId id="514" r:id="rId4"/>
    <p:sldId id="516" r:id="rId5"/>
    <p:sldId id="517" r:id="rId6"/>
    <p:sldId id="518" r:id="rId7"/>
    <p:sldId id="519" r:id="rId8"/>
    <p:sldId id="520" r:id="rId9"/>
    <p:sldId id="515" r:id="rId10"/>
    <p:sldId id="521" r:id="rId11"/>
    <p:sldId id="467" r:id="rId12"/>
    <p:sldId id="468" r:id="rId13"/>
    <p:sldId id="448" r:id="rId14"/>
    <p:sldId id="460" r:id="rId15"/>
    <p:sldId id="459" r:id="rId16"/>
    <p:sldId id="494" r:id="rId17"/>
    <p:sldId id="503" r:id="rId18"/>
    <p:sldId id="495" r:id="rId19"/>
    <p:sldId id="449" r:id="rId20"/>
    <p:sldId id="331" r:id="rId21"/>
    <p:sldId id="349" r:id="rId22"/>
    <p:sldId id="386" r:id="rId23"/>
    <p:sldId id="381" r:id="rId24"/>
    <p:sldId id="522" r:id="rId25"/>
    <p:sldId id="523" r:id="rId26"/>
    <p:sldId id="524" r:id="rId27"/>
    <p:sldId id="525" r:id="rId28"/>
    <p:sldId id="526" r:id="rId29"/>
    <p:sldId id="527" r:id="rId30"/>
    <p:sldId id="565" r:id="rId31"/>
    <p:sldId id="528" r:id="rId32"/>
    <p:sldId id="529" r:id="rId33"/>
    <p:sldId id="530" r:id="rId34"/>
    <p:sldId id="531" r:id="rId35"/>
    <p:sldId id="474" r:id="rId36"/>
    <p:sldId id="496" r:id="rId37"/>
    <p:sldId id="498" r:id="rId38"/>
    <p:sldId id="499" r:id="rId39"/>
    <p:sldId id="475" r:id="rId40"/>
    <p:sldId id="478" r:id="rId41"/>
    <p:sldId id="479" r:id="rId42"/>
    <p:sldId id="399" r:id="rId43"/>
    <p:sldId id="497" r:id="rId44"/>
    <p:sldId id="476" r:id="rId45"/>
    <p:sldId id="477" r:id="rId46"/>
    <p:sldId id="480" r:id="rId47"/>
    <p:sldId id="500" r:id="rId48"/>
    <p:sldId id="501" r:id="rId49"/>
    <p:sldId id="481" r:id="rId50"/>
    <p:sldId id="489" r:id="rId51"/>
    <p:sldId id="394" r:id="rId52"/>
    <p:sldId id="451" r:id="rId53"/>
    <p:sldId id="450" r:id="rId54"/>
    <p:sldId id="419" r:id="rId55"/>
    <p:sldId id="377" r:id="rId56"/>
    <p:sldId id="401" r:id="rId57"/>
    <p:sldId id="358" r:id="rId58"/>
    <p:sldId id="338" r:id="rId59"/>
    <p:sldId id="343" r:id="rId60"/>
    <p:sldId id="382" r:id="rId61"/>
    <p:sldId id="532" r:id="rId62"/>
    <p:sldId id="551" r:id="rId63"/>
    <p:sldId id="564" r:id="rId64"/>
    <p:sldId id="552" r:id="rId65"/>
    <p:sldId id="553" r:id="rId66"/>
    <p:sldId id="554" r:id="rId67"/>
    <p:sldId id="555" r:id="rId68"/>
    <p:sldId id="556" r:id="rId69"/>
    <p:sldId id="557" r:id="rId70"/>
    <p:sldId id="558" r:id="rId71"/>
    <p:sldId id="559" r:id="rId72"/>
    <p:sldId id="465" r:id="rId73"/>
    <p:sldId id="409" r:id="rId74"/>
    <p:sldId id="408" r:id="rId75"/>
    <p:sldId id="483" r:id="rId76"/>
    <p:sldId id="461" r:id="rId77"/>
    <p:sldId id="438" r:id="rId78"/>
    <p:sldId id="373" r:id="rId79"/>
    <p:sldId id="484" r:id="rId80"/>
    <p:sldId id="492" r:id="rId81"/>
    <p:sldId id="485" r:id="rId82"/>
    <p:sldId id="433" r:id="rId83"/>
    <p:sldId id="425" r:id="rId84"/>
    <p:sldId id="374" r:id="rId85"/>
    <p:sldId id="502" r:id="rId86"/>
    <p:sldId id="383" r:id="rId87"/>
    <p:sldId id="561" r:id="rId88"/>
    <p:sldId id="562" r:id="rId89"/>
    <p:sldId id="560" r:id="rId90"/>
    <p:sldId id="505" r:id="rId91"/>
    <p:sldId id="563" r:id="rId92"/>
    <p:sldId id="542" r:id="rId93"/>
    <p:sldId id="543" r:id="rId94"/>
    <p:sldId id="544" r:id="rId95"/>
    <p:sldId id="545" r:id="rId96"/>
    <p:sldId id="546" r:id="rId97"/>
    <p:sldId id="547" r:id="rId98"/>
    <p:sldId id="548" r:id="rId99"/>
    <p:sldId id="549" r:id="rId100"/>
    <p:sldId id="550" r:id="rId101"/>
    <p:sldId id="504" r:id="rId102"/>
    <p:sldId id="486" r:id="rId103"/>
    <p:sldId id="428" r:id="rId104"/>
    <p:sldId id="493" r:id="rId105"/>
    <p:sldId id="487" r:id="rId106"/>
    <p:sldId id="427" r:id="rId107"/>
    <p:sldId id="445" r:id="rId108"/>
    <p:sldId id="440" r:id="rId10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FFFF00"/>
    <a:srgbClr val="CCFFFF"/>
    <a:srgbClr val="FF9966"/>
    <a:srgbClr val="CCFF66"/>
    <a:srgbClr val="6633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2" autoAdjust="0"/>
    <p:restoredTop sz="90275" autoAdjust="0"/>
  </p:normalViewPr>
  <p:slideViewPr>
    <p:cSldViewPr>
      <p:cViewPr varScale="1">
        <p:scale>
          <a:sx n="116" d="100"/>
          <a:sy n="116" d="100"/>
        </p:scale>
        <p:origin x="-3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567C0-649B-429D-A1E6-07FED71885DB}" type="datetimeFigureOut">
              <a:rPr lang="cs-CZ" smtClean="0"/>
              <a:pPr/>
              <a:t>27.11.2025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6DABF-33E5-45F9-9512-3A02EA30DA9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8854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Dve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volani</a:t>
            </a:r>
            <a:r>
              <a:rPr lang="cs-CZ" baseline="0" dirty="0" smtClean="0"/>
              <a:t> </a:t>
            </a:r>
            <a:r>
              <a:rPr lang="cs-CZ" baseline="0" dirty="0" err="1" smtClean="0"/>
              <a:t>stejne</a:t>
            </a:r>
            <a:r>
              <a:rPr lang="cs-CZ" baseline="0" dirty="0" smtClean="0"/>
              <a:t> funkce </a:t>
            </a:r>
            <a:r>
              <a:rPr lang="en-US" baseline="0" dirty="0" smtClean="0"/>
              <a:t>(</a:t>
            </a:r>
            <a:r>
              <a:rPr lang="en-US" baseline="0" dirty="0" err="1" smtClean="0"/>
              <a:t>jedna</a:t>
            </a:r>
            <a:r>
              <a:rPr lang="en-US" baseline="0" dirty="0" smtClean="0"/>
              <a:t> pro </a:t>
            </a:r>
            <a:r>
              <a:rPr lang="en-US" baseline="0" dirty="0" err="1" smtClean="0"/>
              <a:t>nacteni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jedna</a:t>
            </a:r>
            <a:r>
              <a:rPr lang="en-US" baseline="0" dirty="0" smtClean="0"/>
              <a:t> pro </a:t>
            </a:r>
            <a:r>
              <a:rPr lang="en-US" baseline="0" dirty="0" err="1" smtClean="0"/>
              <a:t>vypocet</a:t>
            </a:r>
            <a:r>
              <a:rPr lang="en-US" baseline="0" dirty="0" smtClean="0"/>
              <a:t> DP) </a:t>
            </a:r>
            <a:r>
              <a:rPr lang="cs-CZ" baseline="0" dirty="0" smtClean="0"/>
              <a:t>pro </a:t>
            </a:r>
            <a:r>
              <a:rPr lang="cs-CZ" baseline="0" dirty="0" err="1" smtClean="0"/>
              <a:t>obe</a:t>
            </a:r>
            <a:r>
              <a:rPr lang="cs-CZ" baseline="0" dirty="0" smtClean="0"/>
              <a:t> strany. Pak cyklus na nalezeni optima.</a:t>
            </a:r>
            <a:endParaRPr lang="en-US" baseline="0" dirty="0" smtClean="0"/>
          </a:p>
          <a:p>
            <a:r>
              <a:rPr lang="en-US" baseline="0" dirty="0" smtClean="0"/>
              <a:t>(plus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okraj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tady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nerikat</a:t>
            </a:r>
            <a:r>
              <a:rPr lang="en-US" baseline="0" dirty="0" smtClean="0"/>
              <a:t>) Ten if je </a:t>
            </a:r>
            <a:r>
              <a:rPr lang="en-US" baseline="0" dirty="0" err="1" smtClean="0"/>
              <a:t>trochu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zvlastni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asi</a:t>
            </a:r>
            <a:r>
              <a:rPr lang="en-US" baseline="0" dirty="0" smtClean="0"/>
              <a:t> by </a:t>
            </a:r>
            <a:r>
              <a:rPr lang="en-US" baseline="0" dirty="0" err="1" smtClean="0"/>
              <a:t>sel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zkracenim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cyklu</a:t>
            </a:r>
            <a:r>
              <a:rPr lang="en-US" baseline="0" dirty="0" smtClean="0"/>
              <a:t>. (ale ne </a:t>
            </a:r>
            <a:r>
              <a:rPr lang="en-US" baseline="0" dirty="0" err="1" smtClean="0"/>
              <a:t>primocare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protoze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jsou</a:t>
            </a:r>
            <a:r>
              <a:rPr lang="en-US" baseline="0" dirty="0" smtClean="0"/>
              <a:t> tam </a:t>
            </a:r>
            <a:r>
              <a:rPr lang="en-US" baseline="0" dirty="0" err="1" smtClean="0"/>
              <a:t>dva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ruzne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konce</a:t>
            </a:r>
            <a:r>
              <a:rPr lang="en-US" baseline="0" dirty="0" smtClean="0"/>
              <a:t> pro </a:t>
            </a:r>
            <a:r>
              <a:rPr lang="en-US" baseline="0" dirty="0" err="1" smtClean="0"/>
              <a:t>obe</a:t>
            </a:r>
            <a:r>
              <a:rPr lang="en-US" baseline="0" dirty="0" smtClean="0"/>
              <a:t> pole, </a:t>
            </a:r>
            <a:r>
              <a:rPr lang="en-US" baseline="0" dirty="0" err="1" smtClean="0"/>
              <a:t>tzn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Byl</a:t>
            </a:r>
            <a:r>
              <a:rPr lang="en-US" baseline="0" dirty="0" smtClean="0"/>
              <a:t> by tam “min”)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Alternativni</a:t>
            </a:r>
            <a:r>
              <a:rPr lang="en-US" dirty="0" smtClean="0"/>
              <a:t> </a:t>
            </a:r>
            <a:r>
              <a:rPr lang="en-US" dirty="0" err="1" smtClean="0"/>
              <a:t>rekurze</a:t>
            </a:r>
            <a:r>
              <a:rPr lang="en-US" dirty="0" smtClean="0"/>
              <a:t>.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spoustu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parametru</a:t>
            </a:r>
            <a:r>
              <a:rPr lang="en-US" baseline="0" dirty="0" smtClean="0"/>
              <a:t>. …. A </a:t>
            </a:r>
            <a:r>
              <a:rPr lang="en-US" baseline="0" dirty="0" err="1" smtClean="0"/>
              <a:t>komplikuje</a:t>
            </a:r>
            <a:r>
              <a:rPr lang="en-US" baseline="0" dirty="0" smtClean="0"/>
              <a:t> se to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Nektere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nemeni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zabiraji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misto</a:t>
            </a:r>
            <a:r>
              <a:rPr lang="en-US" baseline="0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Minspeed</a:t>
            </a:r>
            <a:r>
              <a:rPr lang="en-US" baseline="0" dirty="0" smtClean="0"/>
              <a:t> (a </a:t>
            </a:r>
            <a:r>
              <a:rPr lang="en-US" baseline="0" dirty="0" err="1" smtClean="0"/>
              <a:t>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weight2) </a:t>
            </a:r>
            <a:r>
              <a:rPr lang="en-US" baseline="0" dirty="0" err="1" smtClean="0"/>
              <a:t>prosakuje</a:t>
            </a:r>
            <a:r>
              <a:rPr lang="en-US" baseline="0" dirty="0" smtClean="0"/>
              <a:t> do instance, </a:t>
            </a:r>
            <a:r>
              <a:rPr lang="en-US" baseline="0" dirty="0" err="1" smtClean="0"/>
              <a:t>ktera</a:t>
            </a:r>
            <a:r>
              <a:rPr lang="en-US" baseline="0" dirty="0" smtClean="0"/>
              <a:t> s </a:t>
            </a:r>
            <a:r>
              <a:rPr lang="en-US" baseline="0" dirty="0" err="1" smtClean="0"/>
              <a:t>tim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spolecneho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Neni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jasne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podle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kterych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pamatuje</a:t>
            </a:r>
            <a:r>
              <a:rPr lang="en-US" baseline="0" dirty="0" smtClean="0"/>
              <a:t> DP. </a:t>
            </a:r>
            <a:r>
              <a:rPr lang="en-US" baseline="0" dirty="0" err="1" smtClean="0"/>
              <a:t>Krasne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videt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dvourozmerne</a:t>
            </a:r>
            <a:r>
              <a:rPr lang="en-US" baseline="0" dirty="0" smtClean="0"/>
              <a:t> pole, ale je </a:t>
            </a:r>
            <a:r>
              <a:rPr lang="en-US" baseline="0" dirty="0" err="1" smtClean="0"/>
              <a:t>zbytecne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Navic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minspeed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taky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parametr</a:t>
            </a:r>
            <a:r>
              <a:rPr lang="en-US" baseline="0" dirty="0" smtClean="0"/>
              <a:t> (ale </a:t>
            </a:r>
            <a:r>
              <a:rPr lang="en-US" baseline="0" dirty="0" err="1" smtClean="0"/>
              <a:t>nejspis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svazany</a:t>
            </a:r>
            <a:r>
              <a:rPr lang="en-US" baseline="0" dirty="0" smtClean="0"/>
              <a:t> s weight2, </a:t>
            </a:r>
            <a:r>
              <a:rPr lang="en-US" baseline="0" dirty="0" err="1" smtClean="0"/>
              <a:t>takze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funguje</a:t>
            </a:r>
            <a:r>
              <a:rPr lang="en-US" baseline="0" dirty="0" smtClean="0"/>
              <a:t>?)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Stejne</a:t>
            </a:r>
            <a:r>
              <a:rPr lang="en-US" baseline="0" dirty="0" smtClean="0"/>
              <a:t> ci </a:t>
            </a:r>
            <a:r>
              <a:rPr lang="en-US" baseline="0" dirty="0" err="1" smtClean="0"/>
              <a:t>podobne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vypocty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nekolika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mistech</a:t>
            </a:r>
            <a:r>
              <a:rPr lang="en-US" baseline="0" dirty="0" smtClean="0"/>
              <a:t>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 </a:t>
            </a:r>
            <a:r>
              <a:rPr lang="en-US" dirty="0" err="1" smtClean="0"/>
              <a:t>taky</a:t>
            </a:r>
            <a:r>
              <a:rPr lang="en-US" dirty="0" smtClean="0"/>
              <a:t> se to </a:t>
            </a:r>
            <a:r>
              <a:rPr lang="en-US" dirty="0" err="1" smtClean="0"/>
              <a:t>spatne</a:t>
            </a:r>
            <a:r>
              <a:rPr lang="en-US" dirty="0" smtClean="0"/>
              <a:t> </a:t>
            </a:r>
            <a:r>
              <a:rPr lang="en-US" dirty="0" err="1" smtClean="0"/>
              <a:t>vejde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slide </a:t>
            </a:r>
            <a:r>
              <a:rPr lang="en-US" dirty="0" smtClean="0">
                <a:sym typeface="Wingdings" panose="05000000000000000000" pitchFamily="2" charset="2"/>
              </a:rPr>
              <a:t> (</a:t>
            </a:r>
            <a:r>
              <a:rPr lang="en-US" dirty="0" err="1" smtClean="0">
                <a:sym typeface="Wingdings" panose="05000000000000000000" pitchFamily="2" charset="2"/>
              </a:rPr>
              <a:t>kvuli</a:t>
            </a:r>
            <a:r>
              <a:rPr lang="en-US" dirty="0" smtClean="0">
                <a:sym typeface="Wingdings" panose="05000000000000000000" pitchFamily="2" charset="2"/>
              </a:rPr>
              <a:t> tem </a:t>
            </a:r>
            <a:r>
              <a:rPr lang="en-US" dirty="0" err="1" smtClean="0">
                <a:sym typeface="Wingdings" panose="05000000000000000000" pitchFamily="2" charset="2"/>
              </a:rPr>
              <a:t>parametrum</a:t>
            </a:r>
            <a:r>
              <a:rPr lang="en-US" dirty="0" smtClean="0">
                <a:sym typeface="Wingdings" panose="05000000000000000000" pitchFamily="2" charset="2"/>
              </a:rPr>
              <a:t> do 3 </a:t>
            </a:r>
            <a:r>
              <a:rPr lang="en-US" dirty="0" err="1" smtClean="0">
                <a:sym typeface="Wingdings" panose="05000000000000000000" pitchFamily="2" charset="2"/>
              </a:rPr>
              <a:t>ruznych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volani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cs-CZ" dirty="0" err="1" smtClean="0"/>
              <a:t>ázorně</a:t>
            </a:r>
            <a:r>
              <a:rPr lang="cs-CZ" baseline="0" dirty="0" smtClean="0"/>
              <a:t> pojmenované proměnné (i když trochu dlouhé).</a:t>
            </a:r>
            <a:endParaRPr lang="en-US" dirty="0" smtClean="0"/>
          </a:p>
          <a:p>
            <a:r>
              <a:rPr lang="cs-CZ" dirty="0" smtClean="0"/>
              <a:t>Vhodnost parametrů v DP – měly by být jen ty, které jsou postihnuty v tom poli.</a:t>
            </a:r>
            <a:r>
              <a:rPr lang="cs-CZ" baseline="0" dirty="0" smtClean="0"/>
              <a:t> Tady nevadí, protože ty zbylé dva jsou závislé (a tedy pro stejný případ vždy stejné).</a:t>
            </a:r>
          </a:p>
          <a:p>
            <a:r>
              <a:rPr lang="cs-CZ" baseline="0" dirty="0" smtClean="0"/>
              <a:t>Kromě toho - používat přirozeně celočíselné hodnoty (auta), nikoli hmotnost.</a:t>
            </a:r>
          </a:p>
          <a:p>
            <a:r>
              <a:rPr lang="cs-CZ" baseline="0" dirty="0" smtClean="0"/>
              <a:t>Není potřeba dvojrozměrné pole (a DP), stačí „nejlepší řešení pro zbytek“ – ale funguje.</a:t>
            </a:r>
          </a:p>
          <a:p>
            <a:r>
              <a:rPr lang="cs-CZ" baseline="0" dirty="0" smtClean="0"/>
              <a:t>Kvadratická paměťová složitost (!) – ale operační také (volá se jen 2x).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Kvadratické</a:t>
            </a:r>
            <a:r>
              <a:rPr lang="cs-CZ" baseline="0" dirty="0" smtClean="0"/>
              <a:t> DP (pamatuji se všechny moznosti od-do) + kubická operační složitost (volá se v cyklu) – tady už vadí.</a:t>
            </a:r>
          </a:p>
          <a:p>
            <a:r>
              <a:rPr lang="cs-CZ" baseline="0" dirty="0" smtClean="0"/>
              <a:t>Mj. je problém, že většina případů se ani nepoužije (příliš mnoho aut ve skupině). – To je problém plnění „zdola“.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float x </a:t>
            </a:r>
            <a:r>
              <a:rPr lang="en-US" dirty="0" err="1" smtClean="0"/>
              <a:t>doubl</a:t>
            </a:r>
            <a:r>
              <a:rPr lang="cs-CZ" dirty="0" smtClean="0"/>
              <a:t>e</a:t>
            </a:r>
            <a:r>
              <a:rPr lang="cs-CZ" baseline="0" dirty="0" smtClean="0"/>
              <a:t> </a:t>
            </a:r>
            <a:r>
              <a:rPr lang="cs-CZ" baseline="0" smtClean="0"/>
              <a:t>– JEN tato </a:t>
            </a:r>
            <a:r>
              <a:rPr lang="cs-CZ" baseline="0" dirty="0" smtClean="0"/>
              <a:t>chyba!</a:t>
            </a:r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Jine</a:t>
            </a:r>
            <a:r>
              <a:rPr lang="en-US" dirty="0" smtClean="0"/>
              <a:t> </a:t>
            </a:r>
            <a:r>
              <a:rPr lang="en-US" dirty="0" err="1" smtClean="0"/>
              <a:t>reseni</a:t>
            </a:r>
            <a:r>
              <a:rPr lang="en-US" dirty="0" smtClean="0"/>
              <a:t>,</a:t>
            </a:r>
            <a:r>
              <a:rPr lang="en-US" baseline="0" dirty="0" smtClean="0"/>
              <a:t> ale </a:t>
            </a:r>
            <a:r>
              <a:rPr lang="en-US" baseline="0" dirty="0" err="1" smtClean="0"/>
              <a:t>stejne</a:t>
            </a:r>
            <a:r>
              <a:rPr lang="en-US" baseline="0" dirty="0" smtClean="0"/>
              <a:t> schema – </a:t>
            </a:r>
            <a:r>
              <a:rPr lang="en-US" baseline="0" dirty="0" err="1" smtClean="0"/>
              <a:t>existuje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funkce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vracejici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vysledek</a:t>
            </a:r>
            <a:r>
              <a:rPr lang="en-US" baseline="0" dirty="0" smtClean="0"/>
              <a:t> pro </a:t>
            </a:r>
            <a:r>
              <a:rPr lang="en-US" baseline="0" dirty="0" err="1" smtClean="0"/>
              <a:t>jednu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stranu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transakce</a:t>
            </a:r>
            <a:r>
              <a:rPr lang="en-US" baseline="0" dirty="0" smtClean="0"/>
              <a:t>. Toto je </a:t>
            </a:r>
            <a:r>
              <a:rPr lang="en-US" baseline="0" dirty="0" err="1" smtClean="0"/>
              <a:t>ona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Jede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zprava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doleva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stejne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jako</a:t>
            </a:r>
            <a:r>
              <a:rPr lang="en-US" baseline="0" dirty="0" smtClean="0"/>
              <a:t> u tech </a:t>
            </a:r>
            <a:r>
              <a:rPr lang="en-US" baseline="0" dirty="0" err="1" smtClean="0"/>
              <a:t>zavazi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Tj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kazde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platidlo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pouzije</a:t>
            </a:r>
            <a:r>
              <a:rPr lang="en-US" baseline="0" dirty="0" smtClean="0"/>
              <a:t> max </a:t>
            </a:r>
            <a:r>
              <a:rPr lang="en-US" baseline="0" dirty="0" err="1" smtClean="0"/>
              <a:t>jednou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(</a:t>
            </a:r>
            <a:r>
              <a:rPr lang="en-US" baseline="0" dirty="0" err="1" smtClean="0"/>
              <a:t>vypada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trochu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index overflow, ale ted </a:t>
            </a:r>
            <a:r>
              <a:rPr lang="en-US" baseline="0" dirty="0" err="1" smtClean="0"/>
              <a:t>uz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nemam</a:t>
            </a:r>
            <a:r>
              <a:rPr lang="en-US" baseline="0" dirty="0" smtClean="0"/>
              <a:t> v </a:t>
            </a:r>
            <a:r>
              <a:rPr lang="en-US" baseline="0" dirty="0" err="1" smtClean="0"/>
              <a:t>DOMjudge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nevim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zda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spadlo</a:t>
            </a:r>
            <a:r>
              <a:rPr lang="en-US" baseline="0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cs-CZ" dirty="0" err="1" smtClean="0"/>
              <a:t>ěkné</a:t>
            </a:r>
            <a:r>
              <a:rPr lang="cs-CZ" baseline="0" dirty="0" smtClean="0"/>
              <a:t> ošetření dvou osob pomocí funkce s parametrem.</a:t>
            </a:r>
            <a:r>
              <a:rPr lang="en-US" baseline="0" dirty="0" smtClean="0"/>
              <a:t> Ale to results[0] vs. results[1] </a:t>
            </a:r>
            <a:r>
              <a:rPr lang="cs-CZ" baseline="0" dirty="0" smtClean="0"/>
              <a:t>nezapadá do zbytku moc hezky.</a:t>
            </a:r>
            <a:r>
              <a:rPr lang="en-US" baseline="0" dirty="0" smtClean="0"/>
              <a:t> </a:t>
            </a:r>
            <a:r>
              <a:rPr lang="cs-CZ" baseline="0" dirty="0" smtClean="0"/>
              <a:t>(zbytek je </a:t>
            </a:r>
            <a:r>
              <a:rPr lang="cs-CZ" baseline="0" dirty="0" err="1" smtClean="0"/>
              <a:t>customer</a:t>
            </a:r>
            <a:r>
              <a:rPr lang="cs-CZ" baseline="0" dirty="0" smtClean="0"/>
              <a:t> x </a:t>
            </a:r>
            <a:r>
              <a:rPr lang="cs-CZ" baseline="0" dirty="0" err="1" smtClean="0"/>
              <a:t>shopkeeper</a:t>
            </a:r>
            <a:r>
              <a:rPr lang="cs-CZ" baseline="0" dirty="0" smtClean="0"/>
              <a:t>)</a:t>
            </a:r>
            <a:endParaRPr lang="en-US" dirty="0" smtClean="0"/>
          </a:p>
          <a:p>
            <a:r>
              <a:rPr lang="en-US" dirty="0" smtClean="0"/>
              <a:t>-1 vs. MAX_INT (</a:t>
            </a:r>
            <a:r>
              <a:rPr lang="en-US" dirty="0" err="1" smtClean="0"/>
              <a:t>speci</a:t>
            </a:r>
            <a:r>
              <a:rPr lang="cs-CZ" dirty="0" err="1" smtClean="0"/>
              <a:t>ální</a:t>
            </a:r>
            <a:r>
              <a:rPr lang="cs-CZ" baseline="0" dirty="0" smtClean="0"/>
              <a:t> podmínky)</a:t>
            </a:r>
          </a:p>
          <a:p>
            <a:r>
              <a:rPr lang="cs-CZ" baseline="0" dirty="0" smtClean="0"/>
              <a:t>Speciální případ pro placení bez vrácení – mělo by jít řešit bez něj. (Pro tento konkrétní program nejde, protože </a:t>
            </a:r>
            <a:r>
              <a:rPr lang="cs-CZ" baseline="0" dirty="0" err="1" smtClean="0"/>
              <a:t>result</a:t>
            </a:r>
            <a:r>
              <a:rPr lang="en-US" baseline="0" dirty="0" smtClean="0"/>
              <a:t>[1][0]</a:t>
            </a:r>
            <a:r>
              <a:rPr lang="cs-CZ" baseline="0" dirty="0" smtClean="0"/>
              <a:t> </a:t>
            </a:r>
            <a:r>
              <a:rPr lang="en-US" baseline="0" dirty="0" smtClean="0"/>
              <a:t>=</a:t>
            </a:r>
            <a:r>
              <a:rPr lang="cs-CZ" baseline="0" dirty="0" smtClean="0"/>
              <a:t> 0.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Velmi</a:t>
            </a:r>
            <a:r>
              <a:rPr lang="cs-CZ" baseline="0" dirty="0" smtClean="0"/>
              <a:t>, ale velmi nepřehledné parametry. Místo tří by stačil jeden, IF by mohl zmizet…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Přetypování je špatně (přetypovává se stovka)</a:t>
            </a:r>
          </a:p>
          <a:p>
            <a:r>
              <a:rPr lang="cs-CZ" dirty="0" smtClean="0"/>
              <a:t>Upozornit na zaokrouhlování při přetypování</a:t>
            </a:r>
            <a:r>
              <a:rPr lang="en-US" dirty="0" smtClean="0"/>
              <a:t> </a:t>
            </a:r>
            <a:r>
              <a:rPr lang="cs-CZ" dirty="0" smtClean="0"/>
              <a:t>(viz</a:t>
            </a:r>
            <a:r>
              <a:rPr lang="cs-CZ" baseline="0" dirty="0" smtClean="0"/>
              <a:t> další </a:t>
            </a:r>
            <a:r>
              <a:rPr lang="cs-CZ" baseline="0" dirty="0" err="1" smtClean="0"/>
              <a:t>slide</a:t>
            </a:r>
            <a:r>
              <a:rPr lang="cs-CZ" baseline="0" dirty="0" smtClean="0"/>
              <a:t>)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Pozor na přetypování </a:t>
            </a:r>
            <a:r>
              <a:rPr lang="cs-CZ" dirty="0" err="1" smtClean="0"/>
              <a:t>floating</a:t>
            </a:r>
            <a:r>
              <a:rPr lang="cs-CZ" dirty="0" smtClean="0"/>
              <a:t> point na </a:t>
            </a:r>
            <a:r>
              <a:rPr lang="cs-CZ" dirty="0" err="1" smtClean="0"/>
              <a:t>int</a:t>
            </a:r>
            <a:r>
              <a:rPr lang="cs-CZ" dirty="0" smtClean="0"/>
              <a:t>,</a:t>
            </a:r>
            <a:r>
              <a:rPr lang="cs-CZ" baseline="0" dirty="0" smtClean="0"/>
              <a:t> ořezává se, nezaokrouhluje. Problém s nepřesností!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Jin</a:t>
            </a:r>
            <a:r>
              <a:rPr lang="cs-CZ" dirty="0" smtClean="0"/>
              <a:t>ý</a:t>
            </a:r>
            <a:r>
              <a:rPr lang="cs-CZ" baseline="0" dirty="0" smtClean="0"/>
              <a:t> příklad špatného přetypování. Proběhla oprava, ale jen na jednom místě ze dvou (celková částka vs. jednotlivá platidla)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nearbyint</a:t>
            </a:r>
            <a:r>
              <a:rPr lang="cs-CZ" baseline="0" dirty="0" smtClean="0"/>
              <a:t> případně </a:t>
            </a:r>
            <a:r>
              <a:rPr lang="cs-CZ" baseline="0" dirty="0" err="1" smtClean="0"/>
              <a:t>rint</a:t>
            </a:r>
            <a:r>
              <a:rPr lang="cs-CZ" baseline="0" dirty="0" smtClean="0"/>
              <a:t>, obojí zaokrouhluje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Jiná</a:t>
            </a:r>
            <a:r>
              <a:rPr lang="cs-CZ" baseline="0" dirty="0" smtClean="0"/>
              <a:t> možnost (za mě lepší) je vyhnout se </a:t>
            </a:r>
            <a:r>
              <a:rPr lang="cs-CZ" baseline="0" dirty="0" err="1" smtClean="0"/>
              <a:t>floating</a:t>
            </a:r>
            <a:r>
              <a:rPr lang="cs-CZ" baseline="0" dirty="0" smtClean="0"/>
              <a:t> pointu úplně. Například takto (byť trochu neelegantní tím rozdělením </a:t>
            </a:r>
            <a:r>
              <a:rPr lang="cs-CZ" baseline="0" dirty="0" err="1" smtClean="0"/>
              <a:t>scanf</a:t>
            </a:r>
            <a:r>
              <a:rPr lang="cs-CZ" baseline="0" dirty="0" smtClean="0"/>
              <a:t> na dvě části)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 mapy do vektoru a zase zpátky… </a:t>
            </a:r>
            <a:r>
              <a:rPr lang="cs-CZ" dirty="0" smtClean="0">
                <a:sym typeface="Wingdings" panose="05000000000000000000" pitchFamily="2" charset="2"/>
              </a:rPr>
              <a:t></a:t>
            </a:r>
          </a:p>
          <a:p>
            <a:r>
              <a:rPr lang="cs-CZ" dirty="0" smtClean="0">
                <a:sym typeface="Wingdings" panose="05000000000000000000" pitchFamily="2" charset="2"/>
              </a:rPr>
              <a:t>Prošlo FAKT jen těsně!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</a:t>
            </a:r>
            <a:r>
              <a:rPr lang="cs-CZ" dirty="0" err="1" smtClean="0"/>
              <a:t>ždá</a:t>
            </a:r>
            <a:r>
              <a:rPr lang="cs-CZ" baseline="0" dirty="0" smtClean="0"/>
              <a:t> strana směr má směr cyklu na opačnou stranu.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319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C#!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V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cs-CZ" baseline="0" dirty="0" smtClean="0">
                <a:sym typeface="Wingdings" panose="05000000000000000000" pitchFamily="2" charset="2"/>
              </a:rPr>
              <a:t>podstatě vzorové řešení, i když kapku ukecané (např. ta fronta není nutná, dá se pole zvětšovat postupně, nebo alokovat na maximum).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err="1" smtClean="0"/>
              <a:t>Zajimavy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napad</a:t>
            </a:r>
            <a:r>
              <a:rPr lang="en-US" baseline="0" dirty="0" smtClean="0"/>
              <a:t> s c=+/-1 (</a:t>
            </a:r>
            <a:r>
              <a:rPr lang="en-US" baseline="0" dirty="0" err="1" smtClean="0"/>
              <a:t>kdyby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byla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dobre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mj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potreba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zaporna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cisla</a:t>
            </a:r>
            <a:r>
              <a:rPr lang="cs-CZ" baseline="0" dirty="0" smtClean="0"/>
              <a:t> – i ten směr je pro ně opačný</a:t>
            </a:r>
            <a:r>
              <a:rPr lang="en-US" baseline="0" dirty="0" smtClean="0"/>
              <a:t>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cs-CZ" dirty="0" err="1" smtClean="0"/>
              <a:t>íceméně</a:t>
            </a:r>
            <a:r>
              <a:rPr lang="cs-CZ" baseline="0" dirty="0" smtClean="0"/>
              <a:t> vzorové DP zdola.</a:t>
            </a:r>
          </a:p>
          <a:p>
            <a:r>
              <a:rPr lang="cs-CZ" baseline="0" dirty="0" smtClean="0"/>
              <a:t>Jede se zleva doprava, takže se každá mince (každý typ) používá opakovaně.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Poučné. Pro každý typ mince se spočítá</a:t>
            </a:r>
            <a:r>
              <a:rPr lang="cs-CZ" baseline="0" dirty="0" smtClean="0"/>
              <a:t> maximální počet … a aplikuje se to na všechny (jako se závažím).</a:t>
            </a:r>
          </a:p>
          <a:p>
            <a:r>
              <a:rPr lang="cs-CZ" baseline="0" dirty="0" smtClean="0"/>
              <a:t>Opravu autor udělal: Stačilo to odstranit a použít původní mince (zleva doprava už se jede – to by naopak na jednotlivé kusy nefungovalo, viz minulá přednáška)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Opačné</a:t>
            </a:r>
            <a:r>
              <a:rPr lang="cs-CZ" baseline="0" dirty="0" smtClean="0"/>
              <a:t> vnoření cyklů. Taky možné a pěkné.</a:t>
            </a:r>
          </a:p>
          <a:p>
            <a:r>
              <a:rPr lang="cs-CZ" baseline="0" dirty="0" smtClean="0"/>
              <a:t>Pro každou hodnotu se procházejí všechny mince (všechny typy).</a:t>
            </a:r>
          </a:p>
          <a:p>
            <a:r>
              <a:rPr lang="cs-CZ" baseline="0" dirty="0" smtClean="0"/>
              <a:t>Postupně se zjišťuje rovnou finální výsledek pro každou hodnotu.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Drobná</a:t>
            </a:r>
            <a:r>
              <a:rPr lang="cs-CZ" baseline="0" dirty="0" smtClean="0"/>
              <a:t> optimalizace – jen nejlevnější mince dané váhy.</a:t>
            </a:r>
          </a:p>
          <a:p>
            <a:endParaRPr lang="cs-CZ" baseline="0" dirty="0" smtClean="0"/>
          </a:p>
          <a:p>
            <a:r>
              <a:rPr lang="cs-CZ" baseline="0" dirty="0" smtClean="0"/>
              <a:t>Tady pamatování v mapě je ok, i když taky násobně pomalejší.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Optional</a:t>
            </a:r>
            <a:r>
              <a:rPr lang="cs-CZ" dirty="0" smtClean="0"/>
              <a:t>. Sice pěkně čisté, ale pozor,</a:t>
            </a:r>
            <a:r>
              <a:rPr lang="cs-CZ" baseline="0" dirty="0" smtClean="0"/>
              <a:t> že (pro tyto úlohy!) i </a:t>
            </a:r>
            <a:r>
              <a:rPr lang="cs-CZ" dirty="0" smtClean="0"/>
              <a:t>výrazně pomalejší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Je to</a:t>
            </a:r>
            <a:r>
              <a:rPr lang="cs-CZ" baseline="0" dirty="0" smtClean="0"/>
              <a:t> ok a funguje, ale …</a:t>
            </a:r>
          </a:p>
          <a:p>
            <a:r>
              <a:rPr lang="cs-CZ" baseline="0" dirty="0" smtClean="0"/>
              <a:t>- </a:t>
            </a:r>
            <a:r>
              <a:rPr lang="en-US" baseline="0" dirty="0" smtClean="0"/>
              <a:t>m</a:t>
            </a:r>
            <a:r>
              <a:rPr lang="cs-CZ" baseline="0" dirty="0" smtClean="0"/>
              <a:t>a</a:t>
            </a:r>
            <a:r>
              <a:rPr lang="en-US" baseline="0" dirty="0" smtClean="0"/>
              <a:t>p&lt;</a:t>
            </a:r>
            <a:r>
              <a:rPr lang="en-US" baseline="0" dirty="0" err="1" smtClean="0"/>
              <a:t>int,int</a:t>
            </a:r>
            <a:r>
              <a:rPr lang="en-US" baseline="0" dirty="0" smtClean="0"/>
              <a:t>&gt;</a:t>
            </a:r>
            <a:r>
              <a:rPr lang="cs-CZ" baseline="0" dirty="0" smtClean="0"/>
              <a:t> která se navíc plní od 0 postupně po jedné. Zbytečný a pomalý </a:t>
            </a:r>
            <a:r>
              <a:rPr lang="cs-CZ" baseline="0" dirty="0" err="1" smtClean="0"/>
              <a:t>overkill</a:t>
            </a:r>
            <a:r>
              <a:rPr lang="cs-CZ" baseline="0" dirty="0" smtClean="0"/>
              <a:t>, tohle je jasně lepší na </a:t>
            </a:r>
            <a:r>
              <a:rPr lang="cs-CZ" baseline="0" dirty="0" err="1" smtClean="0"/>
              <a:t>vector</a:t>
            </a:r>
            <a:r>
              <a:rPr lang="cs-CZ" baseline="0" dirty="0" smtClean="0"/>
              <a:t>.</a:t>
            </a:r>
          </a:p>
          <a:p>
            <a:r>
              <a:rPr lang="cs-CZ" dirty="0" smtClean="0"/>
              <a:t>-</a:t>
            </a:r>
            <a:r>
              <a:rPr lang="cs-CZ" baseline="0" dirty="0" smtClean="0"/>
              <a:t> </a:t>
            </a:r>
            <a:r>
              <a:rPr lang="cs-CZ" baseline="0" dirty="0" err="1" smtClean="0"/>
              <a:t>find</a:t>
            </a:r>
            <a:r>
              <a:rPr lang="cs-CZ" baseline="0" dirty="0" smtClean="0"/>
              <a:t> + </a:t>
            </a:r>
            <a:r>
              <a:rPr lang="cs-CZ" baseline="0" dirty="0" err="1" smtClean="0"/>
              <a:t>at</a:t>
            </a:r>
            <a:r>
              <a:rPr lang="cs-CZ" baseline="0" dirty="0" smtClean="0"/>
              <a:t> hledá dvakrát (to se vyskytovalo v mnoha řešeních). Není to zásadní problém, ale lepší to nedělat.</a:t>
            </a:r>
          </a:p>
          <a:p>
            <a:r>
              <a:rPr lang="cs-CZ" dirty="0" smtClean="0"/>
              <a:t>- hlavní smyčka by měla jít od 1, protože na 0</a:t>
            </a:r>
            <a:r>
              <a:rPr lang="cs-CZ" baseline="0" dirty="0" smtClean="0"/>
              <a:t> se nic nespočítá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… pokračování</a:t>
            </a:r>
          </a:p>
          <a:p>
            <a:r>
              <a:rPr lang="cs-CZ" dirty="0" smtClean="0"/>
              <a:t>Takhle to jde upravit na </a:t>
            </a:r>
            <a:r>
              <a:rPr lang="cs-CZ" dirty="0" err="1" smtClean="0"/>
              <a:t>vector</a:t>
            </a:r>
            <a:r>
              <a:rPr lang="cs-CZ" dirty="0" smtClean="0"/>
              <a:t>.</a:t>
            </a:r>
            <a:r>
              <a:rPr lang="cs-CZ" baseline="0" dirty="0" smtClean="0"/>
              <a:t> Kód je dokonce kratší.</a:t>
            </a:r>
          </a:p>
          <a:p>
            <a:r>
              <a:rPr lang="cs-CZ" baseline="0" dirty="0" smtClean="0"/>
              <a:t>A o </a:t>
            </a:r>
            <a:r>
              <a:rPr lang="cs-CZ" baseline="0" dirty="0" err="1" smtClean="0"/>
              <a:t>tolikhle</a:t>
            </a:r>
            <a:r>
              <a:rPr lang="cs-CZ" baseline="0" dirty="0" smtClean="0"/>
              <a:t> rychlejší!!!</a:t>
            </a:r>
          </a:p>
          <a:p>
            <a:r>
              <a:rPr lang="cs-CZ" baseline="0" dirty="0" smtClean="0"/>
              <a:t>I tak zbývá pár optimalizací … viz dále. …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 smtClean="0"/>
              <a:t>… pokračování: I tak zbývá pár optimalizací: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Není pěkné to spoléhání se na </a:t>
            </a:r>
            <a:r>
              <a:rPr lang="cs-CZ" baseline="0" dirty="0" err="1" smtClean="0"/>
              <a:t>push_back</a:t>
            </a:r>
            <a:r>
              <a:rPr lang="cs-CZ" baseline="0" dirty="0" smtClean="0"/>
              <a:t> vs. index i. Lepší by bylo vidět, že nastavuju </a:t>
            </a:r>
            <a:r>
              <a:rPr lang="en-US" baseline="0" dirty="0" err="1" smtClean="0"/>
              <a:t>memMap</a:t>
            </a:r>
            <a:r>
              <a:rPr lang="en-US" baseline="0" dirty="0" smtClean="0"/>
              <a:t>[</a:t>
            </a:r>
            <a:r>
              <a:rPr lang="en-US" baseline="0" dirty="0" err="1" smtClean="0"/>
              <a:t>i</a:t>
            </a:r>
            <a:r>
              <a:rPr lang="en-US" baseline="0" dirty="0" smtClean="0"/>
              <a:t>]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Ty </a:t>
            </a:r>
            <a:r>
              <a:rPr lang="en-US" baseline="0" dirty="0" err="1" smtClean="0"/>
              <a:t>INT_MAXy</a:t>
            </a:r>
            <a:r>
              <a:rPr lang="cs-CZ" baseline="0" dirty="0" smtClean="0"/>
              <a:t> tam zbytečně prodlužují kód – strašná spousta podmínek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Pro srovnání – když jen udělám INF = INT_MAX/2</a:t>
            </a:r>
            <a:r>
              <a:rPr lang="cs-CZ" baseline="0" dirty="0" smtClean="0"/>
              <a:t> (aby mi to nepřeteklo)</a:t>
            </a:r>
          </a:p>
          <a:p>
            <a:r>
              <a:rPr lang="cs-CZ" baseline="0" dirty="0" smtClean="0"/>
              <a:t>Takhle moc se zkrátí </a:t>
            </a:r>
            <a:r>
              <a:rPr lang="cs-CZ" baseline="0" dirty="0" err="1" smtClean="0"/>
              <a:t>for</a:t>
            </a:r>
            <a:r>
              <a:rPr lang="cs-CZ" baseline="0" dirty="0" smtClean="0"/>
              <a:t> cyklus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Rekurze</a:t>
            </a:r>
            <a:r>
              <a:rPr lang="en-US" dirty="0" smtClean="0"/>
              <a:t>, </a:t>
            </a:r>
            <a:r>
              <a:rPr lang="en-US" dirty="0" err="1" smtClean="0"/>
              <a:t>kter</a:t>
            </a:r>
            <a:r>
              <a:rPr lang="en-US" baseline="0" dirty="0" err="1" smtClean="0"/>
              <a:t>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nevypada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uplne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mimo</a:t>
            </a:r>
            <a:r>
              <a:rPr lang="en-US" baseline="0" dirty="0" smtClean="0"/>
              <a:t>. Ale </a:t>
            </a:r>
            <a:r>
              <a:rPr lang="en-US" baseline="0" dirty="0" err="1" smtClean="0"/>
              <a:t>chybi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</a:t>
            </a:r>
            <a:r>
              <a:rPr lang="en-US" baseline="0" dirty="0" smtClean="0"/>
              <a:t> </a:t>
            </a:r>
            <a:r>
              <a:rPr lang="cs-CZ" baseline="0" dirty="0" smtClean="0"/>
              <a:t>to </a:t>
            </a:r>
            <a:r>
              <a:rPr lang="en-US" baseline="0" dirty="0" smtClean="0"/>
              <a:t>DP =&gt; TLE.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Rekurze</a:t>
            </a:r>
            <a:r>
              <a:rPr lang="en-US" dirty="0" smtClean="0"/>
              <a:t> (</a:t>
            </a:r>
            <a:r>
              <a:rPr lang="en-US" dirty="0" err="1" smtClean="0"/>
              <a:t>pristup</a:t>
            </a:r>
            <a:r>
              <a:rPr lang="en-US" baseline="0" dirty="0" smtClean="0"/>
              <a:t> “</a:t>
            </a:r>
            <a:r>
              <a:rPr lang="en-US" baseline="0" dirty="0" err="1" smtClean="0"/>
              <a:t>shora</a:t>
            </a:r>
            <a:r>
              <a:rPr lang="en-US" baseline="0" dirty="0" smtClean="0"/>
              <a:t>”)</a:t>
            </a:r>
          </a:p>
          <a:p>
            <a:r>
              <a:rPr lang="en-US" baseline="0" dirty="0" smtClean="0"/>
              <a:t>… </a:t>
            </a:r>
            <a:r>
              <a:rPr lang="en-US" baseline="0" dirty="0" err="1" smtClean="0"/>
              <a:t>akorat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trochu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parametru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kvuli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kontraktu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funkce</a:t>
            </a:r>
            <a:r>
              <a:rPr lang="en-US" baseline="0" dirty="0" smtClean="0"/>
              <a:t> – pro </a:t>
            </a:r>
            <a:r>
              <a:rPr lang="en-US" baseline="0" dirty="0" err="1" smtClean="0"/>
              <a:t>zapamatovani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kombinace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vstupnich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argumentu</a:t>
            </a:r>
            <a:r>
              <a:rPr lang="en-US" baseline="0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Rekurze</a:t>
            </a:r>
            <a:r>
              <a:rPr lang="en-US" dirty="0" smtClean="0"/>
              <a:t> bez</a:t>
            </a:r>
            <a:r>
              <a:rPr lang="en-US" baseline="0" dirty="0" smtClean="0"/>
              <a:t> DP – time limit.</a:t>
            </a:r>
          </a:p>
          <a:p>
            <a:r>
              <a:rPr lang="en-US" baseline="0" dirty="0" err="1" smtClean="0"/>
              <a:t>Navic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predavani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konstantniho</a:t>
            </a:r>
            <a:r>
              <a:rPr lang="en-US" baseline="0" dirty="0" smtClean="0"/>
              <a:t> pole.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Doplneno</a:t>
            </a:r>
            <a:r>
              <a:rPr lang="en-US" dirty="0" smtClean="0"/>
              <a:t> “</a:t>
            </a:r>
            <a:r>
              <a:rPr lang="en-US" dirty="0" err="1" smtClean="0"/>
              <a:t>cachovani</a:t>
            </a:r>
            <a:r>
              <a:rPr lang="en-US" dirty="0" smtClean="0"/>
              <a:t>”.</a:t>
            </a:r>
            <a:r>
              <a:rPr lang="cs-CZ" dirty="0" smtClean="0"/>
              <a:t> ACC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 </a:t>
            </a:r>
            <a:r>
              <a:rPr lang="en-US" dirty="0" err="1" smtClean="0"/>
              <a:t>kazdou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pozici</a:t>
            </a:r>
            <a:r>
              <a:rPr lang="en-US" baseline="0" dirty="0" smtClean="0"/>
              <a:t> se n</a:t>
            </a:r>
            <a:r>
              <a:rPr lang="cs-CZ" baseline="0" dirty="0" smtClean="0"/>
              <a:t>a</a:t>
            </a:r>
            <a:r>
              <a:rPr lang="en-US" baseline="0" dirty="0" err="1" smtClean="0"/>
              <a:t>opak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koukam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doleva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mensi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reseni</a:t>
            </a:r>
            <a:r>
              <a:rPr lang="en-US" baseline="0" dirty="0" smtClean="0"/>
              <a:t> bez </a:t>
            </a:r>
            <a:r>
              <a:rPr lang="en-US" baseline="0" dirty="0" err="1" smtClean="0"/>
              <a:t>jedne</a:t>
            </a:r>
            <a:r>
              <a:rPr lang="en-US" baseline="0" dirty="0" smtClean="0"/>
              <a:t> mince) – </a:t>
            </a:r>
            <a:r>
              <a:rPr lang="en-US" baseline="0" dirty="0" err="1" smtClean="0"/>
              <a:t>vlastne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odpovida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obecnemu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schematu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rekurze</a:t>
            </a:r>
            <a:r>
              <a:rPr lang="en-US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Srovnej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reseni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stejne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jako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ukazkove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Naopak</a:t>
            </a:r>
            <a:r>
              <a:rPr lang="en-US" dirty="0" smtClean="0"/>
              <a:t> </a:t>
            </a:r>
            <a:r>
              <a:rPr lang="en-US" dirty="0" err="1" smtClean="0"/>
              <a:t>jde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jednotlivych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mincich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nepamatuje</a:t>
            </a:r>
            <a:r>
              <a:rPr lang="en-US" baseline="0" dirty="0" smtClean="0"/>
              <a:t>!) a pro </a:t>
            </a:r>
            <a:r>
              <a:rPr lang="en-US" baseline="0" dirty="0" err="1" smtClean="0"/>
              <a:t>kazdou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projde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cele</a:t>
            </a:r>
            <a:r>
              <a:rPr lang="en-US" baseline="0" dirty="0" smtClean="0"/>
              <a:t> pole. </a:t>
            </a:r>
            <a:r>
              <a:rPr lang="en-US" baseline="0" dirty="0" err="1" smtClean="0"/>
              <a:t>Taky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jde</a:t>
            </a:r>
            <a:r>
              <a:rPr lang="en-US" baseline="0" dirty="0" smtClean="0"/>
              <a:t>!</a:t>
            </a:r>
            <a:endParaRPr lang="cs-CZ" baseline="0" dirty="0" smtClean="0"/>
          </a:p>
          <a:p>
            <a:r>
              <a:rPr lang="cs-CZ" baseline="0" dirty="0" smtClean="0"/>
              <a:t>Jde se zleva doprava, tj. naopak oproti </a:t>
            </a:r>
            <a:r>
              <a:rPr lang="cs-CZ" baseline="0" dirty="0" err="1" smtClean="0"/>
              <a:t>uloze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money</a:t>
            </a:r>
            <a:r>
              <a:rPr lang="cs-CZ" baseline="0" dirty="0" smtClean="0"/>
              <a:t> – to je dane </a:t>
            </a:r>
            <a:r>
              <a:rPr lang="cs-CZ" baseline="0" dirty="0" err="1" smtClean="0"/>
              <a:t>tim</a:t>
            </a:r>
            <a:r>
              <a:rPr lang="cs-CZ" baseline="0" dirty="0" smtClean="0"/>
              <a:t>, ze tady </a:t>
            </a:r>
            <a:r>
              <a:rPr lang="cs-CZ" baseline="0" dirty="0" err="1" smtClean="0"/>
              <a:t>muzu</a:t>
            </a:r>
            <a:r>
              <a:rPr lang="cs-CZ" baseline="0" dirty="0" smtClean="0"/>
              <a:t> (a </a:t>
            </a:r>
            <a:r>
              <a:rPr lang="cs-CZ" baseline="0" dirty="0" err="1" smtClean="0"/>
              <a:t>musim</a:t>
            </a:r>
            <a:r>
              <a:rPr lang="cs-CZ" baseline="0" dirty="0" smtClean="0"/>
              <a:t>!) </a:t>
            </a:r>
            <a:r>
              <a:rPr lang="cs-CZ" baseline="0" dirty="0" err="1" smtClean="0"/>
              <a:t>pouzit</a:t>
            </a:r>
            <a:r>
              <a:rPr lang="cs-CZ" baseline="0" dirty="0" smtClean="0"/>
              <a:t> minci </a:t>
            </a:r>
            <a:r>
              <a:rPr lang="cs-CZ" baseline="0" dirty="0" err="1" smtClean="0"/>
              <a:t>opakovane</a:t>
            </a:r>
            <a:r>
              <a:rPr lang="cs-CZ" baseline="0" dirty="0" smtClean="0"/>
              <a:t>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… </a:t>
            </a:r>
            <a:r>
              <a:rPr lang="en-US" baseline="0" dirty="0" err="1" smtClean="0"/>
              <a:t>akorat</a:t>
            </a:r>
            <a:r>
              <a:rPr lang="en-US" baseline="0" dirty="0" smtClean="0"/>
              <a:t> v </a:t>
            </a:r>
            <a:r>
              <a:rPr lang="en-US" baseline="0" dirty="0" err="1" smtClean="0"/>
              <a:t>tomto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konkretnim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pripade</a:t>
            </a:r>
            <a:r>
              <a:rPr lang="en-US" baseline="0" dirty="0" smtClean="0"/>
              <a:t> mi </a:t>
            </a:r>
            <a:r>
              <a:rPr lang="en-US" baseline="0" dirty="0" err="1" smtClean="0"/>
              <a:t>neni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jasne</a:t>
            </a:r>
            <a:r>
              <a:rPr lang="en-US" baseline="0" dirty="0" smtClean="0"/>
              <a:t>, proc se </a:t>
            </a:r>
            <a:r>
              <a:rPr lang="en-US" baseline="0" dirty="0" err="1" smtClean="0"/>
              <a:t>odecita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nepricita</a:t>
            </a:r>
            <a:r>
              <a:rPr lang="en-US" baseline="0" dirty="0" smtClean="0"/>
              <a:t>. (</a:t>
            </a:r>
            <a:r>
              <a:rPr lang="en-US" baseline="0" dirty="0" err="1" smtClean="0"/>
              <a:t>jakoby</a:t>
            </a:r>
            <a:r>
              <a:rPr lang="en-US" baseline="0" dirty="0" smtClean="0"/>
              <a:t> se “</a:t>
            </a:r>
            <a:r>
              <a:rPr lang="en-US" baseline="0" dirty="0" err="1" smtClean="0"/>
              <a:t>hleda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hmotnost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prazdneho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prasatka</a:t>
            </a:r>
            <a:r>
              <a:rPr lang="en-US" baseline="0" dirty="0" smtClean="0"/>
              <a:t>” a </a:t>
            </a:r>
            <a:r>
              <a:rPr lang="en-US" baseline="0" dirty="0" err="1" smtClean="0"/>
              <a:t>zacina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plnem</a:t>
            </a:r>
            <a:r>
              <a:rPr lang="en-US" baseline="0" dirty="0" smtClean="0"/>
              <a:t> “</a:t>
            </a:r>
            <a:r>
              <a:rPr lang="en-US" baseline="0" dirty="0" err="1" smtClean="0"/>
              <a:t>nulou</a:t>
            </a:r>
            <a:r>
              <a:rPr lang="en-US" baseline="0" dirty="0" smtClean="0"/>
              <a:t>”)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Další vzorové</a:t>
            </a:r>
            <a:r>
              <a:rPr lang="cs-CZ" baseline="0" dirty="0" smtClean="0"/>
              <a:t> řešení. Mince se ani neukládají. -1 pro nekonečno.</a:t>
            </a:r>
          </a:p>
          <a:p>
            <a:r>
              <a:rPr lang="cs-CZ" baseline="0" dirty="0" smtClean="0"/>
              <a:t>Drobné vylepšení</a:t>
            </a:r>
            <a:r>
              <a:rPr lang="en-US" baseline="0" dirty="0" smtClean="0"/>
              <a:t>/</a:t>
            </a:r>
            <a:r>
              <a:rPr lang="cs-CZ" baseline="0" dirty="0" smtClean="0"/>
              <a:t>zkrácení: Smyčka do „</a:t>
            </a:r>
            <a:r>
              <a:rPr lang="cs-CZ" baseline="0" dirty="0" err="1" smtClean="0"/>
              <a:t>target</a:t>
            </a:r>
            <a:r>
              <a:rPr lang="cs-CZ" baseline="0" dirty="0" smtClean="0"/>
              <a:t>-a“.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Spravne</a:t>
            </a:r>
            <a:r>
              <a:rPr lang="en-US" dirty="0" smtClean="0"/>
              <a:t> </a:t>
            </a:r>
            <a:r>
              <a:rPr lang="en-US" dirty="0" err="1" smtClean="0"/>
              <a:t>reseni</a:t>
            </a:r>
            <a:r>
              <a:rPr lang="en-US" dirty="0" smtClean="0"/>
              <a:t> – </a:t>
            </a:r>
            <a:r>
              <a:rPr lang="en-US" smtClean="0"/>
              <a:t>minimalisticke</a:t>
            </a:r>
            <a:endParaRPr lang="en-US" dirty="0" smtClean="0"/>
          </a:p>
          <a:p>
            <a:r>
              <a:rPr lang="en-US" dirty="0" smtClean="0"/>
              <a:t>A to je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zbytecne</a:t>
            </a:r>
            <a:r>
              <a:rPr lang="en-US" baseline="0" dirty="0" smtClean="0"/>
              <a:t> test (</a:t>
            </a:r>
            <a:r>
              <a:rPr lang="en-US" baseline="0" dirty="0" err="1" smtClean="0"/>
              <a:t>staci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posunout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smycku</a:t>
            </a:r>
            <a:r>
              <a:rPr lang="en-US" baseline="0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53293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Nemusim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pojmenovavat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konstanty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kazdou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cenu</a:t>
            </a:r>
            <a:r>
              <a:rPr lang="en-US" baseline="0" dirty="0" smtClean="0"/>
              <a:t>, ale </a:t>
            </a:r>
            <a:r>
              <a:rPr lang="en-US" baseline="0" dirty="0" err="1" smtClean="0"/>
              <a:t>tohle</a:t>
            </a:r>
            <a:r>
              <a:rPr lang="en-US" baseline="0" dirty="0" smtClean="0"/>
              <a:t> magic number by </a:t>
            </a:r>
            <a:r>
              <a:rPr lang="en-US" baseline="0" dirty="0" err="1" smtClean="0"/>
              <a:t>konstantu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zaslouzilo</a:t>
            </a:r>
            <a:r>
              <a:rPr lang="en-US" baseline="0" dirty="0" smtClean="0"/>
              <a:t>..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Resi</a:t>
            </a:r>
            <a:r>
              <a:rPr lang="en-US" dirty="0" smtClean="0"/>
              <a:t> mince se </a:t>
            </a:r>
            <a:r>
              <a:rPr lang="en-US" dirty="0" err="1" smtClean="0"/>
              <a:t>stejnou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hmotnosti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byl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dotaz</a:t>
            </a:r>
            <a:r>
              <a:rPr lang="en-US" baseline="0" dirty="0" smtClean="0"/>
              <a:t>) – </a:t>
            </a:r>
            <a:r>
              <a:rPr lang="en-US" baseline="0" dirty="0" err="1" smtClean="0"/>
              <a:t>ano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mohou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byt</a:t>
            </a:r>
            <a:r>
              <a:rPr lang="en-US" baseline="0" dirty="0" smtClean="0"/>
              <a:t> a bez </a:t>
            </a:r>
            <a:r>
              <a:rPr lang="en-US" baseline="0" dirty="0" err="1" smtClean="0"/>
              <a:t>toho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nefungovalo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Na </a:t>
            </a:r>
            <a:r>
              <a:rPr lang="en-US" baseline="0" dirty="0" err="1" smtClean="0"/>
              <a:t>druhou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stranu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neni</a:t>
            </a:r>
            <a:r>
              <a:rPr lang="en-US" baseline="0" dirty="0" smtClean="0"/>
              <a:t> problem </a:t>
            </a:r>
            <a:r>
              <a:rPr lang="en-US" baseline="0" dirty="0" err="1" smtClean="0"/>
              <a:t>algortimu</a:t>
            </a:r>
            <a:r>
              <a:rPr lang="en-US" baseline="0" dirty="0" smtClean="0"/>
              <a:t> (ten by </a:t>
            </a:r>
            <a:r>
              <a:rPr lang="en-US" baseline="0" dirty="0" err="1" smtClean="0"/>
              <a:t>fungoval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bez </a:t>
            </a:r>
            <a:r>
              <a:rPr lang="en-US" baseline="0" dirty="0" err="1" smtClean="0"/>
              <a:t>specialniho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pripadu</a:t>
            </a:r>
            <a:r>
              <a:rPr lang="en-US" baseline="0" dirty="0" smtClean="0"/>
              <a:t>! – </a:t>
            </a:r>
            <a:r>
              <a:rPr lang="en-US" baseline="0" dirty="0" err="1" smtClean="0"/>
              <a:t>prefererovane</a:t>
            </a:r>
            <a:r>
              <a:rPr lang="en-US" baseline="0" dirty="0" smtClean="0"/>
              <a:t>), ale </a:t>
            </a:r>
            <a:r>
              <a:rPr lang="cs-CZ" baseline="0" dirty="0" smtClean="0"/>
              <a:t>toho </a:t>
            </a:r>
            <a:r>
              <a:rPr lang="en-US" baseline="0" dirty="0" err="1" smtClean="0"/>
              <a:t>ulozeni</a:t>
            </a:r>
            <a:r>
              <a:rPr lang="en-US" baseline="0" dirty="0" smtClean="0"/>
              <a:t> do </a:t>
            </a:r>
            <a:r>
              <a:rPr lang="en-US" baseline="0" dirty="0" err="1" smtClean="0"/>
              <a:t>mapy</a:t>
            </a:r>
            <a:r>
              <a:rPr lang="en-US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Specialni</a:t>
            </a:r>
            <a:r>
              <a:rPr lang="en-US" dirty="0" smtClean="0"/>
              <a:t> </a:t>
            </a:r>
            <a:r>
              <a:rPr lang="en-US" dirty="0" err="1" smtClean="0"/>
              <a:t>pripad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jednu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minci</a:t>
            </a:r>
            <a:r>
              <a:rPr lang="en-US" baseline="0" dirty="0" smtClean="0"/>
              <a:t> (“</a:t>
            </a:r>
            <a:r>
              <a:rPr lang="en-US" baseline="0" dirty="0" err="1" smtClean="0"/>
              <a:t>ukoncovaci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podminka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minimalni</a:t>
            </a:r>
            <a:r>
              <a:rPr lang="en-US" baseline="0" dirty="0" smtClean="0"/>
              <a:t>”).</a:t>
            </a:r>
          </a:p>
          <a:p>
            <a:r>
              <a:rPr lang="en-US" baseline="0" dirty="0" smtClean="0"/>
              <a:t>Mel by to </a:t>
            </a:r>
            <a:r>
              <a:rPr lang="en-US" baseline="0" dirty="0" err="1" smtClean="0"/>
              <a:t>vyresit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normalni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pruchod</a:t>
            </a:r>
            <a:r>
              <a:rPr lang="en-US" baseline="0" dirty="0" smtClean="0"/>
              <a:t> – a </a:t>
            </a:r>
            <a:r>
              <a:rPr lang="en-US" baseline="0" dirty="0" err="1" smtClean="0"/>
              <a:t>taky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vyresi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kdyz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nastavim</a:t>
            </a:r>
            <a:r>
              <a:rPr lang="en-US" baseline="0" dirty="0" smtClean="0"/>
              <a:t> 0g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0Kc.</a:t>
            </a:r>
            <a:endParaRPr lang="en-US" baseline="0" dirty="0"/>
          </a:p>
          <a:p>
            <a:r>
              <a:rPr lang="en-US" baseline="0" dirty="0" err="1" smtClean="0"/>
              <a:t>Cerveny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ramecek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muze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smazat</a:t>
            </a:r>
            <a:r>
              <a:rPr lang="en-US" baseline="0" dirty="0" smtClean="0"/>
              <a:t> (a </a:t>
            </a:r>
            <a:r>
              <a:rPr lang="en-US" baseline="0" dirty="0" err="1" smtClean="0"/>
              <a:t>zbytek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bohuzel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drobne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upravit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zejmena</a:t>
            </a:r>
            <a:r>
              <a:rPr lang="en-US" baseline="0" dirty="0" smtClean="0"/>
              <a:t> index od 0 a ne 1, ale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malinko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vic</a:t>
            </a:r>
            <a:r>
              <a:rPr lang="en-US" baseline="0" dirty="0" smtClean="0"/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&gt;&gt;&gt; </a:t>
            </a:r>
            <a:r>
              <a:rPr lang="cs-CZ" dirty="0" smtClean="0"/>
              <a:t>Motivace pro minimální koncovou podmínku.</a:t>
            </a:r>
          </a:p>
          <a:p>
            <a:r>
              <a:rPr lang="cs-CZ" dirty="0" smtClean="0"/>
              <a:t>Proč začalo fungovat po </a:t>
            </a:r>
            <a:r>
              <a:rPr lang="cs-CZ" dirty="0" err="1" smtClean="0"/>
              <a:t>zakomentování</a:t>
            </a:r>
            <a:r>
              <a:rPr lang="cs-CZ" baseline="0" dirty="0" smtClean="0"/>
              <a:t> přiřazení a smyčce od 0? (předtím byla od 1)</a:t>
            </a:r>
          </a:p>
          <a:p>
            <a:r>
              <a:rPr lang="cs-CZ" baseline="0" dirty="0" smtClean="0"/>
              <a:t>=&gt; Problém je u dvou mincí stejné hmotnosti ale různé hodnoty. Přímé přiřazení nekontroluje, která je menší.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Ukoncovaci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podminka</a:t>
            </a:r>
            <a:r>
              <a:rPr lang="en-US" baseline="0" dirty="0" smtClean="0"/>
              <a:t> (v DP </a:t>
            </a:r>
            <a:r>
              <a:rPr lang="en-US" baseline="0" dirty="0" err="1" smtClean="0"/>
              <a:t>zdola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inicializace</a:t>
            </a:r>
            <a:r>
              <a:rPr lang="en-US" baseline="0" dirty="0" smtClean="0"/>
              <a:t> pole) </a:t>
            </a:r>
            <a:r>
              <a:rPr lang="en-US" baseline="0" dirty="0" err="1" smtClean="0"/>
              <a:t>neni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minimalni</a:t>
            </a:r>
            <a:r>
              <a:rPr lang="en-US" baseline="0" dirty="0" smtClean="0"/>
              <a:t>.</a:t>
            </a:r>
            <a:endParaRPr lang="cs-CZ" baseline="0" dirty="0" smtClean="0"/>
          </a:p>
          <a:p>
            <a:r>
              <a:rPr lang="cs-CZ" baseline="0" dirty="0" smtClean="0"/>
              <a:t>Tady je ale </a:t>
            </a:r>
            <a:r>
              <a:rPr lang="cs-CZ" baseline="0" dirty="0" err="1" smtClean="0"/>
              <a:t>alespon</a:t>
            </a:r>
            <a:r>
              <a:rPr lang="cs-CZ" baseline="0" dirty="0" smtClean="0"/>
              <a:t> </a:t>
            </a:r>
            <a:r>
              <a:rPr lang="cs-CZ" baseline="0" dirty="0" err="1" smtClean="0"/>
              <a:t>spravna</a:t>
            </a:r>
            <a:r>
              <a:rPr lang="cs-CZ" baseline="0" dirty="0" smtClean="0"/>
              <a:t> (kontroluji se </a:t>
            </a:r>
            <a:r>
              <a:rPr lang="cs-CZ" baseline="0" dirty="0" err="1" smtClean="0"/>
              <a:t>ruzne</a:t>
            </a:r>
            <a:r>
              <a:rPr lang="cs-CZ" baseline="0" dirty="0" smtClean="0"/>
              <a:t> mince)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53293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NAPROSTO</a:t>
            </a:r>
            <a:r>
              <a:rPr lang="cs-CZ" baseline="0" dirty="0" smtClean="0"/>
              <a:t> UCEBNICOVA UKAZKA </a:t>
            </a:r>
            <a:r>
              <a:rPr lang="cs-CZ" baseline="0" dirty="0" err="1" smtClean="0"/>
              <a:t>koncove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podminky</a:t>
            </a:r>
            <a:r>
              <a:rPr lang="cs-CZ" baseline="0" dirty="0" smtClean="0"/>
              <a:t>, </a:t>
            </a:r>
            <a:r>
              <a:rPr lang="cs-CZ" baseline="0" dirty="0" err="1" smtClean="0"/>
              <a:t>ktera</a:t>
            </a:r>
            <a:r>
              <a:rPr lang="cs-CZ" baseline="0" dirty="0" smtClean="0"/>
              <a:t> NENI MINIMALNI </a:t>
            </a:r>
            <a:endParaRPr lang="cs-CZ" dirty="0" smtClean="0"/>
          </a:p>
          <a:p>
            <a:r>
              <a:rPr lang="en-US" dirty="0" err="1" smtClean="0"/>
              <a:t>Naini</a:t>
            </a:r>
            <a:r>
              <a:rPr lang="en-US" baseline="0" dirty="0" err="1" smtClean="0"/>
              <a:t>cializuje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prvnimi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mincemi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vsemi</a:t>
            </a:r>
            <a:r>
              <a:rPr lang="en-US" baseline="0" dirty="0" smtClean="0"/>
              <a:t>) – </a:t>
            </a:r>
            <a:r>
              <a:rPr lang="en-US" baseline="0" dirty="0" err="1" smtClean="0"/>
              <a:t>jako</a:t>
            </a:r>
            <a:r>
              <a:rPr lang="en-US" baseline="0" dirty="0" smtClean="0"/>
              <a:t> ok, ale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tohle</a:t>
            </a:r>
            <a:r>
              <a:rPr lang="en-US" baseline="0" dirty="0" smtClean="0"/>
              <a:t> by </a:t>
            </a:r>
            <a:r>
              <a:rPr lang="en-US" baseline="0" dirty="0" err="1" smtClean="0"/>
              <a:t>melo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byt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zbytecne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Navic</a:t>
            </a:r>
            <a:r>
              <a:rPr lang="en-US" baseline="0" dirty="0" smtClean="0"/>
              <a:t> tam je </a:t>
            </a:r>
            <a:r>
              <a:rPr lang="en-US" baseline="0" dirty="0" err="1" smtClean="0"/>
              <a:t>potreba</a:t>
            </a:r>
            <a:r>
              <a:rPr lang="en-US" baseline="0" dirty="0" smtClean="0"/>
              <a:t> (a </a:t>
            </a:r>
            <a:r>
              <a:rPr lang="en-US" baseline="0" dirty="0" err="1" smtClean="0"/>
              <a:t>predtim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chybel</a:t>
            </a:r>
            <a:r>
              <a:rPr lang="en-US" baseline="0" dirty="0" smtClean="0"/>
              <a:t>) test, </a:t>
            </a:r>
            <a:r>
              <a:rPr lang="en-US" baseline="0" dirty="0" err="1" smtClean="0"/>
              <a:t>ze</a:t>
            </a:r>
            <a:r>
              <a:rPr lang="en-US" baseline="0" dirty="0" smtClean="0"/>
              <a:t> mince </a:t>
            </a:r>
            <a:r>
              <a:rPr lang="en-US" baseline="0" dirty="0" err="1" smtClean="0"/>
              <a:t>neni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tezsi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prasatko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!!! Ono to </a:t>
            </a:r>
            <a:r>
              <a:rPr lang="en-US" baseline="0" dirty="0" err="1" smtClean="0"/>
              <a:t>fakt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komplet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smazat</a:t>
            </a:r>
            <a:r>
              <a:rPr lang="en-US" baseline="0" dirty="0" smtClean="0"/>
              <a:t>! </a:t>
            </a:r>
            <a:r>
              <a:rPr lang="en-US" baseline="0" dirty="0" err="1" smtClean="0"/>
              <a:t>Overeno</a:t>
            </a:r>
            <a:r>
              <a:rPr lang="en-US" baseline="0" dirty="0" smtClean="0"/>
              <a:t>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Cele</a:t>
            </a:r>
            <a:r>
              <a:rPr lang="en-US" dirty="0" smtClean="0"/>
              <a:t> pole bez “</a:t>
            </a:r>
            <a:r>
              <a:rPr lang="en-US" dirty="0" err="1" smtClean="0"/>
              <a:t>zapominani</a:t>
            </a:r>
            <a:r>
              <a:rPr lang="en-US" dirty="0" smtClean="0"/>
              <a:t>” </a:t>
            </a:r>
            <a:r>
              <a:rPr lang="cs-CZ" dirty="0" smtClean="0"/>
              <a:t>(</a:t>
            </a:r>
            <a:r>
              <a:rPr lang="cs-CZ" dirty="0" err="1" smtClean="0"/>
              <a:t>radek</a:t>
            </a:r>
            <a:r>
              <a:rPr lang="cs-CZ" dirty="0" smtClean="0"/>
              <a:t> „</a:t>
            </a:r>
            <a:r>
              <a:rPr lang="cs-CZ" dirty="0" err="1" smtClean="0"/>
              <a:t>row</a:t>
            </a:r>
            <a:r>
              <a:rPr lang="cs-CZ" dirty="0" smtClean="0"/>
              <a:t>“ se generuje</a:t>
            </a:r>
            <a:r>
              <a:rPr lang="cs-CZ" baseline="0" dirty="0" smtClean="0"/>
              <a:t> z </a:t>
            </a:r>
            <a:r>
              <a:rPr lang="cs-CZ" baseline="0" dirty="0" err="1" smtClean="0"/>
              <a:t>radku</a:t>
            </a:r>
            <a:r>
              <a:rPr lang="cs-CZ" baseline="0" dirty="0" smtClean="0"/>
              <a:t> „row-1“) </a:t>
            </a:r>
            <a:r>
              <a:rPr lang="en-US" dirty="0" smtClean="0"/>
              <a:t>– </a:t>
            </a:r>
            <a:r>
              <a:rPr lang="en-US" dirty="0" err="1" smtClean="0"/>
              <a:t>zbytecne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vysoka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pametova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slozitost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Ale ACC.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Hladove</a:t>
            </a:r>
            <a:r>
              <a:rPr lang="en-US" dirty="0" smtClean="0"/>
              <a:t> </a:t>
            </a:r>
            <a:r>
              <a:rPr lang="en-US" dirty="0" err="1" smtClean="0"/>
              <a:t>pridavani</a:t>
            </a:r>
            <a:r>
              <a:rPr lang="en-US" dirty="0" smtClean="0"/>
              <a:t> (</a:t>
            </a:r>
            <a:r>
              <a:rPr lang="en-US" dirty="0" err="1" smtClean="0"/>
              <a:t>dle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nejlepsiho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pomeru</a:t>
            </a:r>
            <a:r>
              <a:rPr lang="en-US" baseline="0" dirty="0" smtClean="0"/>
              <a:t>) </a:t>
            </a:r>
            <a:r>
              <a:rPr lang="en-US" baseline="0" dirty="0" err="1" smtClean="0"/>
              <a:t>nefunguje</a:t>
            </a:r>
            <a:r>
              <a:rPr lang="cs-CZ" baseline="0" dirty="0" smtClean="0"/>
              <a:t>…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Řazení</a:t>
            </a:r>
            <a:r>
              <a:rPr lang="cs-CZ" baseline="0" dirty="0" smtClean="0"/>
              <a:t> příliš nepomůže (mj. nejhorší případ je, že řešení nelze nalézt)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Krásně</a:t>
            </a:r>
            <a:r>
              <a:rPr lang="cs-CZ" baseline="0" dirty="0" smtClean="0"/>
              <a:t> vidět problémy, které způsobí nejasný kontrakt funkce (např. </a:t>
            </a:r>
            <a:r>
              <a:rPr lang="cs-CZ" baseline="0" dirty="0" err="1" smtClean="0"/>
              <a:t>wantedWeight</a:t>
            </a:r>
            <a:r>
              <a:rPr lang="cs-CZ" baseline="0" dirty="0" smtClean="0"/>
              <a:t> a </a:t>
            </a:r>
            <a:r>
              <a:rPr lang="cs-CZ" baseline="0" dirty="0" err="1" smtClean="0"/>
              <a:t>coinCount</a:t>
            </a:r>
            <a:r>
              <a:rPr lang="cs-CZ" baseline="0" dirty="0" smtClean="0"/>
              <a:t> jsou konstanty)</a:t>
            </a:r>
          </a:p>
          <a:p>
            <a:r>
              <a:rPr lang="cs-CZ" baseline="0" dirty="0" smtClean="0"/>
              <a:t>Hlavně se ale mění dva argumenty (</a:t>
            </a:r>
            <a:r>
              <a:rPr lang="cs-CZ" baseline="0" dirty="0" err="1" smtClean="0"/>
              <a:t>actWeight</a:t>
            </a:r>
            <a:r>
              <a:rPr lang="cs-CZ" baseline="0" dirty="0" smtClean="0"/>
              <a:t> a </a:t>
            </a:r>
            <a:r>
              <a:rPr lang="cs-CZ" baseline="0" dirty="0" err="1" smtClean="0"/>
              <a:t>moneyAmount</a:t>
            </a:r>
            <a:r>
              <a:rPr lang="cs-CZ" baseline="0" dirty="0" smtClean="0"/>
              <a:t>), přičemž hledáme funkci jednoho na druhý.</a:t>
            </a:r>
          </a:p>
          <a:p>
            <a:r>
              <a:rPr lang="cs-CZ" baseline="0" dirty="0" smtClean="0"/>
              <a:t>Pak je těžko převádět na DP. Které tu navíc není (žádné pamatování).</a:t>
            </a:r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Pamatuji</a:t>
            </a:r>
            <a:r>
              <a:rPr lang="en-US" dirty="0" smtClean="0"/>
              <a:t> se pro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kazdou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hmotnost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vsechny</a:t>
            </a:r>
            <a:r>
              <a:rPr lang="en-US" baseline="0" dirty="0" smtClean="0"/>
              <a:t> </a:t>
            </a:r>
            <a:r>
              <a:rPr lang="cs-CZ" baseline="0" dirty="0" err="1" smtClean="0"/>
              <a:t>mozne</a:t>
            </a:r>
            <a:r>
              <a:rPr lang="cs-CZ" baseline="0" dirty="0" smtClean="0"/>
              <a:t> </a:t>
            </a:r>
            <a:r>
              <a:rPr lang="en-US" baseline="0" dirty="0" err="1" smtClean="0"/>
              <a:t>hodnoty</a:t>
            </a:r>
            <a:r>
              <a:rPr lang="cs-CZ" baseline="0" dirty="0" smtClean="0"/>
              <a:t> (nejen ta </a:t>
            </a:r>
            <a:r>
              <a:rPr lang="cs-CZ" baseline="0" dirty="0" err="1" smtClean="0"/>
              <a:t>nejmensi</a:t>
            </a:r>
            <a:r>
              <a:rPr lang="cs-CZ" baseline="0" dirty="0" smtClean="0"/>
              <a:t>)</a:t>
            </a:r>
            <a:r>
              <a:rPr lang="en-US" baseline="0" dirty="0" smtClean="0"/>
              <a:t>, to je </a:t>
            </a:r>
            <a:r>
              <a:rPr lang="en-US" baseline="0" dirty="0" err="1" smtClean="0"/>
              <a:t>moc</a:t>
            </a:r>
            <a:r>
              <a:rPr lang="en-US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Zbytecne</a:t>
            </a:r>
            <a:r>
              <a:rPr lang="en-US" dirty="0" smtClean="0"/>
              <a:t> </a:t>
            </a:r>
            <a:r>
              <a:rPr lang="en-US" dirty="0" err="1" smtClean="0"/>
              <a:t>pomale</a:t>
            </a:r>
            <a:r>
              <a:rPr lang="en-US" dirty="0" smtClean="0"/>
              <a:t> (</a:t>
            </a:r>
            <a:r>
              <a:rPr lang="en-US" dirty="0" err="1" smtClean="0"/>
              <a:t>zkouseni</a:t>
            </a:r>
            <a:r>
              <a:rPr lang="en-US" dirty="0" smtClean="0"/>
              <a:t> </a:t>
            </a:r>
            <a:r>
              <a:rPr lang="en-US" dirty="0" err="1" smtClean="0"/>
              <a:t>nasobku</a:t>
            </a:r>
            <a:r>
              <a:rPr lang="en-US" dirty="0" smtClean="0"/>
              <a:t>).</a:t>
            </a:r>
            <a:r>
              <a:rPr lang="cs-CZ" dirty="0" smtClean="0"/>
              <a:t> To</a:t>
            </a:r>
            <a:r>
              <a:rPr lang="cs-CZ" baseline="0" dirty="0" smtClean="0"/>
              <a:t> to DP </a:t>
            </a:r>
            <a:r>
              <a:rPr lang="cs-CZ" baseline="0" dirty="0" err="1" smtClean="0"/>
              <a:t>vyzkousi</a:t>
            </a:r>
            <a:r>
              <a:rPr lang="cs-CZ" baseline="0" dirty="0" smtClean="0"/>
              <a:t> „samo“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53293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Male </a:t>
            </a:r>
            <a:r>
              <a:rPr lang="en-US" dirty="0" err="1" smtClean="0"/>
              <a:t>nekonecno</a:t>
            </a:r>
            <a:r>
              <a:rPr lang="en-US" baseline="0" dirty="0" smtClean="0"/>
              <a:t> =&gt; wrong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Neresit</a:t>
            </a:r>
            <a:r>
              <a:rPr lang="en-US" dirty="0" smtClean="0"/>
              <a:t> </a:t>
            </a:r>
            <a:r>
              <a:rPr lang="en-US" dirty="0" err="1" smtClean="0"/>
              <a:t>zbytecne</a:t>
            </a:r>
            <a:r>
              <a:rPr lang="en-US" dirty="0" smtClean="0"/>
              <a:t> </a:t>
            </a:r>
            <a:r>
              <a:rPr lang="en-US" dirty="0" err="1" smtClean="0"/>
              <a:t>specialni</a:t>
            </a:r>
            <a:r>
              <a:rPr lang="en-US" dirty="0" smtClean="0"/>
              <a:t> </a:t>
            </a:r>
            <a:r>
              <a:rPr lang="en-US" dirty="0" err="1" smtClean="0"/>
              <a:t>pripady</a:t>
            </a:r>
            <a:r>
              <a:rPr lang="en-US" dirty="0" smtClean="0"/>
              <a:t> – </a:t>
            </a:r>
            <a:r>
              <a:rPr lang="en-US" dirty="0" err="1" smtClean="0"/>
              <a:t>tady</a:t>
            </a:r>
            <a:r>
              <a:rPr lang="en-US" dirty="0" smtClean="0"/>
              <a:t> je to </a:t>
            </a:r>
            <a:r>
              <a:rPr lang="en-US" dirty="0" err="1" smtClean="0"/>
              <a:t>navic</a:t>
            </a:r>
            <a:r>
              <a:rPr lang="en-US" dirty="0" smtClean="0"/>
              <a:t> </a:t>
            </a:r>
            <a:r>
              <a:rPr lang="en-US" dirty="0" err="1" smtClean="0"/>
              <a:t>spatne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neprectou</a:t>
            </a:r>
            <a:r>
              <a:rPr lang="en-US" baseline="0" dirty="0" smtClean="0"/>
              <a:t> se mince!!!)</a:t>
            </a:r>
          </a:p>
          <a:p>
            <a:r>
              <a:rPr lang="en-US" baseline="0" dirty="0" smtClean="0"/>
              <a:t>Ale accepted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53293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dobre</a:t>
            </a:r>
            <a:r>
              <a:rPr lang="cs-CZ" baseline="0" dirty="0" smtClean="0"/>
              <a:t> si pamatovat i to, ze </a:t>
            </a:r>
            <a:r>
              <a:rPr lang="cs-CZ" baseline="0" dirty="0" err="1" smtClean="0"/>
              <a:t>nejaka</a:t>
            </a:r>
            <a:r>
              <a:rPr lang="cs-CZ" baseline="0" dirty="0" smtClean="0"/>
              <a:t> kombinace nejde. Protože jinak se i tenhle „</a:t>
            </a:r>
            <a:r>
              <a:rPr lang="cs-CZ" baseline="0" dirty="0" err="1" smtClean="0"/>
              <a:t>vypocet</a:t>
            </a:r>
            <a:r>
              <a:rPr lang="cs-CZ" baseline="0" dirty="0" smtClean="0"/>
              <a:t>“ opakuje.</a:t>
            </a:r>
          </a:p>
          <a:p>
            <a:r>
              <a:rPr lang="cs-CZ" baseline="0" dirty="0" smtClean="0"/>
              <a:t>Ted už nevím, jestli to bylo ACC nebo TLE, ale je to zbytečné.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32031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Praktická poznámka: pole 2xN</a:t>
            </a:r>
            <a:r>
              <a:rPr lang="cs-CZ" baseline="0" dirty="0" smtClean="0"/>
              <a:t> vs. Nx2 (2xN je mnohem rychlejší, nemusí tam být ta smyčka tak dlouhá)</a:t>
            </a:r>
          </a:p>
          <a:p>
            <a:r>
              <a:rPr lang="cs-CZ" baseline="0" dirty="0" smtClean="0"/>
              <a:t>Pozor mj. v Javě, kde se to děje automaticky na pozadí.</a:t>
            </a:r>
          </a:p>
          <a:p>
            <a:r>
              <a:rPr lang="cs-CZ" baseline="0" dirty="0" smtClean="0"/>
              <a:t>Plus vhodnost pole rozměru 2, když se nepoužívá jako index, ale vždy jen </a:t>
            </a:r>
            <a:r>
              <a:rPr lang="en-US" baseline="0" dirty="0" smtClean="0"/>
              <a:t>[0] </a:t>
            </a:r>
            <a:r>
              <a:rPr lang="en-US" baseline="0" dirty="0" err="1" smtClean="0"/>
              <a:t>nebo</a:t>
            </a:r>
            <a:r>
              <a:rPr lang="en-US" baseline="0" dirty="0" smtClean="0"/>
              <a:t> [1]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03869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Zajímavé řešení. (podrobnosti nejsou podstatné)</a:t>
            </a:r>
            <a:r>
              <a:rPr lang="cs-CZ" baseline="0" dirty="0" smtClean="0"/>
              <a:t> </a:t>
            </a:r>
            <a:r>
              <a:rPr lang="cs-CZ" dirty="0" smtClean="0"/>
              <a:t>První se buď nestřelí,</a:t>
            </a:r>
            <a:r>
              <a:rPr lang="cs-CZ" baseline="0" dirty="0" smtClean="0"/>
              <a:t> nebo střelí – a pak se hledá druhá do dvojice.</a:t>
            </a:r>
          </a:p>
          <a:p>
            <a:r>
              <a:rPr lang="cs-CZ" baseline="0" dirty="0" smtClean="0"/>
              <a:t>To hledání ale přidává *N ke složitosti a nestihne se to (TLE).</a:t>
            </a:r>
          </a:p>
          <a:p>
            <a:r>
              <a:rPr lang="cs-CZ" baseline="0" dirty="0" smtClean="0"/>
              <a:t>Když už, tak by šlo najít poslední stejnou v intervalu (efektivní datová struktura by to zvládla, tj. strom – např. Java na to má v </a:t>
            </a:r>
            <a:r>
              <a:rPr lang="cs-CZ" baseline="0" dirty="0" err="1" smtClean="0"/>
              <a:t>SortedSet</a:t>
            </a:r>
            <a:r>
              <a:rPr lang="cs-CZ" baseline="0" dirty="0" smtClean="0"/>
              <a:t>/Map metodu)</a:t>
            </a:r>
          </a:p>
          <a:p>
            <a:endParaRPr lang="cs-CZ" baseline="0" dirty="0" smtClean="0"/>
          </a:p>
          <a:p>
            <a:r>
              <a:rPr lang="cs-CZ" baseline="0" dirty="0" smtClean="0"/>
              <a:t>Viděl jsem letos i jiné řešení s </a:t>
            </a:r>
            <a:r>
              <a:rPr lang="cs-CZ" baseline="0" dirty="0" err="1" smtClean="0"/>
              <a:t>binsearch</a:t>
            </a:r>
            <a:r>
              <a:rPr lang="cs-CZ" baseline="0" dirty="0" smtClean="0"/>
              <a:t>, to nakonec prošlo. Ale pořád zbytečně komplikované.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(z toho samého řešení)</a:t>
            </a:r>
          </a:p>
          <a:p>
            <a:r>
              <a:rPr lang="en-US" dirty="0" smtClean="0"/>
              <a:t>P</a:t>
            </a:r>
            <a:r>
              <a:rPr lang="cs-CZ" dirty="0" err="1" smtClean="0"/>
              <a:t>řičtu</a:t>
            </a:r>
            <a:r>
              <a:rPr lang="cs-CZ" baseline="0" dirty="0" smtClean="0"/>
              <a:t> 1, abych ji vzápětí zase odečítal?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Podobné TLE – tentokrát dokonce *N</a:t>
            </a:r>
            <a:r>
              <a:rPr lang="en-US" dirty="0" smtClean="0"/>
              <a:t>^2</a:t>
            </a:r>
            <a:r>
              <a:rPr lang="en-US" baseline="0" dirty="0" smtClean="0"/>
              <a:t> </a:t>
            </a:r>
            <a:r>
              <a:rPr lang="cs-CZ" baseline="0" dirty="0" smtClean="0"/>
              <a:t>navíc, to je tady fakt zbytečně moc.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Krásně přehledné řešení.</a:t>
            </a:r>
            <a:r>
              <a:rPr lang="cs-CZ" baseline="0" dirty="0" smtClean="0"/>
              <a:t> Bohužel hrozně pomalé.</a:t>
            </a:r>
          </a:p>
          <a:p>
            <a:r>
              <a:rPr lang="cs-CZ" baseline="0" dirty="0" smtClean="0"/>
              <a:t>(Dost mě to potrápilo, nechtěl jsem věřit, že je to AŽ TAK pomalé), ale nakonec to asi je „jen o konstantu“, i když ta konstanta je vskutku řádová. (50x??)</a:t>
            </a:r>
          </a:p>
          <a:p>
            <a:r>
              <a:rPr lang="cs-CZ" baseline="0" dirty="0" smtClean="0"/>
              <a:t>Spousta malých </a:t>
            </a:r>
            <a:r>
              <a:rPr lang="cs-CZ" baseline="0" dirty="0" err="1" smtClean="0"/>
              <a:t>objektíků</a:t>
            </a:r>
            <a:r>
              <a:rPr lang="cs-CZ" baseline="0" dirty="0" smtClean="0"/>
              <a:t> + vyvažování stromu atp.</a:t>
            </a:r>
          </a:p>
          <a:p>
            <a:r>
              <a:rPr lang="cs-CZ" baseline="0" dirty="0" smtClean="0"/>
              <a:t>Lepší 2D pole nebo </a:t>
            </a:r>
            <a:r>
              <a:rPr lang="cs-CZ" baseline="0" dirty="0" err="1" smtClean="0"/>
              <a:t>vector</a:t>
            </a: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69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Začneme zlehka, opakováním:</a:t>
            </a:r>
            <a:r>
              <a:rPr lang="cs-CZ" baseline="0" dirty="0" smtClean="0"/>
              <a:t> </a:t>
            </a:r>
            <a:r>
              <a:rPr lang="cs-CZ" dirty="0" smtClean="0"/>
              <a:t>Čtení</a:t>
            </a:r>
            <a:r>
              <a:rPr lang="cs-CZ" baseline="0" dirty="0" smtClean="0"/>
              <a:t> vstupu!!!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UKAZKOVA CHYBA</a:t>
            </a:r>
            <a:r>
              <a:rPr lang="cs-CZ" baseline="0" dirty="0" smtClean="0"/>
              <a:t> S UKAZKOVYM VYVOJEM K OPRAVE! Plus </a:t>
            </a:r>
            <a:r>
              <a:rPr lang="cs-CZ" baseline="0" dirty="0" err="1" smtClean="0"/>
              <a:t>slouzi</a:t>
            </a:r>
            <a:r>
              <a:rPr lang="cs-CZ" baseline="0" dirty="0" smtClean="0"/>
              <a:t> jako </a:t>
            </a:r>
            <a:r>
              <a:rPr lang="cs-CZ" baseline="0" dirty="0" err="1" smtClean="0"/>
              <a:t>jednodussi</a:t>
            </a:r>
            <a:r>
              <a:rPr lang="cs-CZ" baseline="0" dirty="0" smtClean="0"/>
              <a:t> intro k </a:t>
            </a:r>
            <a:r>
              <a:rPr lang="cs-CZ" baseline="0" dirty="0" err="1" smtClean="0"/>
              <a:t>dalsim</a:t>
            </a:r>
            <a:r>
              <a:rPr lang="cs-CZ" baseline="0" dirty="0" smtClean="0"/>
              <a:t> </a:t>
            </a:r>
            <a:r>
              <a:rPr lang="cs-CZ" baseline="0" dirty="0" err="1" smtClean="0"/>
              <a:t>slajdum</a:t>
            </a:r>
            <a:endParaRPr lang="cs-CZ" dirty="0" smtClean="0"/>
          </a:p>
          <a:p>
            <a:r>
              <a:rPr lang="en-US" dirty="0" err="1" smtClean="0"/>
              <a:t>Vzorove</a:t>
            </a:r>
            <a:r>
              <a:rPr lang="en-US" dirty="0" smtClean="0"/>
              <a:t> </a:t>
            </a:r>
            <a:r>
              <a:rPr lang="en-US" dirty="0" err="1" smtClean="0"/>
              <a:t>rekurzivni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reseni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Chybi</a:t>
            </a:r>
            <a:r>
              <a:rPr lang="en-US" baseline="0" dirty="0" smtClean="0"/>
              <a:t> DP.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Pridano</a:t>
            </a:r>
            <a:r>
              <a:rPr lang="en-US" baseline="0" dirty="0" smtClean="0"/>
              <a:t> DP, ale </a:t>
            </a:r>
            <a:r>
              <a:rPr lang="en-US" baseline="0" dirty="0" err="1" smtClean="0"/>
              <a:t>nezapamatuje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vsude</a:t>
            </a:r>
            <a:r>
              <a:rPr lang="en-US" baseline="0" dirty="0" smtClean="0"/>
              <a:t>!</a:t>
            </a:r>
          </a:p>
          <a:p>
            <a:r>
              <a:rPr lang="en-US" baseline="0" dirty="0" smtClean="0"/>
              <a:t>Stale time limit.</a:t>
            </a:r>
            <a:endParaRPr lang="cs-CZ" baseline="0" dirty="0" smtClean="0"/>
          </a:p>
          <a:p>
            <a:r>
              <a:rPr lang="cs-CZ" baseline="0" dirty="0" err="1" smtClean="0"/>
              <a:t>Potreba</a:t>
            </a:r>
            <a:r>
              <a:rPr lang="cs-CZ" baseline="0" dirty="0" smtClean="0"/>
              <a:t> opravit i na druhem miste.</a:t>
            </a:r>
          </a:p>
          <a:p>
            <a:r>
              <a:rPr lang="cs-CZ" baseline="0" dirty="0" smtClean="0"/>
              <a:t>Jinak </a:t>
            </a:r>
            <a:r>
              <a:rPr lang="cs-CZ" baseline="0" dirty="0" err="1" smtClean="0"/>
              <a:t>lepsi</a:t>
            </a:r>
            <a:r>
              <a:rPr lang="cs-CZ" baseline="0" dirty="0" smtClean="0"/>
              <a:t> </a:t>
            </a:r>
            <a:r>
              <a:rPr lang="cs-CZ" baseline="0" dirty="0" err="1" smtClean="0"/>
              <a:t>ukladani</a:t>
            </a:r>
            <a:r>
              <a:rPr lang="cs-CZ" baseline="0" dirty="0" smtClean="0"/>
              <a:t> </a:t>
            </a:r>
            <a:r>
              <a:rPr lang="cs-CZ" baseline="0" dirty="0" err="1" smtClean="0"/>
              <a:t>resit</a:t>
            </a:r>
            <a:r>
              <a:rPr lang="cs-CZ" baseline="0" dirty="0" smtClean="0"/>
              <a:t> „</a:t>
            </a:r>
            <a:r>
              <a:rPr lang="cs-CZ" baseline="0" dirty="0" err="1" smtClean="0"/>
              <a:t>uvnitr</a:t>
            </a:r>
            <a:r>
              <a:rPr lang="cs-CZ" baseline="0" dirty="0" smtClean="0"/>
              <a:t>“ </a:t>
            </a:r>
            <a:r>
              <a:rPr lang="cs-CZ" baseline="0" dirty="0" err="1" smtClean="0"/>
              <a:t>te</a:t>
            </a:r>
            <a:r>
              <a:rPr lang="cs-CZ" baseline="0" dirty="0" smtClean="0"/>
              <a:t> funkce (</a:t>
            </a:r>
            <a:r>
              <a:rPr lang="cs-CZ" baseline="0" dirty="0" err="1" smtClean="0"/>
              <a:t>nez</a:t>
            </a:r>
            <a:r>
              <a:rPr lang="cs-CZ" baseline="0" dirty="0" smtClean="0"/>
              <a:t> </a:t>
            </a:r>
            <a:r>
              <a:rPr lang="cs-CZ" baseline="0" dirty="0" err="1" smtClean="0"/>
              <a:t>mit</a:t>
            </a:r>
            <a:r>
              <a:rPr lang="cs-CZ" baseline="0" dirty="0" smtClean="0"/>
              <a:t> kontrakt, že to musím přiřadit po návratu).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42145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Zbytecne</a:t>
            </a:r>
            <a:r>
              <a:rPr lang="en-US" dirty="0" smtClean="0"/>
              <a:t> </a:t>
            </a:r>
            <a:r>
              <a:rPr lang="en-US" dirty="0" err="1" smtClean="0"/>
              <a:t>slozite</a:t>
            </a:r>
            <a:r>
              <a:rPr lang="en-US" dirty="0" smtClean="0"/>
              <a:t> a </a:t>
            </a:r>
            <a:r>
              <a:rPr lang="en-US" dirty="0" err="1" smtClean="0"/>
              <a:t>moc</a:t>
            </a:r>
            <a:r>
              <a:rPr lang="en-US" dirty="0" smtClean="0"/>
              <a:t> IF-u. </a:t>
            </a:r>
            <a:r>
              <a:rPr lang="en-US" dirty="0" err="1" smtClean="0"/>
              <a:t>Vysledek</a:t>
            </a:r>
            <a:r>
              <a:rPr lang="en-US" baseline="0" dirty="0" smtClean="0"/>
              <a:t> (DP)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pamatuje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volajici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nikoli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volany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prestoze</a:t>
            </a:r>
            <a:r>
              <a:rPr lang="en-US" baseline="0" dirty="0" smtClean="0"/>
              <a:t> je to ta </a:t>
            </a:r>
            <a:r>
              <a:rPr lang="en-US" baseline="0" dirty="0" err="1" smtClean="0"/>
              <a:t>sama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funkce</a:t>
            </a:r>
            <a:r>
              <a:rPr lang="en-US" baseline="0" dirty="0" smtClean="0"/>
              <a:t>, je to </a:t>
            </a:r>
            <a:r>
              <a:rPr lang="en-US" baseline="0" dirty="0" err="1" smtClean="0"/>
              <a:t>rozdil</a:t>
            </a:r>
            <a:r>
              <a:rPr lang="en-US" baseline="0" dirty="0" smtClean="0"/>
              <a:t>!!)</a:t>
            </a:r>
          </a:p>
          <a:p>
            <a:r>
              <a:rPr lang="en-US" baseline="0" dirty="0" err="1" smtClean="0"/>
              <a:t>Krome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toho</a:t>
            </a:r>
            <a:r>
              <a:rPr lang="en-US" baseline="0" dirty="0" smtClean="0"/>
              <a:t> to dale </a:t>
            </a:r>
            <a:r>
              <a:rPr lang="en-US" baseline="0" dirty="0" err="1" smtClean="0"/>
              <a:t>komplikuje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indexovani</a:t>
            </a:r>
            <a:r>
              <a:rPr lang="en-US" baseline="0" dirty="0" smtClean="0"/>
              <a:t> od-do (</a:t>
            </a:r>
            <a:r>
              <a:rPr lang="en-US" baseline="0" dirty="0" err="1" smtClean="0"/>
              <a:t>praktictejsi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konvencni</a:t>
            </a:r>
            <a:r>
              <a:rPr lang="en-US" baseline="0" dirty="0" smtClean="0"/>
              <a:t> je “excluded end”)</a:t>
            </a:r>
          </a:p>
          <a:p>
            <a:endParaRPr lang="en-US" baseline="0" dirty="0" smtClean="0"/>
          </a:p>
          <a:p>
            <a:r>
              <a:rPr lang="en-US" baseline="0" dirty="0" smtClean="0"/>
              <a:t>Pro </a:t>
            </a:r>
            <a:r>
              <a:rPr lang="en-US" baseline="0" dirty="0" err="1" smtClean="0"/>
              <a:t>srovnani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zkracena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verze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overeno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funguje</a:t>
            </a:r>
            <a:r>
              <a:rPr lang="en-US" baseline="0" dirty="0" smtClean="0"/>
              <a:t>) … </a:t>
            </a:r>
            <a:r>
              <a:rPr lang="en-US" baseline="0" dirty="0" err="1" smtClean="0"/>
              <a:t>jen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malilinko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kratsi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funkce</a:t>
            </a:r>
            <a:r>
              <a:rPr lang="en-US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Ch</a:t>
            </a:r>
            <a:r>
              <a:rPr lang="cs-CZ" dirty="0" err="1" smtClean="0"/>
              <a:t>ybí</a:t>
            </a:r>
            <a:r>
              <a:rPr lang="cs-CZ" baseline="0" dirty="0" smtClean="0"/>
              <a:t> tu to DP. Pro každou kombinaci parametrů se má počítat jen jednou.</a:t>
            </a:r>
          </a:p>
          <a:p>
            <a:r>
              <a:rPr lang="cs-CZ" baseline="0" dirty="0" smtClean="0"/>
              <a:t>Tady se ten výsledek ukládá, ale už se netestuje, jestli tam je.</a:t>
            </a:r>
          </a:p>
          <a:p>
            <a:r>
              <a:rPr lang="cs-CZ" baseline="0" dirty="0" smtClean="0"/>
              <a:t>Vlastně i to souvisí s tím, že se ukládá při volání, nikoli uvnitř funkce. (viz předchozí </a:t>
            </a:r>
            <a:r>
              <a:rPr lang="cs-CZ" baseline="0" dirty="0" err="1" smtClean="0"/>
              <a:t>slide</a:t>
            </a:r>
            <a:r>
              <a:rPr lang="cs-CZ" baseline="0" dirty="0" smtClean="0"/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Pristup</a:t>
            </a:r>
            <a:r>
              <a:rPr lang="en-US" dirty="0" smtClean="0"/>
              <a:t> “</a:t>
            </a:r>
            <a:r>
              <a:rPr lang="en-US" dirty="0" err="1" smtClean="0"/>
              <a:t>zdola</a:t>
            </a:r>
            <a:r>
              <a:rPr lang="en-US" dirty="0" smtClean="0"/>
              <a:t>” </a:t>
            </a:r>
            <a:r>
              <a:rPr lang="en-US" dirty="0" err="1" smtClean="0"/>
              <a:t>podle</a:t>
            </a:r>
            <a:r>
              <a:rPr lang="en-US" dirty="0" smtClean="0"/>
              <a:t> </a:t>
            </a:r>
            <a:r>
              <a:rPr lang="en-US" dirty="0" err="1" smtClean="0"/>
              <a:t>zvetsujici</a:t>
            </a:r>
            <a:r>
              <a:rPr lang="en-US" dirty="0" smtClean="0"/>
              <a:t> se </a:t>
            </a:r>
            <a:r>
              <a:rPr lang="en-US" dirty="0" err="1" smtClean="0"/>
              <a:t>delky</a:t>
            </a:r>
            <a:r>
              <a:rPr lang="en-US" dirty="0" smtClean="0"/>
              <a:t> </a:t>
            </a:r>
            <a:r>
              <a:rPr lang="en-US" dirty="0" err="1" smtClean="0"/>
              <a:t>intervalu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cs-CZ" dirty="0" smtClean="0"/>
              <a:t>Nuluji se intervaly</a:t>
            </a:r>
            <a:r>
              <a:rPr lang="cs-CZ" baseline="0" dirty="0" smtClean="0"/>
              <a:t> </a:t>
            </a:r>
            <a:r>
              <a:rPr lang="cs-CZ" baseline="0" dirty="0" err="1" smtClean="0"/>
              <a:t>delky</a:t>
            </a:r>
            <a:r>
              <a:rPr lang="cs-CZ" baseline="0" dirty="0" smtClean="0"/>
              <a:t> 0 i </a:t>
            </a:r>
            <a:r>
              <a:rPr lang="cs-CZ" baseline="0" dirty="0" err="1" smtClean="0"/>
              <a:t>delky</a:t>
            </a:r>
            <a:r>
              <a:rPr lang="cs-CZ" baseline="0" dirty="0" smtClean="0"/>
              <a:t> 1. </a:t>
            </a:r>
            <a:r>
              <a:rPr lang="cs-CZ" baseline="0" dirty="0" err="1" smtClean="0"/>
              <a:t>Delal</a:t>
            </a:r>
            <a:r>
              <a:rPr lang="cs-CZ" baseline="0" dirty="0" smtClean="0"/>
              <a:t> bych v </a:t>
            </a:r>
            <a:r>
              <a:rPr lang="cs-CZ" baseline="0" dirty="0" err="1" smtClean="0"/>
              <a:t>jedne</a:t>
            </a:r>
            <a:r>
              <a:rPr lang="cs-CZ" baseline="0" dirty="0" smtClean="0"/>
              <a:t> </a:t>
            </a:r>
            <a:r>
              <a:rPr lang="cs-CZ" baseline="0" dirty="0" err="1" smtClean="0"/>
              <a:t>smycce</a:t>
            </a:r>
            <a:r>
              <a:rPr lang="cs-CZ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Ukoncovaci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podminka</a:t>
            </a:r>
            <a:r>
              <a:rPr lang="en-US" baseline="0" dirty="0" smtClean="0"/>
              <a:t> (v DP “</a:t>
            </a:r>
            <a:r>
              <a:rPr lang="en-US" baseline="0" dirty="0" err="1" smtClean="0"/>
              <a:t>zdola</a:t>
            </a:r>
            <a:r>
              <a:rPr lang="en-US" baseline="0" dirty="0" smtClean="0"/>
              <a:t>” </a:t>
            </a:r>
            <a:r>
              <a:rPr lang="en-US" baseline="0" dirty="0" err="1" smtClean="0"/>
              <a:t>inicializace</a:t>
            </a:r>
            <a:r>
              <a:rPr lang="en-US" baseline="0" dirty="0" smtClean="0"/>
              <a:t> pole) </a:t>
            </a:r>
            <a:r>
              <a:rPr lang="en-US" baseline="0" dirty="0" err="1" smtClean="0"/>
              <a:t>neni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minimalni</a:t>
            </a:r>
            <a:r>
              <a:rPr lang="en-US" baseline="0" dirty="0" smtClean="0"/>
              <a:t> =&gt; </a:t>
            </a:r>
            <a:r>
              <a:rPr lang="en-US" baseline="0" dirty="0" err="1" smtClean="0"/>
              <a:t>zbytecny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kodu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Vyplnovani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matice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odspodu</a:t>
            </a:r>
            <a:r>
              <a:rPr lang="en-US" baseline="0" dirty="0" smtClean="0"/>
              <a:t>…</a:t>
            </a:r>
          </a:p>
          <a:p>
            <a:r>
              <a:rPr lang="cs-CZ" dirty="0" smtClean="0"/>
              <a:t>… (viz další </a:t>
            </a:r>
            <a:r>
              <a:rPr lang="cs-CZ" dirty="0" err="1" smtClean="0"/>
              <a:t>slide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79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 </a:t>
            </a:r>
            <a:r>
              <a:rPr lang="en-US" dirty="0" err="1" smtClean="0"/>
              <a:t>potom</a:t>
            </a:r>
            <a:r>
              <a:rPr lang="en-US" dirty="0" smtClean="0"/>
              <a:t> se ale </a:t>
            </a:r>
            <a:r>
              <a:rPr lang="en-US" dirty="0" err="1" smtClean="0"/>
              <a:t>zbytecne</a:t>
            </a:r>
            <a:r>
              <a:rPr lang="en-US" dirty="0" smtClean="0"/>
              <a:t> </a:t>
            </a:r>
            <a:r>
              <a:rPr lang="en-US" dirty="0" err="1" smtClean="0"/>
              <a:t>hleda</a:t>
            </a:r>
            <a:r>
              <a:rPr lang="en-US" dirty="0" smtClean="0"/>
              <a:t> maximum v </a:t>
            </a:r>
            <a:r>
              <a:rPr lang="en-US" dirty="0" err="1" smtClean="0"/>
              <a:t>matici</a:t>
            </a:r>
            <a:r>
              <a:rPr lang="en-US" dirty="0" smtClean="0"/>
              <a:t>! (to </a:t>
            </a:r>
            <a:r>
              <a:rPr lang="en-US" dirty="0" err="1" smtClean="0"/>
              <a:t>musi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byt</a:t>
            </a:r>
            <a:r>
              <a:rPr lang="en-US" baseline="0" dirty="0" smtClean="0"/>
              <a:t> “od </a:t>
            </a:r>
            <a:r>
              <a:rPr lang="en-US" baseline="0" dirty="0" err="1" smtClean="0"/>
              <a:t>zacatku</a:t>
            </a:r>
            <a:r>
              <a:rPr lang="en-US" baseline="0" dirty="0" smtClean="0"/>
              <a:t> do </a:t>
            </a:r>
            <a:r>
              <a:rPr lang="en-US" baseline="0" dirty="0" err="1" smtClean="0"/>
              <a:t>konce</a:t>
            </a:r>
            <a:r>
              <a:rPr lang="en-US" baseline="0" dirty="0" smtClean="0"/>
              <a:t>”)</a:t>
            </a:r>
          </a:p>
          <a:p>
            <a:r>
              <a:rPr lang="en-US" baseline="0" dirty="0" err="1" smtClean="0"/>
              <a:t>Overeno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cervene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smazat</a:t>
            </a:r>
            <a:r>
              <a:rPr lang="en-US" baseline="0" dirty="0" smtClean="0"/>
              <a:t> (a </a:t>
            </a:r>
            <a:r>
              <a:rPr lang="en-US" baseline="0" dirty="0" err="1" smtClean="0"/>
              <a:t>nahradi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vypisem</a:t>
            </a:r>
            <a:r>
              <a:rPr lang="en-US" baseline="0" dirty="0" smtClean="0"/>
              <a:t> v </a:t>
            </a:r>
            <a:r>
              <a:rPr lang="en-US" baseline="0" dirty="0" err="1" smtClean="0"/>
              <a:t>ramecku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odpovida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vsem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prvkum</a:t>
            </a:r>
            <a:r>
              <a:rPr lang="en-US" baseline="0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 </a:t>
            </a:r>
            <a:r>
              <a:rPr lang="en-US" dirty="0" err="1" smtClean="0"/>
              <a:t>podstate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ukazkove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Jen ta </a:t>
            </a:r>
            <a:r>
              <a:rPr lang="en-US" baseline="0" dirty="0" err="1" smtClean="0"/>
              <a:t>podminka</a:t>
            </a:r>
            <a:r>
              <a:rPr lang="en-US" baseline="0" dirty="0" smtClean="0"/>
              <a:t> “interval </a:t>
            </a:r>
            <a:r>
              <a:rPr lang="en-US" baseline="0" dirty="0" err="1" smtClean="0"/>
              <a:t>nedava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smysl</a:t>
            </a:r>
            <a:r>
              <a:rPr lang="en-US" baseline="0" dirty="0" smtClean="0"/>
              <a:t>” je </a:t>
            </a:r>
            <a:r>
              <a:rPr lang="en-US" baseline="0" dirty="0" err="1" smtClean="0"/>
              <a:t>podezrela</a:t>
            </a:r>
            <a:r>
              <a:rPr lang="en-US" baseline="0" dirty="0" smtClean="0"/>
              <a:t>…</a:t>
            </a:r>
          </a:p>
          <a:p>
            <a:r>
              <a:rPr lang="en-US" baseline="0" dirty="0" smtClean="0"/>
              <a:t>… a </a:t>
            </a:r>
            <a:r>
              <a:rPr lang="en-US" baseline="0" dirty="0" err="1" smtClean="0"/>
              <a:t>taky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jde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snadno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zkratit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misto</a:t>
            </a:r>
            <a:r>
              <a:rPr lang="en-US" baseline="0" dirty="0" smtClean="0"/>
              <a:t> “DP.size-1” se </a:t>
            </a:r>
            <a:r>
              <a:rPr lang="en-US" baseline="0" dirty="0" err="1" smtClean="0"/>
              <a:t>zacne</a:t>
            </a:r>
            <a:r>
              <a:rPr lang="en-US" baseline="0" dirty="0" smtClean="0"/>
              <a:t> “col-1” (</a:t>
            </a:r>
            <a:r>
              <a:rPr lang="en-US" baseline="0" dirty="0" err="1" smtClean="0"/>
              <a:t>overeno</a:t>
            </a:r>
            <a:r>
              <a:rPr lang="en-US" baseline="0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Ch</a:t>
            </a:r>
            <a:r>
              <a:rPr lang="en-US" dirty="0" err="1" smtClean="0"/>
              <a:t>ybi</a:t>
            </a:r>
            <a:r>
              <a:rPr lang="en-US" baseline="0" dirty="0" smtClean="0"/>
              <a:t> DP, ale </a:t>
            </a:r>
            <a:r>
              <a:rPr lang="en-US" baseline="0" dirty="0" err="1" smtClean="0"/>
              <a:t>jinak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vypada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relativne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dobre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kdyz</a:t>
            </a:r>
            <a:r>
              <a:rPr lang="en-US" baseline="0" dirty="0" smtClean="0"/>
              <a:t> je </a:t>
            </a:r>
            <a:r>
              <a:rPr lang="en-US" baseline="0" dirty="0" err="1" smtClean="0"/>
              <a:t>strucne</a:t>
            </a:r>
            <a:r>
              <a:rPr lang="en-US" baseline="0" dirty="0" smtClean="0"/>
              <a:t>).</a:t>
            </a:r>
          </a:p>
          <a:p>
            <a:r>
              <a:rPr lang="en-US" baseline="0" dirty="0" err="1" smtClean="0"/>
              <a:t>Koncova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podminka</a:t>
            </a:r>
            <a:r>
              <a:rPr lang="en-US" baseline="0" dirty="0" smtClean="0"/>
              <a:t> je ale </a:t>
            </a:r>
            <a:r>
              <a:rPr lang="en-US" baseline="0" dirty="0" err="1" smtClean="0"/>
              <a:t>spatne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nekdy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snizuji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oba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indexy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takze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nemusi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potkat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Melo</a:t>
            </a:r>
            <a:r>
              <a:rPr lang="en-US" baseline="0" dirty="0" smtClean="0"/>
              <a:t> by </a:t>
            </a:r>
            <a:r>
              <a:rPr lang="en-US" baseline="0" dirty="0" err="1" smtClean="0"/>
              <a:t>byt</a:t>
            </a:r>
            <a:r>
              <a:rPr lang="en-US" baseline="0" dirty="0" smtClean="0"/>
              <a:t> “&gt;=“</a:t>
            </a:r>
            <a:r>
              <a:rPr lang="cs-CZ" baseline="0" dirty="0" smtClean="0"/>
              <a:t>.</a:t>
            </a:r>
          </a:p>
          <a:p>
            <a:r>
              <a:rPr lang="cs-CZ" baseline="0" dirty="0" smtClean="0"/>
              <a:t>A nebo oprava podle </a:t>
            </a:r>
            <a:r>
              <a:rPr lang="cs-CZ" baseline="0" dirty="0" err="1" smtClean="0"/>
              <a:t>ramecku</a:t>
            </a:r>
            <a:r>
              <a:rPr lang="cs-CZ" baseline="0" dirty="0" smtClean="0"/>
              <a:t>. Tak to opravil autor, je to trochu </a:t>
            </a:r>
            <a:r>
              <a:rPr lang="cs-CZ" baseline="0" dirty="0" err="1" smtClean="0"/>
              <a:t>delsi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Dobrá </a:t>
            </a:r>
            <a:r>
              <a:rPr lang="cs-CZ" baseline="0" dirty="0" smtClean="0"/>
              <a:t>myšlenka, ale </a:t>
            </a:r>
            <a:r>
              <a:rPr lang="en-US" dirty="0" smtClean="0"/>
              <a:t>O(n^3)</a:t>
            </a:r>
            <a:r>
              <a:rPr lang="cs-CZ" baseline="0" dirty="0" smtClean="0"/>
              <a:t> – v metodě se dvěma parametry se prochází vše.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Zajímavá</a:t>
            </a:r>
            <a:r>
              <a:rPr lang="cs-CZ" baseline="0" dirty="0" smtClean="0"/>
              <a:t> varianta udělat si na to objekt s přímo definovaným operátorem </a:t>
            </a:r>
            <a:r>
              <a:rPr lang="en-US" baseline="0" dirty="0" smtClean="0"/>
              <a:t>&gt;&gt; </a:t>
            </a:r>
            <a:r>
              <a:rPr lang="cs-CZ" baseline="0" dirty="0" smtClean="0"/>
              <a:t>a číst částku.</a:t>
            </a:r>
          </a:p>
          <a:p>
            <a:r>
              <a:rPr lang="cs-CZ" baseline="0" dirty="0" smtClean="0"/>
              <a:t>Akorát je výsledek stejně jen jeden </a:t>
            </a:r>
            <a:r>
              <a:rPr lang="cs-CZ" baseline="0" dirty="0" err="1" smtClean="0"/>
              <a:t>int</a:t>
            </a:r>
            <a:r>
              <a:rPr lang="cs-CZ" baseline="0" dirty="0" smtClean="0"/>
              <a:t>, takže je to trochu zbytečné.</a:t>
            </a:r>
          </a:p>
          <a:p>
            <a:endParaRPr lang="cs-CZ" baseline="0" dirty="0" smtClean="0"/>
          </a:p>
          <a:p>
            <a:r>
              <a:rPr lang="cs-CZ" baseline="0" dirty="0" smtClean="0"/>
              <a:t>Hlavní chyba je ovšem v zaokrouhlování!!!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err="1" smtClean="0"/>
              <a:t>Zapominani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radku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prehazovani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dvou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poli</a:t>
            </a:r>
            <a:r>
              <a:rPr lang="en-US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“n” je OK,</a:t>
            </a:r>
            <a:r>
              <a:rPr lang="en-US" baseline="0" dirty="0" smtClean="0"/>
              <a:t> “MAX” by </a:t>
            </a:r>
            <a:r>
              <a:rPr lang="en-US" baseline="0" dirty="0" err="1" smtClean="0"/>
              <a:t>bylo</a:t>
            </a:r>
            <a:r>
              <a:rPr lang="en-US" baseline="0" dirty="0" smtClean="0"/>
              <a:t> TLE (</a:t>
            </a:r>
            <a:r>
              <a:rPr lang="en-US" baseline="0" dirty="0" err="1" smtClean="0"/>
              <a:t>resetovani</a:t>
            </a:r>
            <a:r>
              <a:rPr lang="en-US" baseline="0" dirty="0" smtClean="0"/>
              <a:t>)</a:t>
            </a:r>
          </a:p>
          <a:p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Další </a:t>
            </a:r>
            <a:r>
              <a:rPr lang="en-US" dirty="0" smtClean="0"/>
              <a:t>VELMI POU</a:t>
            </a:r>
            <a:r>
              <a:rPr lang="cs-CZ" dirty="0" smtClean="0"/>
              <a:t>ČNÝ případ. Je to</a:t>
            </a:r>
            <a:r>
              <a:rPr lang="cs-CZ" baseline="0" dirty="0" smtClean="0"/>
              <a:t> skoro správně, ale přidělaná práce.</a:t>
            </a:r>
          </a:p>
          <a:p>
            <a:r>
              <a:rPr lang="cs-CZ" baseline="0" dirty="0" smtClean="0"/>
              <a:t>1. „DRY“ – tady je vlastně stejný kód dvakrát … a vlastně dokonce třikrát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…</a:t>
            </a:r>
          </a:p>
          <a:p>
            <a:r>
              <a:rPr lang="cs-CZ" dirty="0" smtClean="0"/>
              <a:t>2. </a:t>
            </a:r>
            <a:r>
              <a:rPr lang="en-US" dirty="0" err="1" smtClean="0"/>
              <a:t>Tady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sahalo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konec</a:t>
            </a:r>
            <a:r>
              <a:rPr lang="en-US" baseline="0" dirty="0" smtClean="0"/>
              <a:t> pole. </a:t>
            </a:r>
            <a:r>
              <a:rPr lang="cs-CZ" dirty="0" smtClean="0"/>
              <a:t>Autor</a:t>
            </a:r>
            <a:r>
              <a:rPr lang="en-US" dirty="0" smtClean="0"/>
              <a:t> </a:t>
            </a:r>
            <a:r>
              <a:rPr lang="en-US" dirty="0" err="1" smtClean="0"/>
              <a:t>vy</a:t>
            </a:r>
            <a:r>
              <a:rPr lang="cs-CZ" dirty="0" smtClean="0"/>
              <a:t>řešil</a:t>
            </a:r>
            <a:r>
              <a:rPr lang="cs-CZ" baseline="0" dirty="0" smtClean="0"/>
              <a:t> IF-</a:t>
            </a:r>
            <a:r>
              <a:rPr lang="cs-CZ" baseline="0" dirty="0" err="1" smtClean="0"/>
              <a:t>em</a:t>
            </a:r>
            <a:r>
              <a:rPr lang="cs-CZ" baseline="0" dirty="0" smtClean="0"/>
              <a:t>. Tím už je tam kus kódu (to dělení) dokonce ČTYŘIKRÁT. (!)</a:t>
            </a:r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…</a:t>
            </a:r>
          </a:p>
          <a:p>
            <a:r>
              <a:rPr lang="cs-CZ" dirty="0" smtClean="0"/>
              <a:t>3. Když se to udělá dobře (na slajdu to nedělám), nejsou to</a:t>
            </a:r>
            <a:r>
              <a:rPr lang="cs-CZ" baseline="0" dirty="0" smtClean="0"/>
              <a:t> 2 případy, ale jeden. Tím se jedno dělení (a tím i opakování) zruší.</a:t>
            </a:r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89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…</a:t>
            </a:r>
          </a:p>
          <a:p>
            <a:r>
              <a:rPr lang="cs-CZ" dirty="0" smtClean="0"/>
              <a:t>4. Další</a:t>
            </a:r>
            <a:r>
              <a:rPr lang="cs-CZ" baseline="0" dirty="0" smtClean="0"/>
              <a:t> kus problému je v tom, že k</a:t>
            </a:r>
            <a:r>
              <a:rPr lang="cs-CZ" dirty="0" smtClean="0"/>
              <a:t>oncová</a:t>
            </a:r>
            <a:r>
              <a:rPr lang="cs-CZ" baseline="0" dirty="0" smtClean="0"/>
              <a:t> podmínka není minimální (má to být ŽÁDNÉ auto, ne jedno auto) – jde jednoduše opravit, viz slajd.</a:t>
            </a:r>
          </a:p>
          <a:p>
            <a:r>
              <a:rPr lang="cs-CZ" baseline="0" dirty="0" smtClean="0"/>
              <a:t>Podívejte se, jak je ten kód jednodušší.</a:t>
            </a:r>
          </a:p>
          <a:p>
            <a:r>
              <a:rPr lang="cs-CZ" baseline="0" dirty="0" smtClean="0"/>
              <a:t>A už tam totiž ani není potřeba ten IF (z předchozího slajdu), protože se to tím taky opraví. A místo ČTYŘIKRÁT máme dělení už jen DVAKRÁT (nepřidali jsme ho, ale ubrali).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…</a:t>
            </a:r>
            <a:endParaRPr lang="cs-CZ" baseline="0" dirty="0" smtClean="0"/>
          </a:p>
          <a:p>
            <a:r>
              <a:rPr lang="cs-CZ" baseline="0" dirty="0" smtClean="0"/>
              <a:t>5. A tím odebráním se opravila ještě i jiná chyba. Ten první výskyt je totiž celočíselné dělení (ostatní jsou ok).</a:t>
            </a:r>
          </a:p>
          <a:p>
            <a:r>
              <a:rPr lang="cs-CZ" baseline="0" dirty="0" smtClean="0"/>
              <a:t>Tzn. to odstranění opakování opravilo rovnou 2 chyby („obě“, tj. začalo to fungovat).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Špatný přístup do pole – protože první dvě podmínky</a:t>
            </a:r>
            <a:r>
              <a:rPr lang="cs-CZ" baseline="0" dirty="0" smtClean="0"/>
              <a:t> (ukončovací) jsou obráceně. Sahá se za konec pole =&gt; nedefinované chování (v C++)</a:t>
            </a:r>
          </a:p>
          <a:p>
            <a:r>
              <a:rPr lang="cs-CZ" baseline="0" dirty="0" smtClean="0"/>
              <a:t>Možností opravy je několik: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Pole o 1 větší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Přehodit ty dvě podmínky</a:t>
            </a:r>
          </a:p>
          <a:p>
            <a:pPr marL="0" indent="0">
              <a:buFontTx/>
              <a:buNone/>
            </a:pPr>
            <a:r>
              <a:rPr lang="cs-CZ" baseline="0" dirty="0" smtClean="0"/>
              <a:t>Autor to „opravil“ změnou double na long </a:t>
            </a:r>
            <a:r>
              <a:rPr lang="cs-CZ" baseline="0" dirty="0" err="1" smtClean="0"/>
              <a:t>long</a:t>
            </a:r>
            <a:r>
              <a:rPr lang="cs-CZ" baseline="0" dirty="0" smtClean="0"/>
              <a:t>, což byla IMHO spíš náhoda. Asi se vrátilo číslo, které tolik nevadilo.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Pěkný vývin</a:t>
            </a:r>
            <a:r>
              <a:rPr lang="cs-CZ" baseline="0" dirty="0" smtClean="0"/>
              <a:t> od rekurze. Rekurzivní řešení je TLE.</a:t>
            </a:r>
          </a:p>
          <a:p>
            <a:r>
              <a:rPr lang="cs-CZ" baseline="0" dirty="0" smtClean="0"/>
              <a:t>Přidány nové kusy kódu – pamatování.</a:t>
            </a:r>
          </a:p>
          <a:p>
            <a:r>
              <a:rPr lang="cs-CZ" baseline="0" dirty="0" smtClean="0"/>
              <a:t>Až teda na to pamatování pair</a:t>
            </a:r>
            <a:r>
              <a:rPr lang="en-US" baseline="0" dirty="0" smtClean="0"/>
              <a:t>&lt;pair&gt; - </a:t>
            </a:r>
            <a:r>
              <a:rPr lang="cs-CZ" baseline="0" dirty="0" smtClean="0"/>
              <a:t>což je dané i tou spoustou proměnných (které by neměly být potřeba).</a:t>
            </a:r>
          </a:p>
          <a:p>
            <a:r>
              <a:rPr lang="cs-CZ" baseline="0" dirty="0" smtClean="0"/>
              <a:t>Tady nejdou jednoduše zrušit, tj. možná ta časová složitost není ideální pro nejhorší případ.</a:t>
            </a:r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Podobný</a:t>
            </a:r>
            <a:r>
              <a:rPr lang="cs-CZ" baseline="0" dirty="0" smtClean="0"/>
              <a:t> případ jako předchozí, ale vkládá se struktura se všemi parametry do </a:t>
            </a:r>
            <a:r>
              <a:rPr lang="cs-CZ" baseline="0" dirty="0" err="1" smtClean="0"/>
              <a:t>hash</a:t>
            </a:r>
            <a:r>
              <a:rPr lang="cs-CZ" baseline="0" dirty="0" smtClean="0"/>
              <a:t> map.</a:t>
            </a:r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99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Vzorove</a:t>
            </a:r>
            <a:r>
              <a:rPr lang="en-US" dirty="0" smtClean="0"/>
              <a:t> </a:t>
            </a:r>
            <a:r>
              <a:rPr lang="en-US" dirty="0" err="1" smtClean="0"/>
              <a:t>reseni</a:t>
            </a:r>
            <a:r>
              <a:rPr lang="en-US" dirty="0" smtClean="0"/>
              <a:t> s </a:t>
            </a:r>
            <a:r>
              <a:rPr lang="en-US" dirty="0" err="1" smtClean="0"/>
              <a:t>rekuzri</a:t>
            </a:r>
            <a:r>
              <a:rPr lang="en-US" dirty="0" smtClean="0"/>
              <a:t> (DP “</a:t>
            </a:r>
            <a:r>
              <a:rPr lang="en-US" dirty="0" err="1" smtClean="0"/>
              <a:t>shora</a:t>
            </a:r>
            <a:r>
              <a:rPr lang="en-US" dirty="0" smtClean="0"/>
              <a:t>”).</a:t>
            </a:r>
          </a:p>
          <a:p>
            <a:r>
              <a:rPr lang="en-US" dirty="0" err="1" smtClean="0"/>
              <a:t>Plneni</a:t>
            </a:r>
            <a:r>
              <a:rPr lang="en-US" baseline="0" dirty="0" smtClean="0"/>
              <a:t> “cache” </a:t>
            </a:r>
            <a:r>
              <a:rPr lang="en-US" baseline="0" dirty="0" err="1" smtClean="0"/>
              <a:t>bych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delal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radeji</a:t>
            </a:r>
            <a:r>
              <a:rPr lang="en-US" baseline="0" dirty="0" smtClean="0"/>
              <a:t> u return, </a:t>
            </a:r>
            <a:r>
              <a:rPr lang="en-US" baseline="0" dirty="0" err="1" smtClean="0"/>
              <a:t>kvuli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lepsimu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zapouzdreni</a:t>
            </a:r>
            <a:r>
              <a:rPr lang="en-US" baseline="0" dirty="0" smtClean="0"/>
              <a:t>. (</a:t>
            </a:r>
            <a:r>
              <a:rPr lang="en-US" baseline="0" dirty="0" err="1" smtClean="0"/>
              <a:t>zde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dela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navratu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slozity</a:t>
            </a:r>
            <a:r>
              <a:rPr lang="en-US" baseline="0" dirty="0" smtClean="0"/>
              <a:t> “</a:t>
            </a:r>
            <a:r>
              <a:rPr lang="en-US" baseline="0" dirty="0" err="1" smtClean="0"/>
              <a:t>kontrakt</a:t>
            </a:r>
            <a:r>
              <a:rPr lang="en-US" baseline="0" dirty="0" smtClean="0"/>
              <a:t>” </a:t>
            </a:r>
            <a:r>
              <a:rPr lang="en-US" baseline="0" dirty="0" err="1" smtClean="0"/>
              <a:t>volani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funkce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kdy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volajici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to </a:t>
            </a:r>
            <a:r>
              <a:rPr lang="en-US" baseline="0" dirty="0" err="1" smtClean="0"/>
              <a:t>musi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ulozit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sam</a:t>
            </a:r>
            <a:r>
              <a:rPr lang="en-US" baseline="0" dirty="0" smtClean="0"/>
              <a:t>)</a:t>
            </a:r>
            <a:r>
              <a:rPr lang="cs-CZ" baseline="0" dirty="0" smtClean="0"/>
              <a:t> (</a:t>
            </a:r>
            <a:r>
              <a:rPr lang="cs-CZ" baseline="0" dirty="0" err="1" smtClean="0"/>
              <a:t>zmineno</a:t>
            </a:r>
            <a:r>
              <a:rPr lang="cs-CZ" baseline="0" dirty="0" smtClean="0"/>
              <a:t> </a:t>
            </a:r>
            <a:r>
              <a:rPr lang="cs-CZ" baseline="0" dirty="0" err="1" smtClean="0"/>
              <a:t>uz</a:t>
            </a:r>
            <a:r>
              <a:rPr lang="cs-CZ" baseline="0" dirty="0" smtClean="0"/>
              <a:t> drive u </a:t>
            </a:r>
            <a:r>
              <a:rPr lang="cs-CZ" baseline="0" dirty="0" err="1" smtClean="0"/>
              <a:t>jincyh</a:t>
            </a:r>
            <a:r>
              <a:rPr lang="cs-CZ" baseline="0" dirty="0" smtClean="0"/>
              <a:t> </a:t>
            </a:r>
            <a:r>
              <a:rPr lang="cs-CZ" baseline="0" dirty="0" err="1" smtClean="0"/>
              <a:t>uloh</a:t>
            </a:r>
            <a:r>
              <a:rPr lang="cs-CZ" baseline="0" dirty="0" smtClean="0"/>
              <a:t>)</a:t>
            </a:r>
            <a:endParaRPr lang="en-US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7428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Temer</a:t>
            </a:r>
            <a:r>
              <a:rPr lang="en-US" dirty="0" smtClean="0"/>
              <a:t> </a:t>
            </a:r>
            <a:r>
              <a:rPr lang="en-US" dirty="0" err="1" smtClean="0"/>
              <a:t>ukazkovy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</a:t>
            </a:r>
            <a:r>
              <a:rPr lang="en-US" dirty="0" err="1" smtClean="0"/>
              <a:t>ristup</a:t>
            </a:r>
            <a:r>
              <a:rPr lang="en-US" dirty="0" smtClean="0"/>
              <a:t> </a:t>
            </a:r>
            <a:r>
              <a:rPr lang="cs-CZ" dirty="0" smtClean="0"/>
              <a:t>„</a:t>
            </a:r>
            <a:r>
              <a:rPr lang="en-US" dirty="0" err="1" smtClean="0"/>
              <a:t>shor</a:t>
            </a:r>
            <a:r>
              <a:rPr lang="cs-CZ" dirty="0" smtClean="0"/>
              <a:t>a“ –</a:t>
            </a:r>
            <a:r>
              <a:rPr lang="en-US" dirty="0" smtClean="0"/>
              <a:t> </a:t>
            </a:r>
            <a:r>
              <a:rPr lang="en-US" dirty="0" err="1" smtClean="0"/>
              <a:t>rekurzivni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funkce</a:t>
            </a:r>
            <a:r>
              <a:rPr lang="en-US" baseline="0" dirty="0" smtClean="0"/>
              <a:t> s </a:t>
            </a:r>
            <a:r>
              <a:rPr lang="en-US" baseline="0" dirty="0" err="1" smtClean="0"/>
              <a:t>jednim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parametrem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podle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nej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pamatuje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vysledek</a:t>
            </a:r>
            <a:r>
              <a:rPr lang="en-US" baseline="0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ALE! </a:t>
            </a:r>
            <a:r>
              <a:rPr lang="en-US" dirty="0" err="1" smtClean="0"/>
              <a:t>Ukoncovaci</a:t>
            </a:r>
            <a:r>
              <a:rPr lang="en-US" dirty="0" smtClean="0"/>
              <a:t> </a:t>
            </a:r>
            <a:r>
              <a:rPr lang="en-US" dirty="0" err="1" smtClean="0"/>
              <a:t>podminka</a:t>
            </a:r>
            <a:r>
              <a:rPr lang="en-US" dirty="0" smtClean="0"/>
              <a:t> </a:t>
            </a:r>
            <a:r>
              <a:rPr lang="en-US" dirty="0" err="1" smtClean="0"/>
              <a:t>neni</a:t>
            </a:r>
            <a:r>
              <a:rPr lang="en-US" dirty="0" smtClean="0"/>
              <a:t> </a:t>
            </a:r>
            <a:r>
              <a:rPr lang="en-US" dirty="0" err="1" smtClean="0"/>
              <a:t>minimalni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jedno</a:t>
            </a:r>
            <a:r>
              <a:rPr lang="en-US" baseline="0" dirty="0" smtClean="0"/>
              <a:t> auto </a:t>
            </a:r>
            <a:r>
              <a:rPr lang="en-US" baseline="0" dirty="0" smtClean="0">
                <a:sym typeface="Wingdings" panose="05000000000000000000" pitchFamily="2" charset="2"/>
              </a:rPr>
              <a:t> </a:t>
            </a:r>
            <a:r>
              <a:rPr lang="en-US" baseline="0" dirty="0" err="1" smtClean="0"/>
              <a:t>zbytecne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Lze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zkratit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0 </a:t>
            </a:r>
            <a:r>
              <a:rPr lang="en-US" baseline="0" dirty="0" err="1" smtClean="0"/>
              <a:t>aut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overeno</a:t>
            </a:r>
            <a:r>
              <a:rPr lang="en-US" baseline="0" dirty="0" smtClean="0"/>
              <a:t>!)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 </a:t>
            </a:r>
            <a:r>
              <a:rPr lang="en-US" dirty="0" err="1" smtClean="0"/>
              <a:t>porovnani</a:t>
            </a:r>
            <a:r>
              <a:rPr lang="en-US" dirty="0" smtClean="0"/>
              <a:t> </a:t>
            </a:r>
            <a:r>
              <a:rPr lang="en-US" dirty="0" err="1" smtClean="0"/>
              <a:t>ukazkove</a:t>
            </a:r>
            <a:r>
              <a:rPr lang="en-US" dirty="0" smtClean="0"/>
              <a:t> “</a:t>
            </a:r>
            <a:r>
              <a:rPr lang="en-US" dirty="0" err="1" smtClean="0"/>
              <a:t>shora</a:t>
            </a:r>
            <a:r>
              <a:rPr lang="en-US" dirty="0" smtClean="0"/>
              <a:t>”. Toto je </a:t>
            </a:r>
            <a:r>
              <a:rPr lang="en-US" dirty="0" err="1" smtClean="0"/>
              <a:t>cela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funkce</a:t>
            </a:r>
            <a:r>
              <a:rPr lang="en-US" baseline="0" dirty="0" smtClean="0"/>
              <a:t>.</a:t>
            </a:r>
            <a:r>
              <a:rPr lang="cs-CZ" baseline="0" dirty="0" smtClean="0"/>
              <a:t> (to </a:t>
            </a:r>
            <a:r>
              <a:rPr lang="cs-CZ" baseline="0" dirty="0" err="1" smtClean="0"/>
              <a:t>predtim</a:t>
            </a:r>
            <a:r>
              <a:rPr lang="cs-CZ" baseline="0" dirty="0" smtClean="0"/>
              <a:t> nebyla)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Opet</a:t>
            </a:r>
            <a:r>
              <a:rPr lang="en-US" dirty="0" smtClean="0"/>
              <a:t> to </a:t>
            </a:r>
            <a:r>
              <a:rPr lang="en-US" dirty="0" err="1" smtClean="0"/>
              <a:t>vypada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zbytecne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specialni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pripady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posledni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prvek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zvlast</a:t>
            </a:r>
            <a:r>
              <a:rPr lang="en-US" baseline="0" dirty="0" smtClean="0"/>
              <a:t>?)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6DABF-33E5-45F9-9512-3A02EA30DA9B}" type="slidenum">
              <a:rPr lang="cs-CZ" smtClean="0"/>
              <a:pPr/>
              <a:t>104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835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Přímá spojovací čára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ovací čára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lipsa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7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8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2C91F-F914-43A4-A81E-167823489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4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2E14-A846-4AAD-9AFB-368129328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7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35430-F3C8-424E-9D24-631B041F8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7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4F57D-EE1D-47DC-BAD0-1AA3AB11C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AEAD2-0DB4-45CE-83ED-79D175691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D8F04-8A72-4F76-BFD6-CF410C299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E4880-3A4B-45F2-889E-30189AF85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Přímá spojovací čára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BEE16-42C5-486D-9F4A-B7F8EA570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vý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lIns="0" tIns="108000" rIns="0">
            <a:normAutofit/>
          </a:bodyPr>
          <a:lstStyle>
            <a:lvl1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noProof="1" smtClean="0"/>
              <a:t>Klepnutím lze upravit styly předlohy textu.</a:t>
            </a:r>
          </a:p>
          <a:p>
            <a:pPr lvl="1"/>
            <a:r>
              <a:rPr lang="en-US" noProof="1" smtClean="0"/>
              <a:t>Druhá úroveň</a:t>
            </a:r>
          </a:p>
          <a:p>
            <a:pPr lvl="2"/>
            <a:r>
              <a:rPr lang="en-US" noProof="1" smtClean="0"/>
              <a:t>Třetí úroveň</a:t>
            </a:r>
          </a:p>
          <a:p>
            <a:pPr lvl="3"/>
            <a:r>
              <a:rPr lang="en-US" noProof="1" smtClean="0"/>
              <a:t>Čtvrtá úroveň</a:t>
            </a:r>
          </a:p>
          <a:p>
            <a:pPr lvl="4"/>
            <a:r>
              <a:rPr lang="en-US" noProof="1" smtClean="0"/>
              <a:t>Pátá úroveň</a:t>
            </a:r>
            <a:endParaRPr lang="en-US" noProof="1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lIns="0" tIns="108000" rIns="0">
            <a:normAutofit/>
          </a:bodyPr>
          <a:lstStyle>
            <a:lvl1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828000" indent="-72000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noProof="1" smtClean="0"/>
              <a:t>Klepnutím lze upravit styly předlohy textu.</a:t>
            </a:r>
          </a:p>
          <a:p>
            <a:pPr lvl="1"/>
            <a:r>
              <a:rPr lang="en-US" noProof="1" smtClean="0"/>
              <a:t>Druhá úroveň</a:t>
            </a:r>
          </a:p>
          <a:p>
            <a:pPr lvl="2"/>
            <a:r>
              <a:rPr lang="en-US" noProof="1" smtClean="0"/>
              <a:t>Třetí úroveň</a:t>
            </a:r>
          </a:p>
          <a:p>
            <a:pPr lvl="3"/>
            <a:r>
              <a:rPr lang="en-US" noProof="1" smtClean="0"/>
              <a:t>Čtvrtá úroveň</a:t>
            </a:r>
          </a:p>
          <a:p>
            <a:pPr lvl="4"/>
            <a:r>
              <a:rPr lang="en-US" noProof="1" smtClean="0"/>
              <a:t>Pátá úroveň</a:t>
            </a:r>
            <a:endParaRPr lang="en-US" noProof="1"/>
          </a:p>
        </p:txBody>
      </p:sp>
      <p:sp>
        <p:nvSpPr>
          <p:cNvPr id="5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7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33895-A466-4FD8-B9E1-6DD64C4CA6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drojá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5720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tIns="108000">
            <a:normAutofit/>
          </a:bodyPr>
          <a:lstStyle>
            <a:lvl1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noProof="1" smtClean="0"/>
              <a:t>Klepnutím lze upravit styly předlohy textu.</a:t>
            </a:r>
          </a:p>
          <a:p>
            <a:pPr lvl="1"/>
            <a:r>
              <a:rPr lang="en-US" noProof="1" smtClean="0"/>
              <a:t>Druhá úroveň</a:t>
            </a:r>
          </a:p>
          <a:p>
            <a:pPr lvl="2"/>
            <a:r>
              <a:rPr lang="en-US" noProof="1" smtClean="0"/>
              <a:t>Třetí úroveň</a:t>
            </a:r>
          </a:p>
          <a:p>
            <a:pPr lvl="3"/>
            <a:r>
              <a:rPr lang="en-US" noProof="1" smtClean="0"/>
              <a:t>Čtvrtá úroveň</a:t>
            </a:r>
          </a:p>
          <a:p>
            <a:pPr lvl="4"/>
            <a:r>
              <a:rPr lang="en-US" noProof="1" smtClean="0"/>
              <a:t>Pátá úroveň</a:t>
            </a:r>
            <a:endParaRPr lang="en-US" noProof="1"/>
          </a:p>
        </p:txBody>
      </p:sp>
      <p:sp>
        <p:nvSpPr>
          <p:cNvPr id="4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55B6-2D89-43B0-82EA-3C527A1D2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3124200"/>
            <a:ext cx="8229600" cy="2971800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1"/>
            </a:solidFill>
          </a:ln>
        </p:spPr>
        <p:txBody>
          <a:bodyPr lIns="72000" tIns="108000" rIns="72000">
            <a:normAutofit/>
          </a:bodyPr>
          <a:lstStyle>
            <a:lvl1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2pPr>
            <a:lvl3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3pPr>
            <a:lvl4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4pPr>
            <a:lvl5pPr marL="144000" indent="0" algn="l">
              <a:spcBef>
                <a:spcPts val="0"/>
              </a:spcBef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noProof="1" smtClean="0"/>
              <a:t>Klepnutím lze upravit styly předlohy textu.</a:t>
            </a:r>
          </a:p>
          <a:p>
            <a:pPr lvl="1"/>
            <a:r>
              <a:rPr lang="en-US" noProof="1" smtClean="0"/>
              <a:t>Druhá úroveň</a:t>
            </a:r>
          </a:p>
          <a:p>
            <a:pPr lvl="2"/>
            <a:r>
              <a:rPr lang="en-US" noProof="1" smtClean="0"/>
              <a:t>Třetí úroveň</a:t>
            </a:r>
          </a:p>
          <a:p>
            <a:pPr lvl="3"/>
            <a:r>
              <a:rPr lang="en-US" noProof="1" smtClean="0"/>
              <a:t>Čtvrtá úroveň</a:t>
            </a:r>
          </a:p>
          <a:p>
            <a:pPr lvl="4"/>
            <a:r>
              <a:rPr lang="en-US" noProof="1" smtClean="0"/>
              <a:t>Pátá úroveň</a:t>
            </a:r>
            <a:endParaRPr lang="en-US" noProof="1"/>
          </a:p>
        </p:txBody>
      </p:sp>
      <p:sp>
        <p:nvSpPr>
          <p:cNvPr id="8" name="Zástupný symbol pro obsah 8"/>
          <p:cNvSpPr>
            <a:spLocks noGrp="1"/>
          </p:cNvSpPr>
          <p:nvPr>
            <p:ph idx="13"/>
          </p:nvPr>
        </p:nvSpPr>
        <p:spPr>
          <a:xfrm>
            <a:off x="457200" y="1524000"/>
            <a:ext cx="8229600" cy="1447800"/>
          </a:xfrm>
        </p:spPr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</p:txBody>
      </p:sp>
      <p:sp>
        <p:nvSpPr>
          <p:cNvPr id="5" name="Zástupný symbol pro datum 2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7" name="Zástupný symbol pro číslo snímku 2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74D8-2CC5-400A-9486-F08687448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6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7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714A5-A3C4-4932-9330-C52F6B698E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Přímá spojovací čára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26A4F-BD89-4332-8E0A-0A87FA396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11" name="Zástupný symbol pro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4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5" name="Zástupný symbol pro číslo snímku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38415-CE93-4D26-AAC1-1B45E86D4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text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E0A4B53-4B8B-4874-8F74-5939415E3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3996" r:id="rId2"/>
    <p:sldLayoutId id="2147484008" r:id="rId3"/>
    <p:sldLayoutId id="2147483997" r:id="rId4"/>
    <p:sldLayoutId id="2147483998" r:id="rId5"/>
    <p:sldLayoutId id="2147483999" r:id="rId6"/>
    <p:sldLayoutId id="2147484000" r:id="rId7"/>
    <p:sldLayoutId id="2147484009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b="1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FFF00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rgbClr val="CCFFFF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5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5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5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9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5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5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5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533400"/>
            <a:ext cx="8226425" cy="2133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1o.</a:t>
            </a:r>
            <a:r>
              <a:rPr kumimoji="0" lang="cs-CZ" sz="60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 Dyn. programování</a:t>
            </a:r>
            <a:br>
              <a:rPr kumimoji="0" lang="cs-CZ" sz="60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6000" b="1" i="0" u="none" strike="noStrike" kern="1200" cap="none" spc="-100" normalizeH="0" baseline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cs-CZ" sz="6000" b="1" i="0" u="none" strike="noStrike" kern="1200" cap="none" spc="-100" normalizeH="0" noProof="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99FF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řešení studentů)</a:t>
            </a:r>
            <a:endParaRPr kumimoji="0" lang="en-US" sz="2400" b="1" i="0" u="none" strike="noStrike" kern="1200" cap="none" spc="-100" normalizeH="0" baseline="0" noProof="0" dirty="0" smtClean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chemeClr val="bg1">
                  <a:lumMod val="40000"/>
                  <a:lumOff val="60000"/>
                </a:schemeClr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8533" y="5410199"/>
            <a:ext cx="1237721" cy="995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0999" y="3048000"/>
            <a:ext cx="7086601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BI-EP1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Efektivní programování 1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ZS 20</a:t>
            </a:r>
            <a:r>
              <a:rPr lang="cs-CZ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2</a:t>
            </a:r>
            <a:r>
              <a:rPr lang="en-US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4/2025</a:t>
            </a:r>
            <a:endParaRPr lang="cs-CZ" b="1" kern="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noProof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Ing. </a:t>
            </a:r>
            <a:r>
              <a:rPr lang="cs-CZ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Martin Kačer, Ph.D.</a:t>
            </a:r>
            <a:endParaRPr lang="en-US" b="1" kern="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676400" y="3048000"/>
            <a:ext cx="7010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cs-CZ" sz="2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</a:t>
            </a:r>
            <a:r>
              <a:rPr lang="en-US" sz="2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cs-CZ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Martin Kačer</a:t>
            </a:r>
          </a:p>
          <a:p>
            <a:pPr algn="r">
              <a:defRPr/>
            </a:pPr>
            <a:endParaRPr lang="cs-CZ" sz="2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Katedra teoretické informatiky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Fakulta</a:t>
            </a:r>
            <a:r>
              <a:rPr kumimoji="0" lang="cs-CZ" b="1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informačních technologií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b="1" kern="0" baseline="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České vysoké</a:t>
            </a:r>
            <a:r>
              <a:rPr lang="cs-CZ" b="1" kern="0" dirty="0" smtClean="0"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učení technické v Praze</a:t>
            </a: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47800" y="289560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4692650" y="289560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a 9"/>
          <p:cNvSpPr/>
          <p:nvPr/>
        </p:nvSpPr>
        <p:spPr>
          <a:xfrm>
            <a:off x="4524375" y="287178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en-US" dirty="0" smtClean="0"/>
              <a:t> – accepted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double </a:t>
            </a:r>
            <a:r>
              <a:rPr lang="cs-CZ" dirty="0" err="1"/>
              <a:t>solve</a:t>
            </a:r>
            <a:r>
              <a:rPr lang="cs-CZ" dirty="0"/>
              <a:t> (</a:t>
            </a:r>
            <a:r>
              <a:rPr lang="cs-CZ" dirty="0" err="1"/>
              <a:t>int</a:t>
            </a:r>
            <a:r>
              <a:rPr lang="cs-CZ" dirty="0"/>
              <a:t> i, </a:t>
            </a:r>
            <a:r>
              <a:rPr lang="cs-CZ" dirty="0" err="1"/>
              <a:t>int</a:t>
            </a:r>
            <a:r>
              <a:rPr lang="cs-CZ" dirty="0"/>
              <a:t> j</a:t>
            </a:r>
            <a:r>
              <a:rPr lang="cs-CZ" dirty="0" smtClean="0"/>
              <a:t>)</a:t>
            </a:r>
            <a:r>
              <a:rPr lang="en-US" dirty="0" smtClean="0"/>
              <a:t> </a:t>
            </a:r>
            <a:r>
              <a:rPr lang="cs-CZ" dirty="0" smtClean="0"/>
              <a:t>{</a:t>
            </a: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 </a:t>
            </a:r>
            <a:r>
              <a:rPr lang="cs-CZ" dirty="0" err="1"/>
              <a:t>cache</a:t>
            </a:r>
            <a:r>
              <a:rPr lang="cs-CZ" dirty="0"/>
              <a:t>[i][j] )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return </a:t>
            </a:r>
            <a:r>
              <a:rPr lang="cs-CZ" dirty="0" err="1"/>
              <a:t>cache</a:t>
            </a:r>
            <a:r>
              <a:rPr lang="cs-CZ" dirty="0"/>
              <a:t>[i][j</a:t>
            </a:r>
            <a:r>
              <a:rPr lang="cs-CZ" dirty="0" smtClean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 smtClean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 j &gt;= </a:t>
            </a:r>
            <a:r>
              <a:rPr lang="cs-CZ" dirty="0" err="1"/>
              <a:t>vehiclesCount</a:t>
            </a:r>
            <a:r>
              <a:rPr lang="cs-CZ" dirty="0"/>
              <a:t> )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return 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minTime</a:t>
            </a:r>
            <a:r>
              <a:rPr lang="cs-CZ" dirty="0"/>
              <a:t> = DBL_MAX, </a:t>
            </a:r>
            <a:r>
              <a:rPr lang="cs-CZ" dirty="0" err="1"/>
              <a:t>totalTime</a:t>
            </a:r>
            <a:r>
              <a:rPr lang="cs-CZ" dirty="0"/>
              <a:t> = DBL_MIN;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totalWeight</a:t>
            </a:r>
            <a:r>
              <a:rPr lang="cs-CZ" dirty="0"/>
              <a:t> = 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while</a:t>
            </a:r>
            <a:r>
              <a:rPr lang="cs-CZ" dirty="0"/>
              <a:t> (j &lt; </a:t>
            </a:r>
            <a:r>
              <a:rPr lang="cs-CZ" dirty="0" err="1"/>
              <a:t>vehiclesCount</a:t>
            </a:r>
            <a:r>
              <a:rPr lang="cs-CZ" dirty="0" smtClean="0"/>
              <a:t>)</a:t>
            </a:r>
            <a:r>
              <a:rPr lang="en-US" dirty="0" smtClean="0"/>
              <a:t> </a:t>
            </a:r>
            <a:r>
              <a:rPr lang="cs-CZ" dirty="0" smtClean="0"/>
              <a:t>{</a:t>
            </a: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totalTime</a:t>
            </a:r>
            <a:r>
              <a:rPr lang="cs-CZ" dirty="0"/>
              <a:t> = </a:t>
            </a:r>
            <a:r>
              <a:rPr lang="cs-CZ" dirty="0" err="1"/>
              <a:t>max</a:t>
            </a:r>
            <a:r>
              <a:rPr lang="cs-CZ" dirty="0"/>
              <a:t>( </a:t>
            </a:r>
            <a:r>
              <a:rPr lang="cs-CZ" dirty="0" err="1"/>
              <a:t>totalTime</a:t>
            </a:r>
            <a:r>
              <a:rPr lang="cs-CZ" dirty="0" smtClean="0"/>
              <a:t>,</a:t>
            </a:r>
            <a:r>
              <a:rPr lang="en-US" dirty="0"/>
              <a:t> </a:t>
            </a:r>
            <a:r>
              <a:rPr lang="cs-CZ" dirty="0" smtClean="0"/>
              <a:t>(</a:t>
            </a:r>
            <a:r>
              <a:rPr lang="cs-CZ" dirty="0"/>
              <a:t>double) </a:t>
            </a:r>
            <a:r>
              <a:rPr lang="cs-CZ" dirty="0" err="1"/>
              <a:t>bridgeLen</a:t>
            </a:r>
            <a:r>
              <a:rPr lang="cs-CZ" dirty="0"/>
              <a:t> / </a:t>
            </a:r>
            <a:r>
              <a:rPr lang="cs-CZ" dirty="0" err="1"/>
              <a:t>speeds</a:t>
            </a:r>
            <a:r>
              <a:rPr lang="cs-CZ" dirty="0"/>
              <a:t>[j] 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totalWeight</a:t>
            </a:r>
            <a:r>
              <a:rPr lang="cs-CZ" dirty="0"/>
              <a:t> += </a:t>
            </a:r>
            <a:r>
              <a:rPr lang="cs-CZ" dirty="0" err="1"/>
              <a:t>weights</a:t>
            </a:r>
            <a:r>
              <a:rPr lang="cs-CZ" dirty="0"/>
              <a:t>[j];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 ( </a:t>
            </a:r>
            <a:r>
              <a:rPr lang="cs-CZ" dirty="0" err="1"/>
              <a:t>totalWeight</a:t>
            </a:r>
            <a:r>
              <a:rPr lang="cs-CZ" dirty="0"/>
              <a:t> &gt; </a:t>
            </a:r>
            <a:r>
              <a:rPr lang="cs-CZ" dirty="0" err="1"/>
              <a:t>maxWeight</a:t>
            </a:r>
            <a:r>
              <a:rPr lang="cs-CZ" dirty="0"/>
              <a:t> )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minTime</a:t>
            </a:r>
            <a:r>
              <a:rPr lang="cs-CZ" dirty="0"/>
              <a:t> = min( </a:t>
            </a:r>
            <a:r>
              <a:rPr lang="cs-CZ" dirty="0" err="1"/>
              <a:t>minTime</a:t>
            </a:r>
            <a:r>
              <a:rPr lang="cs-CZ" dirty="0"/>
              <a:t>, </a:t>
            </a:r>
            <a:r>
              <a:rPr lang="cs-CZ" dirty="0" err="1" smtClean="0"/>
              <a:t>totalTime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cs-CZ" dirty="0" smtClean="0"/>
              <a:t>+</a:t>
            </a:r>
            <a:r>
              <a:rPr lang="en-US" dirty="0" smtClean="0"/>
              <a:t> </a:t>
            </a:r>
            <a:r>
              <a:rPr lang="cs-CZ" dirty="0" smtClean="0"/>
              <a:t>( </a:t>
            </a:r>
            <a:r>
              <a:rPr lang="cs-CZ" dirty="0" err="1"/>
              <a:t>cache</a:t>
            </a:r>
            <a:r>
              <a:rPr lang="cs-CZ" dirty="0"/>
              <a:t>[j + 1][j + 1] = </a:t>
            </a:r>
            <a:r>
              <a:rPr lang="cs-CZ" dirty="0" err="1"/>
              <a:t>solve</a:t>
            </a:r>
            <a:r>
              <a:rPr lang="cs-CZ" dirty="0"/>
              <a:t>( j + 1, j + 1 ) ) 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++j;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 smtClean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return </a:t>
            </a:r>
            <a:r>
              <a:rPr lang="cs-CZ" dirty="0" err="1"/>
              <a:t>minTime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2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double crossBridge(int limiter)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double minTimeToCross;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groupSpeed = vehicles[limiter].maxSpeed;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double groupTimeToCross = (60.0 * bridgeLen) / groupSpeed;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double timeToCross;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accWeight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// know value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(minTimesToCross[limiter] &gt; 0.0)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minTimesToCross[limiter];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(limiter &gt;= nVehicles - 1)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minTimeToCross = (60.0 * bridgeLen</a:t>
            </a:r>
            <a:r>
              <a:rPr lang="nn-NO" dirty="0" smtClean="0"/>
              <a:t>)</a:t>
            </a:r>
            <a:br>
              <a:rPr lang="nn-NO" dirty="0" smtClean="0"/>
            </a:br>
            <a:r>
              <a:rPr lang="nn-NO" dirty="0" smtClean="0"/>
              <a:t>				/ </a:t>
            </a:r>
            <a:r>
              <a:rPr lang="nn-NO" dirty="0"/>
              <a:t>vehicles[nVehicles - 1].maxSpeed;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// remember value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minTimesToCross[limiter] = minTimeToCross;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minTimeToCross;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i;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 = limiter; i &lt; </a:t>
            </a:r>
            <a:r>
              <a:rPr lang="nn-NO" dirty="0" smtClean="0"/>
              <a:t>nVehicles</a:t>
            </a:r>
            <a:br>
              <a:rPr lang="nn-NO" dirty="0" smtClean="0"/>
            </a:br>
            <a:r>
              <a:rPr lang="nn-NO" dirty="0" smtClean="0"/>
              <a:t>				&amp;&amp; </a:t>
            </a:r>
            <a:r>
              <a:rPr lang="nn-NO" dirty="0"/>
              <a:t>accWeight + vehicles[i].weight &lt;= maxLoad</a:t>
            </a:r>
            <a:r>
              <a:rPr lang="nn-NO" dirty="0" smtClean="0"/>
              <a:t>; 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102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914400" y="3657600"/>
            <a:ext cx="6172200" cy="1524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 bwMode="auto">
          <a:xfrm>
            <a:off x="4379343" y="4877519"/>
            <a:ext cx="4191000" cy="8382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(limiter &gt;=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nVehicles)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kumimoji="0" lang="en-US" sz="20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73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cs-CZ" dirty="0" smtClean="0"/>
              <a:t> – shora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double Solve(ll start</a:t>
            </a:r>
            <a:r>
              <a:rPr lang="nn-NO" dirty="0" smtClean="0"/>
              <a:t>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(start &gt;= (ll)cars.size())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(preCounted[start] != NOT_INIT)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preCounted[start];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ll curWeight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ll minSpeed = LONG_MAX;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double ret = DBL_MAX;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i = 0; start + i &lt; (ll)cars.size(); i</a:t>
            </a:r>
            <a:r>
              <a:rPr lang="nn-NO" dirty="0" smtClean="0"/>
              <a:t>++)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curWeight += cars[start + i].first;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(curWeight &gt; maxLoad)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break;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minSpeed = min(minSpeed, cars[start + i].second);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 = min(ret, getTime(minSpeed) + Solve(start + i + 1));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}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return preCounted[start] = ret;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0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double </a:t>
            </a:r>
            <a:r>
              <a:rPr lang="nn-NO" dirty="0"/>
              <a:t>minTime = -1;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if(startPosition </a:t>
            </a:r>
            <a:r>
              <a:rPr lang="nn-NO" dirty="0"/>
              <a:t>&gt; (int)cars.size() - 1) 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// za polem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minTime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else </a:t>
            </a:r>
            <a:r>
              <a:rPr lang="nn-NO" dirty="0"/>
              <a:t>if(startPosition == (int)cars.size() - 1</a:t>
            </a:r>
            <a:r>
              <a:rPr lang="nn-NO" dirty="0" smtClean="0"/>
              <a:t>)</a:t>
            </a:r>
            <a:br>
              <a:rPr lang="nn-NO" dirty="0" smtClean="0"/>
            </a:br>
            <a:r>
              <a:rPr lang="nn-NO" dirty="0" smtClean="0"/>
              <a:t>		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posledni prvek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minTime = cars[startPosition].time;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else {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//alespon dva prvky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for(int endFirstGroup = </a:t>
            </a:r>
            <a:r>
              <a:rPr lang="nn-NO" dirty="0" smtClean="0"/>
              <a:t>startPosition;</a:t>
            </a:r>
            <a:br>
              <a:rPr lang="nn-NO" dirty="0" smtClean="0"/>
            </a:br>
            <a:r>
              <a:rPr lang="nn-NO" dirty="0" smtClean="0"/>
              <a:t>				endFirstGroup </a:t>
            </a:r>
            <a:r>
              <a:rPr lang="nn-NO" dirty="0"/>
              <a:t>&lt; (int)cars.size</a:t>
            </a:r>
            <a:r>
              <a:rPr lang="nn-NO" dirty="0" smtClean="0"/>
              <a:t>();</a:t>
            </a:r>
            <a:br>
              <a:rPr lang="nn-NO" dirty="0" smtClean="0"/>
            </a:br>
            <a:r>
              <a:rPr lang="nn-NO" dirty="0" smtClean="0"/>
              <a:t>				++</a:t>
            </a:r>
            <a:r>
              <a:rPr lang="nn-NO" dirty="0"/>
              <a:t>endFirstGroup)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//kontrola jestli tohle 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rozdeleni</a:t>
            </a:r>
            <a:br>
              <a:rPr lang="nn-NO" dirty="0" smtClean="0">
                <a:solidFill>
                  <a:schemeClr val="tx1">
                    <a:lumMod val="65000"/>
                  </a:schemeClr>
                </a:solidFill>
              </a:rPr>
            </a:b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			  splni vahovy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limit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w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for(int i = </a:t>
            </a:r>
            <a:r>
              <a:rPr lang="nn-NO" dirty="0" smtClean="0"/>
              <a:t>startPosition;</a:t>
            </a:r>
            <a:br>
              <a:rPr lang="nn-NO" dirty="0" smtClean="0"/>
            </a:br>
            <a:r>
              <a:rPr lang="nn-NO" dirty="0" smtClean="0"/>
              <a:t>							i </a:t>
            </a:r>
            <a:r>
              <a:rPr lang="nn-NO" dirty="0"/>
              <a:t>&lt;= endFirstGroup; ++i)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w += cars[i].weight;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if(w &gt; maxW) break;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. . . . .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3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double recursion(int index, int current_index, int weight2, int minspeed, int N, double mass[][1001], int *ves, int *spidy</a:t>
            </a:r>
            <a:r>
              <a:rPr lang="nn-NO" dirty="0" smtClean="0"/>
              <a:t>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if(current_index &gt;= N)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l / (double)minspeed;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if(mass[index][weight2] == 0</a:t>
            </a:r>
            <a:r>
              <a:rPr lang="nn-NO" dirty="0" smtClean="0"/>
              <a:t>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if(weight2 - ves[current_index] &lt; 0</a:t>
            </a:r>
            <a:r>
              <a:rPr lang="nn-NO" dirty="0" smtClean="0"/>
              <a:t>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double result1 = recursion(current_index, </a:t>
            </a:r>
            <a:r>
              <a:rPr lang="nn-NO" dirty="0" smtClean="0"/>
              <a:t>current_index+1,</a:t>
            </a:r>
            <a:br>
              <a:rPr lang="nn-NO" dirty="0" smtClean="0"/>
            </a:br>
            <a:r>
              <a:rPr lang="nn-NO" dirty="0" smtClean="0"/>
              <a:t>					b-ves[current_index</a:t>
            </a:r>
            <a:r>
              <a:rPr lang="nn-NO" dirty="0"/>
              <a:t>], spidy[current_index</a:t>
            </a:r>
            <a:r>
              <a:rPr lang="nn-NO" dirty="0" smtClean="0"/>
              <a:t>],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				N</a:t>
            </a:r>
            <a:r>
              <a:rPr lang="nn-NO" dirty="0"/>
              <a:t>, mass, ves, spidy);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mass[index][weight2] = result1 + l/(double)minspeed;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  <a:r>
              <a:rPr lang="nn-NO" dirty="0" smtClean="0"/>
              <a:t>} else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next;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if(spidy[current_index] &lt; minspeed) next = spidy[current_index];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else                                next = minspeed;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double result1 = recursion(current_index, current_index + </a:t>
            </a:r>
            <a:r>
              <a:rPr lang="nn-NO" dirty="0" smtClean="0"/>
              <a:t>1,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				b </a:t>
            </a:r>
            <a:r>
              <a:rPr lang="nn-NO" dirty="0"/>
              <a:t>- ves[current_index], spidy[current_index</a:t>
            </a:r>
            <a:r>
              <a:rPr lang="nn-NO" dirty="0" smtClean="0"/>
              <a:t>],</a:t>
            </a:r>
            <a:br>
              <a:rPr lang="nn-NO" dirty="0" smtClean="0"/>
            </a:br>
            <a:r>
              <a:rPr lang="nn-NO" dirty="0" smtClean="0"/>
              <a:t>					N</a:t>
            </a:r>
            <a:r>
              <a:rPr lang="nn-NO" dirty="0"/>
              <a:t>, mass, ves, spidy);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double result2 = result1 + l/(double)minspeed;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double result3 = recursion(index, current_index + </a:t>
            </a:r>
            <a:r>
              <a:rPr lang="nn-NO" dirty="0" smtClean="0"/>
              <a:t>1,</a:t>
            </a:r>
            <a:br>
              <a:rPr lang="nn-NO" dirty="0" smtClean="0"/>
            </a:br>
            <a:r>
              <a:rPr lang="nn-NO" dirty="0" smtClean="0"/>
              <a:t>					weight2 </a:t>
            </a:r>
            <a:r>
              <a:rPr lang="nn-NO" dirty="0"/>
              <a:t>- ves[current_index], </a:t>
            </a:r>
            <a:r>
              <a:rPr lang="nn-NO" dirty="0" smtClean="0"/>
              <a:t>next,</a:t>
            </a:r>
            <a:br>
              <a:rPr lang="nn-NO" dirty="0" smtClean="0"/>
            </a:br>
            <a:r>
              <a:rPr lang="nn-NO" dirty="0" smtClean="0"/>
              <a:t>					N</a:t>
            </a:r>
            <a:r>
              <a:rPr lang="nn-NO" dirty="0"/>
              <a:t>, mass, ves, spidy);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mass[index][weight2] = min(result2, result3);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}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return mass[index][weight2];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double solve(int firstCarInGroup, </a:t>
            </a:r>
            <a:r>
              <a:rPr lang="cs-CZ" dirty="0" smtClean="0"/>
              <a:t>          </a:t>
            </a:r>
            <a:r>
              <a:rPr lang="nn-NO" dirty="0" smtClean="0"/>
              <a:t>int currentCar,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int </a:t>
            </a:r>
            <a:r>
              <a:rPr lang="nn-NO" dirty="0"/>
              <a:t>weightLeftInGroup, int speedOfGroup){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if(currentCar &gt;= n)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length/(double)speedOfGroup;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if(dp[firstCarInGroup][weightLeftInGroup] != 0)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dp[firstCarInGroup][weightLeftInGroup];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if(weightLeftInGroup - weight[currentCar] &lt; 0</a:t>
            </a:r>
            <a:r>
              <a:rPr lang="nn-NO" dirty="0" smtClean="0"/>
              <a:t>)</a:t>
            </a:r>
            <a:r>
              <a:rPr lang="cs-CZ" dirty="0" smtClean="0"/>
              <a:t> </a:t>
            </a:r>
            <a:r>
              <a:rPr lang="nn-NO" dirty="0" smtClean="0"/>
              <a:t>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dp[firstCarInGroup][weightLeftInGroup] = solve(currentCar, </a:t>
            </a:r>
            <a:r>
              <a:rPr lang="nn-NO" dirty="0" smtClean="0"/>
              <a:t>currentCar+1</a:t>
            </a:r>
            <a:r>
              <a:rPr lang="nn-NO" dirty="0"/>
              <a:t>, </a:t>
            </a:r>
            <a:r>
              <a:rPr lang="cs-CZ" dirty="0" smtClean="0"/>
              <a:t>					</a:t>
            </a:r>
            <a:r>
              <a:rPr lang="nn-NO" dirty="0" smtClean="0"/>
              <a:t>bridge </a:t>
            </a:r>
            <a:r>
              <a:rPr lang="nn-NO" dirty="0"/>
              <a:t>- weight[currentCar], speed[currentCar</a:t>
            </a:r>
            <a:r>
              <a:rPr lang="nn-NO" dirty="0" smtClean="0"/>
              <a:t>])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</a:t>
            </a:r>
            <a:r>
              <a:rPr lang="cs-CZ" dirty="0"/>
              <a:t>	</a:t>
            </a:r>
            <a:r>
              <a:rPr lang="nn-NO" dirty="0" smtClean="0"/>
              <a:t>+ </a:t>
            </a:r>
            <a:r>
              <a:rPr lang="nn-NO" dirty="0"/>
              <a:t>length/(double)speedOfGroup;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}</a:t>
            </a: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nn-NO" dirty="0" smtClean="0"/>
              <a:t>else</a:t>
            </a:r>
            <a:r>
              <a:rPr lang="cs-CZ" dirty="0" smtClean="0"/>
              <a:t> </a:t>
            </a:r>
            <a:r>
              <a:rPr lang="nn-NO" dirty="0" smtClean="0"/>
              <a:t>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speedOfGroupWithCurrentCar = speedOfGroup &lt; speed[currentCar</a:t>
            </a:r>
            <a:r>
              <a:rPr lang="nn-NO" dirty="0" smtClean="0"/>
              <a:t>]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</a:t>
            </a:r>
            <a:r>
              <a:rPr lang="nn-NO" dirty="0" smtClean="0"/>
              <a:t>? </a:t>
            </a:r>
            <a:r>
              <a:rPr lang="nn-NO" dirty="0"/>
              <a:t>speedOfGroup : speed[currentCar];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dp[firstCarInGroup][weightLeftInGroup] = min(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(solve(currentCar, currentCar + 1, bridge - weight[currentCar</a:t>
            </a:r>
            <a:r>
              <a:rPr lang="nn-NO" dirty="0" smtClean="0"/>
              <a:t>],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</a:t>
            </a:r>
            <a:r>
              <a:rPr lang="nn-NO" dirty="0" smtClean="0"/>
              <a:t>speed[currentCar</a:t>
            </a:r>
            <a:r>
              <a:rPr lang="nn-NO" dirty="0"/>
              <a:t>]) + length/(double)speedOfGroup),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solve(firstCarInGroup, currentCar + </a:t>
            </a:r>
            <a:r>
              <a:rPr lang="nn-NO" dirty="0" smtClean="0"/>
              <a:t>1,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</a:t>
            </a:r>
            <a:r>
              <a:rPr lang="nn-NO" dirty="0" smtClean="0"/>
              <a:t>weightLeftInGroup </a:t>
            </a:r>
            <a:r>
              <a:rPr lang="nn-NO" dirty="0"/>
              <a:t>- weight[currentCar</a:t>
            </a:r>
            <a:r>
              <a:rPr lang="nn-NO" dirty="0" smtClean="0"/>
              <a:t>],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</a:t>
            </a:r>
            <a:r>
              <a:rPr lang="nn-NO" dirty="0" smtClean="0"/>
              <a:t>speedOfGroupWithCurrentCar</a:t>
            </a:r>
            <a:r>
              <a:rPr lang="nn-NO" dirty="0"/>
              <a:t>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return dp[firstCarInGroup][weightLeftInGroup];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}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106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4876800" y="1600201"/>
            <a:ext cx="1828800" cy="4148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30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cs-CZ" dirty="0" smtClean="0"/>
              <a:t> – </a:t>
            </a:r>
            <a:r>
              <a:rPr lang="cs-CZ" dirty="0" err="1" smtClean="0"/>
              <a:t>time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memset(&amp;memo[0][0], 0, sizeof(memo));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stride : range(n_vehicles))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first : range(n_vehicles - stride))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last = first + stride;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sumt = </a:t>
            </a:r>
            <a:r>
              <a:rPr lang="nn-NO" dirty="0" smtClean="0"/>
              <a:t>0, mins </a:t>
            </a:r>
            <a:r>
              <a:rPr lang="nn-NO" dirty="0"/>
              <a:t>= INT_MAX;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 (int i : range(first, last + 1))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sumt += vehicles[i].weight;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mins = min(mins, vehicles[i].speed);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double min_split = DBL_MAX;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 (int split = first; split &lt; last; split++)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min_split = </a:t>
            </a:r>
            <a:r>
              <a:rPr lang="nn-NO" dirty="0" smtClean="0"/>
              <a:t>min(min_split,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memo[first</a:t>
            </a:r>
            <a:r>
              <a:rPr lang="nn-NO" dirty="0"/>
              <a:t>][split] + memo[split + 1][last]);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double out = double(length) / mins * 60;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(sumt &gt; max_load or min_split &lt; out)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out = min_split;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memo[first][last] = out;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}</a:t>
            </a:r>
            <a:r>
              <a:rPr lang="nn-NO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107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533400" y="1981200"/>
            <a:ext cx="6172200" cy="457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27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cs-CZ" dirty="0" smtClean="0"/>
              <a:t> – téměř správně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float</a:t>
            </a:r>
            <a:r>
              <a:rPr lang="cs-CZ" dirty="0"/>
              <a:t> </a:t>
            </a:r>
            <a:r>
              <a:rPr lang="cs-CZ" dirty="0" err="1"/>
              <a:t>best</a:t>
            </a:r>
            <a:r>
              <a:rPr lang="cs-CZ" dirty="0"/>
              <a:t> = INFINITY,</a:t>
            </a:r>
          </a:p>
          <a:p>
            <a:r>
              <a:rPr lang="cs-CZ" dirty="0"/>
              <a:t>	</a:t>
            </a:r>
            <a:r>
              <a:rPr lang="cs-CZ" dirty="0" err="1"/>
              <a:t>resCurr</a:t>
            </a:r>
            <a:r>
              <a:rPr lang="cs-CZ" dirty="0"/>
              <a:t>;</a:t>
            </a:r>
          </a:p>
          <a:p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wCurr</a:t>
            </a:r>
            <a:r>
              <a:rPr lang="cs-CZ" dirty="0"/>
              <a:t> = 0,</a:t>
            </a:r>
          </a:p>
          <a:p>
            <a:r>
              <a:rPr lang="cs-CZ" dirty="0"/>
              <a:t>	</a:t>
            </a:r>
            <a:r>
              <a:rPr lang="cs-CZ" dirty="0" err="1"/>
              <a:t>sCurr</a:t>
            </a:r>
            <a:r>
              <a:rPr lang="cs-CZ" dirty="0"/>
              <a:t> = INF,</a:t>
            </a:r>
          </a:p>
          <a:p>
            <a:r>
              <a:rPr lang="cs-CZ" dirty="0"/>
              <a:t>	</a:t>
            </a:r>
            <a:r>
              <a:rPr lang="cs-CZ" dirty="0" err="1"/>
              <a:t>idxCurr</a:t>
            </a:r>
            <a:r>
              <a:rPr lang="cs-CZ" dirty="0"/>
              <a:t> = </a:t>
            </a:r>
            <a:r>
              <a:rPr lang="cs-CZ" dirty="0" err="1"/>
              <a:t>from</a:t>
            </a:r>
            <a:r>
              <a:rPr lang="cs-CZ" dirty="0"/>
              <a:t> - 1;</a:t>
            </a:r>
          </a:p>
          <a:p>
            <a:r>
              <a:rPr lang="cs-CZ" dirty="0" err="1" smtClean="0"/>
              <a:t>while</a:t>
            </a:r>
            <a:r>
              <a:rPr lang="cs-CZ" dirty="0" smtClean="0"/>
              <a:t> </a:t>
            </a:r>
            <a:r>
              <a:rPr lang="cs-CZ" dirty="0"/>
              <a:t>(++</a:t>
            </a:r>
            <a:r>
              <a:rPr lang="cs-CZ" dirty="0" err="1"/>
              <a:t>idxCurr</a:t>
            </a:r>
            <a:r>
              <a:rPr lang="cs-CZ" dirty="0"/>
              <a:t> &lt; n</a:t>
            </a:r>
            <a:r>
              <a:rPr lang="cs-CZ" dirty="0" smtClean="0"/>
              <a:t>) {</a:t>
            </a:r>
            <a:endParaRPr lang="cs-CZ" dirty="0"/>
          </a:p>
          <a:p>
            <a:r>
              <a:rPr lang="cs-CZ" dirty="0"/>
              <a:t>	Car c = (*</a:t>
            </a:r>
            <a:r>
              <a:rPr lang="cs-CZ" dirty="0" err="1"/>
              <a:t>arr</a:t>
            </a:r>
            <a:r>
              <a:rPr lang="cs-CZ" dirty="0"/>
              <a:t>)[</a:t>
            </a:r>
            <a:r>
              <a:rPr lang="cs-CZ" dirty="0" err="1"/>
              <a:t>idxCurr</a:t>
            </a:r>
            <a:r>
              <a:rPr lang="cs-CZ" dirty="0"/>
              <a:t>];</a:t>
            </a:r>
          </a:p>
          <a:p>
            <a:r>
              <a:rPr lang="cs-CZ" dirty="0"/>
              <a:t>	</a:t>
            </a:r>
            <a:r>
              <a:rPr lang="cs-CZ" dirty="0" err="1"/>
              <a:t>sCurr</a:t>
            </a:r>
            <a:r>
              <a:rPr lang="cs-CZ" dirty="0"/>
              <a:t> = </a:t>
            </a:r>
            <a:r>
              <a:rPr lang="cs-CZ" dirty="0" err="1"/>
              <a:t>sCurr</a:t>
            </a:r>
            <a:r>
              <a:rPr lang="cs-CZ" dirty="0"/>
              <a:t> &lt; </a:t>
            </a:r>
            <a:r>
              <a:rPr lang="cs-CZ" dirty="0" err="1"/>
              <a:t>c.s</a:t>
            </a:r>
            <a:r>
              <a:rPr lang="cs-CZ" dirty="0"/>
              <a:t> ? </a:t>
            </a:r>
            <a:r>
              <a:rPr lang="cs-CZ" dirty="0" err="1"/>
              <a:t>sCurr</a:t>
            </a:r>
            <a:r>
              <a:rPr lang="cs-CZ" dirty="0"/>
              <a:t> : </a:t>
            </a:r>
            <a:r>
              <a:rPr lang="cs-CZ" dirty="0" err="1"/>
              <a:t>c.s</a:t>
            </a:r>
            <a:r>
              <a:rPr lang="cs-CZ" dirty="0"/>
              <a:t>;</a:t>
            </a:r>
          </a:p>
          <a:p>
            <a:r>
              <a:rPr lang="cs-CZ" dirty="0"/>
              <a:t>	</a:t>
            </a:r>
            <a:r>
              <a:rPr lang="cs-CZ" dirty="0" err="1"/>
              <a:t>wCurr</a:t>
            </a:r>
            <a:r>
              <a:rPr lang="cs-CZ" dirty="0"/>
              <a:t> += </a:t>
            </a:r>
            <a:r>
              <a:rPr lang="cs-CZ" dirty="0" err="1"/>
              <a:t>c.w</a:t>
            </a:r>
            <a:r>
              <a:rPr lang="cs-CZ" dirty="0"/>
              <a:t>;</a:t>
            </a:r>
          </a:p>
          <a:p>
            <a:endParaRPr lang="cs-CZ" sz="1100" dirty="0" smtClean="0"/>
          </a:p>
          <a:p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wCurr</a:t>
            </a:r>
            <a:r>
              <a:rPr lang="cs-CZ" dirty="0"/>
              <a:t> &gt; b) 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lvl="0">
              <a:buClr>
                <a:srgbClr val="F3A447"/>
              </a:buClr>
            </a:pPr>
            <a:endParaRPr lang="cs-CZ" sz="1100" dirty="0">
              <a:solidFill>
                <a:srgbClr val="809EC2">
                  <a:lumMod val="50000"/>
                </a:srgbClr>
              </a:solidFill>
            </a:endParaRPr>
          </a:p>
          <a:p>
            <a:r>
              <a:rPr lang="cs-CZ" dirty="0"/>
              <a:t>	</a:t>
            </a:r>
            <a:r>
              <a:rPr lang="cs-CZ" dirty="0" err="1"/>
              <a:t>float</a:t>
            </a:r>
            <a:r>
              <a:rPr lang="cs-CZ" dirty="0"/>
              <a:t> </a:t>
            </a:r>
            <a:r>
              <a:rPr lang="cs-CZ" dirty="0" err="1"/>
              <a:t>time_curr</a:t>
            </a:r>
            <a:r>
              <a:rPr lang="cs-CZ" dirty="0"/>
              <a:t> = </a:t>
            </a:r>
            <a:r>
              <a:rPr lang="cs-CZ" dirty="0" err="1"/>
              <a:t>count_time</a:t>
            </a:r>
            <a:r>
              <a:rPr lang="cs-CZ" dirty="0"/>
              <a:t>(l, </a:t>
            </a:r>
            <a:r>
              <a:rPr lang="cs-CZ" dirty="0" err="1"/>
              <a:t>sCurr</a:t>
            </a:r>
            <a:r>
              <a:rPr lang="cs-CZ" dirty="0"/>
              <a:t>);</a:t>
            </a:r>
          </a:p>
          <a:p>
            <a:r>
              <a:rPr lang="cs-CZ" dirty="0"/>
              <a:t>	</a:t>
            </a:r>
            <a:r>
              <a:rPr lang="cs-CZ" dirty="0" err="1"/>
              <a:t>resCurr</a:t>
            </a:r>
            <a:r>
              <a:rPr lang="cs-CZ" dirty="0"/>
              <a:t> = </a:t>
            </a:r>
            <a:r>
              <a:rPr lang="cs-CZ" dirty="0" err="1"/>
              <a:t>time_curr</a:t>
            </a:r>
            <a:r>
              <a:rPr lang="cs-CZ" dirty="0"/>
              <a:t> + </a:t>
            </a:r>
            <a:r>
              <a:rPr lang="cs-CZ" dirty="0" err="1"/>
              <a:t>process_task_recurse</a:t>
            </a:r>
            <a:r>
              <a:rPr lang="cs-CZ" dirty="0" smtClean="0"/>
              <a:t>(</a:t>
            </a:r>
            <a:br>
              <a:rPr lang="cs-CZ" dirty="0" smtClean="0"/>
            </a:br>
            <a:r>
              <a:rPr lang="cs-CZ" dirty="0" smtClean="0"/>
              <a:t>			</a:t>
            </a:r>
            <a:r>
              <a:rPr lang="cs-CZ" dirty="0" err="1" smtClean="0"/>
              <a:t>arr</a:t>
            </a:r>
            <a:r>
              <a:rPr lang="cs-CZ" dirty="0"/>
              <a:t>, </a:t>
            </a:r>
            <a:r>
              <a:rPr lang="cs-CZ" dirty="0" err="1"/>
              <a:t>tab</a:t>
            </a:r>
            <a:r>
              <a:rPr lang="cs-CZ" dirty="0"/>
              <a:t>, b, l, n, </a:t>
            </a:r>
            <a:r>
              <a:rPr lang="cs-CZ" dirty="0" err="1"/>
              <a:t>idxCurr</a:t>
            </a:r>
            <a:r>
              <a:rPr lang="cs-CZ" dirty="0"/>
              <a:t> + 1);</a:t>
            </a:r>
          </a:p>
          <a:p>
            <a:r>
              <a:rPr lang="cs-CZ" dirty="0"/>
              <a:t>	</a:t>
            </a:r>
            <a:r>
              <a:rPr lang="cs-CZ" dirty="0" err="1"/>
              <a:t>best</a:t>
            </a:r>
            <a:r>
              <a:rPr lang="cs-CZ" dirty="0"/>
              <a:t> = </a:t>
            </a:r>
            <a:r>
              <a:rPr lang="cs-CZ" dirty="0" err="1"/>
              <a:t>best</a:t>
            </a:r>
            <a:r>
              <a:rPr lang="cs-CZ" dirty="0"/>
              <a:t> &lt; </a:t>
            </a:r>
            <a:r>
              <a:rPr lang="cs-CZ" dirty="0" err="1"/>
              <a:t>resCurr</a:t>
            </a:r>
            <a:r>
              <a:rPr lang="cs-CZ" dirty="0"/>
              <a:t> ? </a:t>
            </a:r>
            <a:r>
              <a:rPr lang="cs-CZ" dirty="0" err="1"/>
              <a:t>best</a:t>
            </a:r>
            <a:r>
              <a:rPr lang="cs-CZ" dirty="0"/>
              <a:t> : </a:t>
            </a:r>
            <a:r>
              <a:rPr lang="cs-CZ" dirty="0" err="1"/>
              <a:t>resCurr</a:t>
            </a:r>
            <a:r>
              <a:rPr lang="cs-CZ" dirty="0"/>
              <a:t>;</a:t>
            </a:r>
          </a:p>
          <a:p>
            <a:r>
              <a:rPr lang="cs-CZ" dirty="0"/>
              <a:t>}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108</a:t>
            </a:fld>
            <a:endParaRPr lang="en-US"/>
          </a:p>
        </p:txBody>
      </p:sp>
      <p:sp>
        <p:nvSpPr>
          <p:cNvPr id="10" name="Zaoblený obdélník 9"/>
          <p:cNvSpPr/>
          <p:nvPr/>
        </p:nvSpPr>
        <p:spPr>
          <a:xfrm>
            <a:off x="609600" y="1600200"/>
            <a:ext cx="838200" cy="27657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5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readTenderUnits(customerUnits);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readTenderUnits(shopUnits);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calculateMinimumExchanges(customerUnits, exchangeTableCustomer);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calculateMinimumExchanges(shopUnits, exchangeTableShop);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result = (targetValue &gt;= exchangeTableCustomer.size() ? -1 : exchangeTableCustomer[targetValue]);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</a:t>
            </a:r>
            <a:r>
              <a:rPr lang="nn-NO" dirty="0" smtClean="0"/>
              <a:t>(int i </a:t>
            </a:r>
            <a:r>
              <a:rPr lang="nn-NO" dirty="0"/>
              <a:t>= </a:t>
            </a:r>
            <a:r>
              <a:rPr lang="nn-NO" dirty="0" smtClean="0"/>
              <a:t>targetValue+1</a:t>
            </a:r>
            <a:r>
              <a:rPr lang="nn-NO" dirty="0"/>
              <a:t>; i &lt; exchangeTableCustomer.size</a:t>
            </a:r>
            <a:r>
              <a:rPr lang="nn-NO" dirty="0" smtClean="0"/>
              <a:t>();</a:t>
            </a:r>
            <a:br>
              <a:rPr lang="nn-NO" dirty="0" smtClean="0"/>
            </a:br>
            <a:r>
              <a:rPr lang="nn-NO" dirty="0" smtClean="0"/>
              <a:t>											++</a:t>
            </a:r>
            <a:r>
              <a:rPr lang="nn-NO" dirty="0"/>
              <a:t>i)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(i - targetValue &gt;= exchangeTableShop.size())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break</a:t>
            </a:r>
            <a:r>
              <a:rPr lang="nn-NO" dirty="0" smtClean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customerValue = exchangeTableCustomer[i];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shopValue = exchangeTableShop[i - targetValue];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(customerValue != -1 &amp;&amp; shopValue != -1)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result = (result == -1) ? customerValue + </a:t>
            </a:r>
            <a:r>
              <a:rPr lang="nn-NO" dirty="0" smtClean="0"/>
              <a:t>shopValue</a:t>
            </a:r>
            <a:br>
              <a:rPr lang="nn-NO" dirty="0" smtClean="0"/>
            </a:br>
            <a:r>
              <a:rPr lang="nn-NO" dirty="0" smtClean="0"/>
              <a:t>				: </a:t>
            </a:r>
            <a:r>
              <a:rPr lang="nn-NO" dirty="0"/>
              <a:t>std::min(result, customerValue + shopValue);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  <a:r>
              <a:rPr lang="nn-NO" dirty="0"/>
              <a:t>	</a:t>
            </a:r>
            <a:r>
              <a:rPr lang="nn-NO" dirty="0" smtClean="0"/>
              <a:t>}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8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void fillDP(vector&lt;int&gt; &amp; list, vector&lt;int&gt; &amp; DP)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max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value : list)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max +=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DP.resize(max + 1, -1);  // +1 because of zero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DP[0]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value : list)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for(int j = (int)DP.size() - 1; j &gt;= 0; --j)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if(DP[j] == -1)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continue;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if(DP[j + value] == -</a:t>
            </a:r>
            <a:r>
              <a:rPr lang="nn-NO" dirty="0" smtClean="0"/>
              <a:t>1</a:t>
            </a:r>
            <a:br>
              <a:rPr lang="nn-NO" dirty="0" smtClean="0"/>
            </a:br>
            <a:r>
              <a:rPr lang="nn-NO" dirty="0" smtClean="0"/>
              <a:t>			|| </a:t>
            </a:r>
            <a:r>
              <a:rPr lang="nn-NO" dirty="0"/>
              <a:t>DP[j + value] &gt; DP[j] + 1)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DP[j + value] = DP[j] + 1;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}</a:t>
            </a:r>
            <a:r>
              <a:rPr lang="nn-NO" dirty="0"/>
              <a:t>	</a:t>
            </a:r>
            <a:r>
              <a:rPr lang="nn-NO" dirty="0" smtClean="0"/>
              <a:t>}</a:t>
            </a: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 err="1"/>
              <a:t>loadArray</a:t>
            </a:r>
            <a:r>
              <a:rPr lang="en-US" dirty="0"/>
              <a:t>(customer, </a:t>
            </a:r>
            <a:r>
              <a:rPr lang="en-US" dirty="0" err="1"/>
              <a:t>customerN</a:t>
            </a:r>
            <a:r>
              <a:rPr lang="en-US" dirty="0"/>
              <a:t>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 err="1"/>
              <a:t>loadArray</a:t>
            </a:r>
            <a:r>
              <a:rPr lang="en-US" dirty="0"/>
              <a:t>(shopkeeper, </a:t>
            </a:r>
            <a:r>
              <a:rPr lang="en-US" dirty="0" err="1"/>
              <a:t>shopkeeperN</a:t>
            </a:r>
            <a:r>
              <a:rPr lang="en-US" dirty="0"/>
              <a:t>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calculate(customer, results[0], </a:t>
            </a:r>
            <a:r>
              <a:rPr lang="en-US" dirty="0" err="1"/>
              <a:t>customerN</a:t>
            </a:r>
            <a:r>
              <a:rPr lang="en-US" dirty="0"/>
              <a:t>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calculate(shopkeeper, results[1], </a:t>
            </a:r>
            <a:r>
              <a:rPr lang="en-US" dirty="0" err="1"/>
              <a:t>shopkeeperN</a:t>
            </a:r>
            <a:r>
              <a:rPr lang="en-US" dirty="0"/>
              <a:t>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 err="1"/>
              <a:t>int</a:t>
            </a:r>
            <a:r>
              <a:rPr lang="en-US" dirty="0"/>
              <a:t> result = results[0][amount] != 0 ? results[0][amount] : -1;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amount;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maxMoney</a:t>
            </a:r>
            <a:r>
              <a:rPr lang="en-US" dirty="0"/>
              <a:t>; ++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	if (results[0][</a:t>
            </a:r>
            <a:r>
              <a:rPr lang="en-US" dirty="0" err="1"/>
              <a:t>i</a:t>
            </a:r>
            <a:r>
              <a:rPr lang="en-US" dirty="0"/>
              <a:t>] != 0 &amp;&amp; results[1][</a:t>
            </a:r>
            <a:r>
              <a:rPr lang="en-US" dirty="0" err="1"/>
              <a:t>i</a:t>
            </a:r>
            <a:r>
              <a:rPr lang="en-US" dirty="0"/>
              <a:t>-amount] != 0)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	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		if (result &gt; results[0][</a:t>
            </a:r>
            <a:r>
              <a:rPr lang="en-US" dirty="0" err="1"/>
              <a:t>i</a:t>
            </a:r>
            <a:r>
              <a:rPr lang="en-US" dirty="0"/>
              <a:t>] + results[1][</a:t>
            </a:r>
            <a:r>
              <a:rPr lang="en-US" dirty="0" err="1"/>
              <a:t>i</a:t>
            </a:r>
            <a:r>
              <a:rPr lang="en-US" dirty="0"/>
              <a:t>-amount</a:t>
            </a:r>
            <a:r>
              <a:rPr lang="en-US" dirty="0" smtClean="0"/>
              <a:t>]</a:t>
            </a:r>
            <a:br>
              <a:rPr lang="en-US" dirty="0" smtClean="0"/>
            </a:br>
            <a:r>
              <a:rPr lang="en-US" dirty="0" smtClean="0"/>
              <a:t>					|| </a:t>
            </a:r>
            <a:r>
              <a:rPr lang="en-US" dirty="0"/>
              <a:t>result == -1)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		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			result = results[0][</a:t>
            </a:r>
            <a:r>
              <a:rPr lang="en-US" dirty="0" err="1"/>
              <a:t>i</a:t>
            </a:r>
            <a:r>
              <a:rPr lang="en-US" dirty="0"/>
              <a:t>] + results[1][</a:t>
            </a:r>
            <a:r>
              <a:rPr lang="en-US" dirty="0" err="1"/>
              <a:t>i</a:t>
            </a:r>
            <a:r>
              <a:rPr lang="en-US" dirty="0"/>
              <a:t>-amount];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}	</a:t>
            </a:r>
            <a:r>
              <a:rPr lang="en-US" dirty="0" smtClean="0"/>
              <a:t>}</a:t>
            </a:r>
            <a:r>
              <a:rPr lang="en-US" dirty="0"/>
              <a:t>	}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if (result == -1)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 &lt;&lt; "The payment is impossible."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else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 err="1"/>
              <a:t>cout</a:t>
            </a:r>
            <a:r>
              <a:rPr lang="en-US" dirty="0"/>
              <a:t> &lt;&lt; result &lt;&lt; " tenders must be exchanged."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2209800" y="2667000"/>
            <a:ext cx="62484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18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vector&lt;int&gt; &amp; readInput(bool </a:t>
            </a:r>
            <a:r>
              <a:rPr lang="nn-NO" dirty="0" smtClean="0"/>
              <a:t>muxChoice,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</a:t>
            </a:r>
            <a:r>
              <a:rPr lang="nn-NO" dirty="0" smtClean="0"/>
              <a:t>vector&lt;int</a:t>
            </a:r>
            <a:r>
              <a:rPr lang="nn-NO" dirty="0"/>
              <a:t>&gt; &amp; arrCustomer, vector&lt;int&gt; &amp; arrShopper)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float readVal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while(true)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scanf(" %f", &amp;readVal);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if(readVal &lt; 0)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return muxChoice ? arrShopper : arrCustomer;;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readNumber = (int)round( readVal * 100 );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cntAmount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scanf(" %dx", &amp;cntAmount);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if(muxChoice)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insertValue(muxChoice, readNumber, cntAmount, arrShopper);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else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insertValue(muxChoice, readNumber, cntAmount, arrCustomer);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return muxChoice ? arrShopper : arrCustomer;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3124200" y="1447800"/>
            <a:ext cx="17526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2667000" y="3124200"/>
            <a:ext cx="1066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1524000" y="4343400"/>
            <a:ext cx="11430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1600200" y="5334000"/>
            <a:ext cx="11430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78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void readTenders(map&lt;int, int&gt;&amp; t, bool neg = false)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double 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char c;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while(true)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cin &gt;&gt; 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if(x == -1)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break;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cin &gt;&gt; 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cin &gt;&gt; c;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t[(int)100*x * (neg ? -1 : 1)] = 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4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double </a:t>
            </a:r>
            <a:r>
              <a:rPr lang="en-US" dirty="0"/>
              <a:t>x</a:t>
            </a:r>
            <a:r>
              <a:rPr lang="en-US" dirty="0" smtClean="0"/>
              <a:t>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err="1" smtClean="0"/>
              <a:t>cin</a:t>
            </a:r>
            <a:r>
              <a:rPr lang="en-US" dirty="0" smtClean="0"/>
              <a:t> </a:t>
            </a:r>
            <a:r>
              <a:rPr lang="en-US" dirty="0"/>
              <a:t>&gt;&gt; </a:t>
            </a:r>
            <a:r>
              <a:rPr lang="en-US" dirty="0" smtClean="0"/>
              <a:t>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(long long) </a:t>
            </a:r>
            <a:r>
              <a:rPr lang="en-US" dirty="0"/>
              <a:t>(x*100</a:t>
            </a:r>
            <a:r>
              <a:rPr lang="en-US" dirty="0" smtClean="0"/>
              <a:t>)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________________________________________________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(long long) </a:t>
            </a:r>
            <a:r>
              <a:rPr lang="en-US" dirty="0" smtClean="0"/>
              <a:t>round(x*100</a:t>
            </a:r>
            <a:r>
              <a:rPr lang="en-US" dirty="0"/>
              <a:t>)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________________________________________________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(long long) </a:t>
            </a:r>
            <a:r>
              <a:rPr lang="en-US" dirty="0" smtClean="0"/>
              <a:t>(x*100 + EPS)</a:t>
            </a: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0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err="1"/>
              <a:t>amount</a:t>
            </a:r>
            <a:r>
              <a:rPr lang="cs-CZ" dirty="0"/>
              <a:t> = </a:t>
            </a:r>
            <a:r>
              <a:rPr lang="cs-CZ" dirty="0" err="1"/>
              <a:t>am</a:t>
            </a:r>
            <a:r>
              <a:rPr lang="cs-CZ" dirty="0"/>
              <a:t>*100</a:t>
            </a:r>
            <a:r>
              <a:rPr lang="cs-CZ" dirty="0" smtClean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__________________________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err="1"/>
              <a:t>amount</a:t>
            </a:r>
            <a:r>
              <a:rPr lang="cs-CZ" dirty="0"/>
              <a:t> =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nearbyint</a:t>
            </a:r>
            <a:r>
              <a:rPr lang="cs-CZ" dirty="0"/>
              <a:t>(</a:t>
            </a:r>
            <a:r>
              <a:rPr lang="cs-CZ" dirty="0" err="1"/>
              <a:t>am</a:t>
            </a:r>
            <a:r>
              <a:rPr lang="cs-CZ" dirty="0"/>
              <a:t>*100</a:t>
            </a:r>
            <a:r>
              <a:rPr lang="cs-CZ" dirty="0" smtClean="0"/>
              <a:t>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__________________________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count, </a:t>
            </a:r>
            <a:r>
              <a:rPr lang="en-US" dirty="0" smtClean="0"/>
              <a:t>value;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 </a:t>
            </a:r>
            <a:r>
              <a:rPr lang="en-US" dirty="0" smtClean="0"/>
              <a:t>double </a:t>
            </a:r>
            <a:r>
              <a:rPr lang="en-US" dirty="0" err="1"/>
              <a:t>val</a:t>
            </a:r>
            <a:r>
              <a:rPr lang="en-US" dirty="0" smtClean="0"/>
              <a:t>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cin</a:t>
            </a:r>
            <a:r>
              <a:rPr lang="cs-CZ" dirty="0"/>
              <a:t> &gt;&gt; val;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 value = </a:t>
            </a:r>
            <a:r>
              <a:rPr lang="en-US" dirty="0" err="1"/>
              <a:t>val</a:t>
            </a:r>
            <a:r>
              <a:rPr lang="en-US" dirty="0"/>
              <a:t>*100;</a:t>
            </a: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6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53498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cs-CZ" dirty="0" smtClean="0"/>
              <a:t>w</a:t>
            </a:r>
            <a:r>
              <a:rPr lang="nn-NO" dirty="0" smtClean="0"/>
              <a:t>hile </a:t>
            </a:r>
            <a:r>
              <a:rPr lang="nn-NO" dirty="0"/>
              <a:t>(scanf("%d", &amp;t)) 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if (t == -1)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</a:t>
            </a:r>
            <a:r>
              <a:rPr lang="cs-CZ" dirty="0" smtClean="0"/>
              <a:t>	</a:t>
            </a:r>
            <a:r>
              <a:rPr lang="nn-NO" dirty="0" smtClean="0"/>
              <a:t>return</a:t>
            </a:r>
            <a:r>
              <a:rPr lang="nn-NO" dirty="0"/>
              <a:t>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int d = </a:t>
            </a:r>
            <a:r>
              <a:rPr lang="nn-NO" dirty="0" smtClean="0"/>
              <a:t>0;</a:t>
            </a:r>
            <a:endParaRPr lang="cs-CZ" dirty="0" smtClean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nn-NO" dirty="0" smtClean="0"/>
              <a:t>scanf</a:t>
            </a:r>
            <a:r>
              <a:rPr lang="nn-NO" dirty="0"/>
              <a:t>(".%d", &amp;d</a:t>
            </a:r>
            <a:r>
              <a:rPr lang="nn-NO" dirty="0" smtClean="0"/>
              <a:t>);</a:t>
            </a:r>
            <a:endParaRPr lang="cs-CZ" dirty="0" smtClean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nn-NO" dirty="0" smtClean="0"/>
              <a:t>t </a:t>
            </a:r>
            <a:r>
              <a:rPr lang="nn-NO" dirty="0"/>
              <a:t>= 100 * t + </a:t>
            </a:r>
            <a:r>
              <a:rPr lang="nn-NO" dirty="0" smtClean="0"/>
              <a:t>d;</a:t>
            </a:r>
            <a:endParaRPr lang="cs-CZ" dirty="0" smtClean="0"/>
          </a:p>
          <a:p>
            <a:pPr defTabSz="53498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		. . . .</a:t>
            </a:r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9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void fill(unordered_map&lt;int, int&gt; &amp;m, bool cust) 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int t;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 smtClean="0"/>
              <a:t>	while (scanf("%d", &amp;t)) 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 smtClean="0"/>
              <a:t>		if (t == -1)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 smtClean="0"/>
              <a:t>			return;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 smtClean="0"/>
              <a:t>		int d = 0; scanf(".%d", &amp;d); t = 100 * t + d; scanf(" %d", &amp;d);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getchar();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for (int i = 0; i &lt; d &amp;&amp; (cust || i * t &lt; max_cus); ++i) 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vector&lt;int&gt; idx(0, 10000);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vector&lt;int&gt; v(0, 10000);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for (const auto &amp;p : m) 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	int id = t + p.first;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	if (p.second &gt;= i &amp;&amp; (cust || id &lt; max_cus)) 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		idx.push_back(id);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		v.push_back(1 + p.second);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</a:t>
            </a:r>
            <a:r>
              <a:rPr lang="nn-NO" dirty="0" smtClean="0"/>
              <a:t>}</a:t>
            </a:r>
            <a:r>
              <a:rPr lang="nn-NO" dirty="0"/>
              <a:t>	}</a:t>
            </a:r>
          </a:p>
          <a:p>
            <a:pPr defTabSz="53498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for (int i = 0; i &lt; v.size(); ++i) {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	m.emplace(idx[i], v[i]);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nn-NO" dirty="0"/>
              <a:t>				m[idx[i]] = min(m[idx[i]], v[i]);</a:t>
            </a:r>
          </a:p>
          <a:p>
            <a:pPr defTabSz="534988">
              <a:tabLst>
                <a:tab pos="444500" algn="l"/>
                <a:tab pos="808038" algn="l"/>
              </a:tabLst>
            </a:pPr>
            <a:r>
              <a:rPr lang="en-US" dirty="0"/>
              <a:t>}</a:t>
            </a:r>
            <a:r>
              <a:rPr lang="nn-NO" dirty="0"/>
              <a:t>	</a:t>
            </a:r>
            <a:r>
              <a:rPr lang="nn-NO" dirty="0" smtClean="0"/>
              <a:t>}</a:t>
            </a:r>
            <a:r>
              <a:rPr lang="nn-NO" dirty="0"/>
              <a:t>	</a:t>
            </a:r>
            <a:r>
              <a:rPr lang="nn-NO" dirty="0" smtClean="0"/>
              <a:t>}</a:t>
            </a:r>
            <a:r>
              <a:rPr lang="nn-NO" dirty="0"/>
              <a:t>	</a:t>
            </a:r>
            <a:r>
              <a:rPr lang="nn-NO" dirty="0" smtClean="0"/>
              <a:t>}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1676400" y="1524000"/>
            <a:ext cx="29718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1524000" y="3581400"/>
            <a:ext cx="5562600" cy="1143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33400"/>
            <a:ext cx="5257800" cy="2943930"/>
          </a:xfrm>
          <a:prstGeom prst="rect">
            <a:avLst/>
          </a:prstGeom>
          <a:noFill/>
          <a:ln w="2857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5" y="4419600"/>
            <a:ext cx="3752850" cy="1762416"/>
          </a:xfrm>
          <a:prstGeom prst="rect">
            <a:avLst/>
          </a:prstGeom>
          <a:noFill/>
          <a:ln w="2857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010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</a:t>
            </a:r>
            <a:endParaRPr lang="cs-CZ" dirty="0"/>
          </a:p>
        </p:txBody>
      </p:sp>
      <p:pic>
        <p:nvPicPr>
          <p:cNvPr id="1027" name="Picture 3" descr="C:\Users\kacer\AppData\Local\Microsoft\Windows\Temporary Internet Files\Content.IE5\2BASTO6G\MC900440391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600200"/>
            <a:ext cx="4572000" cy="457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7251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 příklad z minulé přednášky</a:t>
            </a:r>
          </a:p>
          <a:p>
            <a:endParaRPr lang="cs-CZ" dirty="0" smtClean="0"/>
          </a:p>
          <a:p>
            <a:r>
              <a:rPr lang="cs-CZ" dirty="0" smtClean="0"/>
              <a:t>Ale platidla obchodníka se odečítají !!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Money – jiné správné řešení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304800" y="5247640"/>
          <a:ext cx="8458208" cy="680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  <a:gridCol w="384464"/>
              </a:tblGrid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0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3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4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5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6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7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8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9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10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11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12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13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14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15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16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17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18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19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20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/>
                        <a:t>21</a:t>
                      </a:r>
                      <a:endParaRPr lang="cs-CZ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6633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>
                        <a:solidFill>
                          <a:srgbClr val="6633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Elipsa 7"/>
          <p:cNvSpPr/>
          <p:nvPr/>
        </p:nvSpPr>
        <p:spPr>
          <a:xfrm>
            <a:off x="4876800" y="5486400"/>
            <a:ext cx="533400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457200" y="3810000"/>
            <a:ext cx="4495800" cy="16002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5638800" y="5486400"/>
            <a:ext cx="533400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1219200" y="3810000"/>
            <a:ext cx="4495800" cy="16002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6781800" y="5486400"/>
            <a:ext cx="533400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2362200" y="3810000"/>
            <a:ext cx="4495800" cy="16002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7543800" y="5486400"/>
            <a:ext cx="533400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3124200" y="3810000"/>
            <a:ext cx="4495800" cy="16002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Elipsa 17"/>
          <p:cNvSpPr/>
          <p:nvPr/>
        </p:nvSpPr>
        <p:spPr>
          <a:xfrm flipH="1">
            <a:off x="1295400" y="5486400"/>
            <a:ext cx="605725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9" name="Volný tvar 18"/>
          <p:cNvSpPr/>
          <p:nvPr/>
        </p:nvSpPr>
        <p:spPr>
          <a:xfrm flipH="1">
            <a:off x="1676400" y="3810000"/>
            <a:ext cx="4114800" cy="16002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Elipsa 19"/>
          <p:cNvSpPr/>
          <p:nvPr/>
        </p:nvSpPr>
        <p:spPr>
          <a:xfrm flipH="1">
            <a:off x="2514600" y="5486400"/>
            <a:ext cx="605725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1" name="Volný tvar 20"/>
          <p:cNvSpPr/>
          <p:nvPr/>
        </p:nvSpPr>
        <p:spPr>
          <a:xfrm flipH="1">
            <a:off x="2895600" y="3810000"/>
            <a:ext cx="4038600" cy="16002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Elipsa 21"/>
          <p:cNvSpPr/>
          <p:nvPr/>
        </p:nvSpPr>
        <p:spPr>
          <a:xfrm flipH="1">
            <a:off x="3276600" y="5486400"/>
            <a:ext cx="605725" cy="533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" name="Volný tvar 22"/>
          <p:cNvSpPr/>
          <p:nvPr/>
        </p:nvSpPr>
        <p:spPr>
          <a:xfrm flipH="1">
            <a:off x="3657600" y="3810000"/>
            <a:ext cx="4038600" cy="16002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Money – jiné správné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85000" lnSpcReduction="20000"/>
          </a:bodyPr>
          <a:lstStyle/>
          <a:p>
            <a:pPr defTabSz="360000">
              <a:defRPr/>
            </a:pPr>
            <a:r>
              <a:rPr lang="en-US" noProof="1"/>
              <a:t>while(1){</a:t>
            </a:r>
          </a:p>
          <a:p>
            <a:pPr defTabSz="360000">
              <a:defRPr/>
            </a:pPr>
            <a:r>
              <a:rPr lang="en-US" noProof="1"/>
              <a:t>	scanf("%lf", &amp;pos</a:t>
            </a:r>
            <a:r>
              <a:rPr lang="en-US" noProof="1" smtClean="0"/>
              <a:t>); if(pos </a:t>
            </a:r>
            <a:r>
              <a:rPr lang="en-US" noProof="1"/>
              <a:t>&lt; </a:t>
            </a:r>
            <a:r>
              <a:rPr lang="en-US" noProof="1" smtClean="0"/>
              <a:t>0)</a:t>
            </a:r>
            <a:r>
              <a:rPr lang="cs-CZ" noProof="1" smtClean="0"/>
              <a:t> </a:t>
            </a:r>
            <a:r>
              <a:rPr lang="en-US" noProof="1" smtClean="0"/>
              <a:t>break</a:t>
            </a:r>
            <a:r>
              <a:rPr lang="en-US" noProof="1"/>
              <a:t>;</a:t>
            </a:r>
          </a:p>
          <a:p>
            <a:pPr defTabSz="360000">
              <a:defRPr/>
            </a:pPr>
            <a:r>
              <a:rPr lang="en-US" noProof="1"/>
              <a:t>	scanf("%dx\n", &amp;count</a:t>
            </a:r>
            <a:r>
              <a:rPr lang="en-US" noProof="1" smtClean="0"/>
              <a:t>); tmp </a:t>
            </a:r>
            <a:r>
              <a:rPr lang="en-US" noProof="1"/>
              <a:t>= (pos + 0.005)*100;</a:t>
            </a:r>
          </a:p>
          <a:p>
            <a:pPr defTabSz="360000">
              <a:defRPr/>
            </a:pPr>
            <a:r>
              <a:rPr lang="en-US" noProof="1"/>
              <a:t>	for (int k = 0; k &lt; count; ++k) {</a:t>
            </a:r>
          </a:p>
          <a:p>
            <a:pPr defTabSz="360000">
              <a:defRPr/>
            </a:pPr>
            <a:r>
              <a:rPr lang="en-US" noProof="1"/>
              <a:t>		for (int j = last; j &gt;= 0; --j) {</a:t>
            </a:r>
          </a:p>
          <a:p>
            <a:pPr defTabSz="360000">
              <a:defRPr/>
            </a:pPr>
            <a:r>
              <a:rPr lang="en-US" noProof="1"/>
              <a:t>			if(res[j] &gt;= 0){</a:t>
            </a:r>
          </a:p>
          <a:p>
            <a:pPr defTabSz="360000">
              <a:defRPr/>
            </a:pPr>
            <a:r>
              <a:rPr lang="en-US" noProof="1"/>
              <a:t>				if(res[j + tmp] == -</a:t>
            </a:r>
            <a:r>
              <a:rPr lang="en-US" noProof="1" smtClean="0"/>
              <a:t>1) res[j </a:t>
            </a:r>
            <a:r>
              <a:rPr lang="en-US" noProof="1"/>
              <a:t>+ tmp] = res[j] + 1;</a:t>
            </a:r>
          </a:p>
          <a:p>
            <a:pPr defTabSz="360000">
              <a:defRPr/>
            </a:pPr>
            <a:r>
              <a:rPr lang="en-US" noProof="1"/>
              <a:t>				if(res[j + tmp] &gt; res[j] + 1)</a:t>
            </a:r>
          </a:p>
          <a:p>
            <a:pPr defTabSz="360000">
              <a:defRPr/>
            </a:pPr>
            <a:r>
              <a:rPr lang="en-US" noProof="1"/>
              <a:t>					res[j + tmp] = res[j] + 1;</a:t>
            </a:r>
          </a:p>
          <a:p>
            <a:pPr defTabSz="360000">
              <a:defRPr/>
            </a:pPr>
            <a:r>
              <a:rPr lang="en-US" noProof="1" smtClean="0"/>
              <a:t>}	}	}	}</a:t>
            </a:r>
          </a:p>
          <a:p>
            <a:pPr defTabSz="360000">
              <a:defRPr/>
            </a:pPr>
            <a:r>
              <a:rPr lang="en-US" noProof="1" smtClean="0"/>
              <a:t>while(1</a:t>
            </a:r>
            <a:r>
              <a:rPr lang="en-US" noProof="1"/>
              <a:t>){</a:t>
            </a:r>
          </a:p>
          <a:p>
            <a:pPr defTabSz="360000">
              <a:defRPr/>
            </a:pPr>
            <a:r>
              <a:rPr lang="en-US" noProof="1"/>
              <a:t>	scanf("%lf", &amp;pos</a:t>
            </a:r>
            <a:r>
              <a:rPr lang="en-US" noProof="1" smtClean="0"/>
              <a:t>); if(pos </a:t>
            </a:r>
            <a:r>
              <a:rPr lang="en-US" noProof="1"/>
              <a:t>&lt; </a:t>
            </a:r>
            <a:r>
              <a:rPr lang="en-US" noProof="1" smtClean="0"/>
              <a:t>0) break</a:t>
            </a:r>
            <a:r>
              <a:rPr lang="en-US" noProof="1"/>
              <a:t>;</a:t>
            </a:r>
          </a:p>
          <a:p>
            <a:pPr defTabSz="360000">
              <a:defRPr/>
            </a:pPr>
            <a:r>
              <a:rPr lang="en-US" noProof="1"/>
              <a:t>	scanf("%dx\n", &amp;count</a:t>
            </a:r>
            <a:r>
              <a:rPr lang="en-US" noProof="1" smtClean="0"/>
              <a:t>); tmp </a:t>
            </a:r>
            <a:r>
              <a:rPr lang="en-US" noProof="1"/>
              <a:t>= (pos + 0.005)*100;</a:t>
            </a:r>
          </a:p>
          <a:p>
            <a:pPr defTabSz="360000">
              <a:defRPr/>
            </a:pPr>
            <a:r>
              <a:rPr lang="en-US" noProof="1"/>
              <a:t>	for (int k = 0; k &lt; count; ++k) {</a:t>
            </a:r>
          </a:p>
          <a:p>
            <a:pPr defTabSz="360000">
              <a:defRPr/>
            </a:pPr>
            <a:r>
              <a:rPr lang="en-US" noProof="1"/>
              <a:t>		for (int j = toPay; j &lt;= last; ++j) {</a:t>
            </a:r>
          </a:p>
          <a:p>
            <a:pPr defTabSz="360000">
              <a:defRPr/>
            </a:pPr>
            <a:r>
              <a:rPr lang="en-US" noProof="1"/>
              <a:t>			if(res[j] &gt;= 0 &amp;&amp; j &gt;= tmp) {</a:t>
            </a:r>
          </a:p>
          <a:p>
            <a:pPr defTabSz="360000">
              <a:defRPr/>
            </a:pPr>
            <a:r>
              <a:rPr lang="en-US" noProof="1"/>
              <a:t>				if(res[j - tmp] == -</a:t>
            </a:r>
            <a:r>
              <a:rPr lang="en-US" noProof="1" smtClean="0"/>
              <a:t>1) res[j </a:t>
            </a:r>
            <a:r>
              <a:rPr lang="en-US" noProof="1"/>
              <a:t>- tmp] = res[j] + 1;</a:t>
            </a:r>
          </a:p>
          <a:p>
            <a:pPr defTabSz="360000">
              <a:defRPr/>
            </a:pPr>
            <a:r>
              <a:rPr lang="en-US" noProof="1"/>
              <a:t>				if(res[j - tmp] &gt; res[j] + 1)</a:t>
            </a:r>
          </a:p>
          <a:p>
            <a:pPr defTabSz="360000">
              <a:defRPr/>
            </a:pPr>
            <a:r>
              <a:rPr lang="en-US" noProof="1"/>
              <a:t>					res[j - tmp] = res[j] + 1;</a:t>
            </a:r>
          </a:p>
          <a:p>
            <a:pPr defTabSz="360000">
              <a:defRPr/>
            </a:pPr>
            <a:r>
              <a:rPr lang="en-US" noProof="1" smtClean="0"/>
              <a:t>}	}	}</a:t>
            </a:r>
            <a:r>
              <a:rPr lang="en-US" noProof="1"/>
              <a:t>	</a:t>
            </a:r>
            <a:r>
              <a:rPr lang="en-US" noProof="1" smtClean="0"/>
              <a:t>}</a:t>
            </a:r>
            <a:endParaRPr lang="en-US" noProof="1"/>
          </a:p>
        </p:txBody>
      </p:sp>
      <p:sp>
        <p:nvSpPr>
          <p:cNvPr id="6" name="Zástupný symbol pro datum 23"/>
          <p:cNvSpPr>
            <a:spLocks noGrp="1"/>
          </p:cNvSpPr>
          <p:nvPr>
            <p:ph type="dt" sz="half" idx="10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Martin Kačer, BI-EP1</a:t>
            </a:r>
            <a:endParaRPr lang="en-US" dirty="0"/>
          </a:p>
        </p:txBody>
      </p:sp>
      <p:sp>
        <p:nvSpPr>
          <p:cNvPr id="7" name="Zástupný symbol pro zápatí 9"/>
          <p:cNvSpPr>
            <a:spLocks noGrp="1"/>
          </p:cNvSpPr>
          <p:nvPr>
            <p:ph type="ftr" sz="quarter" idx="4294967295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10. Komentáře k řešení</a:t>
            </a:r>
            <a:endParaRPr lang="en-US" dirty="0"/>
          </a:p>
        </p:txBody>
      </p:sp>
      <p:sp>
        <p:nvSpPr>
          <p:cNvPr id="8" name="Zástupný symbol pro číslo snímku 21"/>
          <p:cNvSpPr>
            <a:spLocks noGrp="1"/>
          </p:cNvSpPr>
          <p:nvPr>
            <p:ph type="sldNum" sz="quarter" idx="4294967295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0051621-9F09-4310-A12D-57C3E07457C7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9" name="Zaoblený obdélník 8"/>
          <p:cNvSpPr/>
          <p:nvPr/>
        </p:nvSpPr>
        <p:spPr>
          <a:xfrm>
            <a:off x="685800" y="2438400"/>
            <a:ext cx="7848600" cy="1143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685800" y="4343400"/>
            <a:ext cx="7848600" cy="1219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2" name="Šipka doprava 11"/>
          <p:cNvSpPr/>
          <p:nvPr/>
        </p:nvSpPr>
        <p:spPr>
          <a:xfrm rot="3628307" flipH="1">
            <a:off x="3149206" y="3535227"/>
            <a:ext cx="685800" cy="457200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+</a:t>
            </a:r>
            <a:endParaRPr lang="cs-CZ" b="1" dirty="0"/>
          </a:p>
        </p:txBody>
      </p:sp>
      <p:sp>
        <p:nvSpPr>
          <p:cNvPr id="13" name="Šipka doprava 12"/>
          <p:cNvSpPr/>
          <p:nvPr/>
        </p:nvSpPr>
        <p:spPr>
          <a:xfrm rot="3626180" flipH="1">
            <a:off x="3149321" y="5516446"/>
            <a:ext cx="685800" cy="457200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-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Money</a:t>
            </a:r>
            <a:r>
              <a:rPr lang="cs-CZ" dirty="0" smtClean="0"/>
              <a:t> – </a:t>
            </a:r>
            <a:r>
              <a:rPr lang="cs-CZ" dirty="0" err="1" smtClean="0"/>
              <a:t>wrong</a:t>
            </a:r>
            <a:r>
              <a:rPr lang="cs-CZ" dirty="0" smtClean="0"/>
              <a:t>, ale…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c : {1, -1})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while (true)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double val;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number;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char 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cin &gt;&gt; val;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(val &lt; 0) break;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cin &gt;&gt; number;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cin &gt;&gt; 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</a:t>
            </a:r>
            <a:r>
              <a:rPr lang="nn-NO" dirty="0" smtClean="0"/>
              <a:t>number)</a:t>
            </a:r>
            <a:br>
              <a:rPr lang="nn-NO" dirty="0" smtClean="0"/>
            </a:br>
            <a:r>
              <a:rPr lang="nn-NO" dirty="0" smtClean="0"/>
              <a:t>			coins.push_back</a:t>
            </a:r>
            <a:r>
              <a:rPr lang="nn-NO" dirty="0"/>
              <a:t>({c * val * 100, number});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res = process(amount * 100, coins);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4495800" y="4495800"/>
            <a:ext cx="2133600" cy="609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10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Piggy</a:t>
            </a:r>
            <a:r>
              <a:rPr lang="cs-CZ" dirty="0" smtClean="0"/>
              <a:t>-Bank</a:t>
            </a:r>
            <a:endParaRPr lang="cs-CZ" dirty="0"/>
          </a:p>
        </p:txBody>
      </p:sp>
      <p:pic>
        <p:nvPicPr>
          <p:cNvPr id="2051" name="Picture 3" descr="C:\Users\kacer\AppData\Local\Microsoft\Windows\Temporary Internet Files\Content.IE5\F0JILHUA\MC9003392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676400"/>
            <a:ext cx="4328235" cy="4343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9611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w = f - 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std::vector&lt;int&gt; dp(w+1,INT_MAX);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dp[0]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 = 0;i&lt;n;i++){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val,weight;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scanf("%d %d",&amp;val,&amp;weight);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j = weight;j&lt;=w;j++){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if(dp[j - weight] != INT_MAX){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dp[j] = std::min(dp[j-weight] + val,dp[j]);  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if(dp[w] == INT_MAX){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std::cout&lt;&lt;"This is impossible."&lt;&lt;std::endl;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}else{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std::cout&lt;&lt;"The </a:t>
            </a:r>
            <a:r>
              <a:rPr lang="nn-NO" dirty="0" smtClean="0"/>
              <a:t>minimum</a:t>
            </a:r>
            <a:r>
              <a:rPr lang="cs-CZ" dirty="0" smtClean="0"/>
              <a:t> …</a:t>
            </a:r>
            <a:r>
              <a:rPr lang="nn-NO" dirty="0" smtClean="0"/>
              <a:t>"&lt;&lt;</a:t>
            </a:r>
            <a:r>
              <a:rPr lang="nn-NO" dirty="0"/>
              <a:t>dp[w]&lt;&lt;"."&lt;&lt;std::endl;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1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for(const </a:t>
            </a:r>
            <a:r>
              <a:rPr lang="nn-NO" dirty="0"/>
              <a:t>coin c: coins){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repet=target_weight/c.weight;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i=0; i&lt;repet;i++){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all_coins.push_back(coin(c.value, c.weight));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 </a:t>
            </a:r>
            <a:r>
              <a:rPr lang="nn-NO" dirty="0"/>
              <a:t>(int i=0; i&lt;target_weight;i++){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(dp[i]!=-1){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 (const coin &amp;c: all_coins){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next_weight=c.weight+i;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 (next_weight&lt;=target_weight){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int next_value=c.value+dp[i];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if (next_value&lt;dp[next_weight</a:t>
            </a:r>
            <a:r>
              <a:rPr lang="nn-NO" dirty="0" smtClean="0"/>
              <a:t>]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|| </a:t>
            </a:r>
            <a:r>
              <a:rPr lang="nn-NO" dirty="0"/>
              <a:t>dp[next_weight]==-1){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</a:t>
            </a:r>
            <a:r>
              <a:rPr lang="nn-NO" dirty="0"/>
              <a:t>					dp[next_weight]=next_value;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	}	}</a:t>
            </a:r>
            <a:r>
              <a:rPr lang="nn-NO" dirty="0"/>
              <a:t>	</a:t>
            </a: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piggy_test() </a:t>
            </a:r>
            <a:r>
              <a:rPr lang="nn-NO" dirty="0" smtClean="0"/>
              <a:t>{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smtClean="0"/>
              <a:t>. . . .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Coins coins(n);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(auto &amp;[value, weight]: </a:t>
            </a:r>
            <a:r>
              <a:rPr lang="nn-NO" dirty="0" smtClean="0"/>
              <a:t>coins)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nn-NO" dirty="0" smtClean="0"/>
              <a:t>std</a:t>
            </a:r>
            <a:r>
              <a:rPr lang="nn-NO" dirty="0"/>
              <a:t>::cin &gt;&gt; value &gt;&gt; 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const int size = full + 1 - empty;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Array table(size, MAX);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table[0]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i = 1; i &lt; size; ++i)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 (const auto &amp;[value, weight]: coins)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 (weight &lt;= i and table[i - weight] &lt; MAX)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table[i] = std::min(table[i</a:t>
            </a:r>
            <a:r>
              <a:rPr lang="nn-NO" dirty="0" smtClean="0"/>
              <a:t>],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	</a:t>
            </a:r>
            <a:r>
              <a:rPr lang="nn-NO" dirty="0" smtClean="0"/>
              <a:t>table[i </a:t>
            </a:r>
            <a:r>
              <a:rPr lang="nn-NO" dirty="0"/>
              <a:t>- weight] + value);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return table.back();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 = 0; i &lt; n; i++)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p, w;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cin &gt;&gt; p &gt;&gt; w;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if(data.find(w) == data.end()) data[w] = 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else data[w] = min(data[w], p);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auto </a:t>
            </a:r>
            <a:r>
              <a:rPr lang="cs-CZ" dirty="0" err="1"/>
              <a:t>min_values</a:t>
            </a:r>
            <a:r>
              <a:rPr lang="cs-CZ" dirty="0"/>
              <a:t> </a:t>
            </a:r>
            <a:r>
              <a:rPr lang="cs-CZ" dirty="0" smtClean="0"/>
              <a:t>=</a:t>
            </a:r>
            <a:br>
              <a:rPr lang="cs-CZ" dirty="0" smtClean="0"/>
            </a:br>
            <a:r>
              <a:rPr lang="cs-CZ" dirty="0" smtClean="0"/>
              <a:t>	</a:t>
            </a:r>
            <a:r>
              <a:rPr lang="cs-CZ" dirty="0" err="1" smtClean="0"/>
              <a:t>std</a:t>
            </a:r>
            <a:r>
              <a:rPr lang="cs-CZ" dirty="0"/>
              <a:t>::</a:t>
            </a:r>
            <a:r>
              <a:rPr lang="cs-CZ" dirty="0" err="1" smtClean="0"/>
              <a:t>vector</a:t>
            </a:r>
            <a:r>
              <a:rPr lang="cs-CZ" dirty="0" smtClean="0"/>
              <a:t>&lt;</a:t>
            </a:r>
            <a:r>
              <a:rPr lang="cs-CZ" dirty="0" err="1" smtClean="0"/>
              <a:t>std</a:t>
            </a:r>
            <a:r>
              <a:rPr lang="cs-CZ" dirty="0"/>
              <a:t>::</a:t>
            </a:r>
            <a:r>
              <a:rPr lang="cs-CZ" dirty="0" err="1"/>
              <a:t>optional</a:t>
            </a:r>
            <a:r>
              <a:rPr lang="cs-CZ" dirty="0"/>
              <a:t>&lt;u32</a:t>
            </a:r>
            <a:r>
              <a:rPr lang="cs-CZ" dirty="0" smtClean="0"/>
              <a:t>&gt;&gt;</a:t>
            </a:r>
            <a:br>
              <a:rPr lang="cs-CZ" dirty="0" smtClean="0"/>
            </a:br>
            <a:r>
              <a:rPr lang="cs-CZ" dirty="0" smtClean="0"/>
              <a:t>	(</a:t>
            </a:r>
            <a:r>
              <a:rPr lang="cs-CZ" dirty="0" err="1"/>
              <a:t>problem.target_weight</a:t>
            </a:r>
            <a:r>
              <a:rPr lang="cs-CZ" dirty="0"/>
              <a:t> + </a:t>
            </a:r>
            <a:r>
              <a:rPr lang="cs-CZ" dirty="0" smtClean="0"/>
              <a:t>1,</a:t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cs-CZ" dirty="0" err="1" smtClean="0"/>
              <a:t>std</a:t>
            </a:r>
            <a:r>
              <a:rPr lang="cs-CZ" dirty="0"/>
              <a:t>::</a:t>
            </a:r>
            <a:r>
              <a:rPr lang="cs-CZ" dirty="0" err="1"/>
              <a:t>optional</a:t>
            </a:r>
            <a:r>
              <a:rPr lang="cs-CZ" dirty="0"/>
              <a:t>&lt;u32&gt;());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map&lt;int</a:t>
            </a:r>
            <a:r>
              <a:rPr lang="nn-NO" dirty="0"/>
              <a:t>, int&gt; memMap;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memMap.insert({0, 0});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for(int </a:t>
            </a:r>
            <a:r>
              <a:rPr lang="nn-NO" dirty="0"/>
              <a:t>i = 0; i &lt;= totalWeight; i++){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least_possible_value = INT_MAX;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j = 0; j &lt; N; j++){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if(i &gt;= coins[j].weight){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rest_of_weight = i - coins[j].weight;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new_val;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if(memMap.find(rest_of_weight) != memMap.end()){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new_val = coins[j].value + memMap.at(rest_of_weight);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else{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new_val = INT_MAX;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least_possible_value = min(least_possible_value, new_val);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if(least_possible_value != INT_MAX){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memMap[i] = least_possible_value</a:t>
            </a:r>
            <a:r>
              <a:rPr lang="nn-NO" dirty="0" smtClean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Queue&lt;</a:t>
            </a:r>
            <a:r>
              <a:rPr lang="en-US" dirty="0" err="1"/>
              <a:t>int</a:t>
            </a:r>
            <a:r>
              <a:rPr lang="en-US" dirty="0"/>
              <a:t>&gt; </a:t>
            </a:r>
            <a:r>
              <a:rPr lang="en-US" dirty="0" err="1"/>
              <a:t>customerPocket</a:t>
            </a:r>
            <a:r>
              <a:rPr lang="en-US" dirty="0"/>
              <a:t> = new Queue&lt;</a:t>
            </a:r>
            <a:r>
              <a:rPr lang="en-US" dirty="0" err="1"/>
              <a:t>int</a:t>
            </a:r>
            <a:r>
              <a:rPr lang="en-US" dirty="0"/>
              <a:t>&gt;(10000);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int </a:t>
            </a:r>
            <a:r>
              <a:rPr lang="nn-NO" dirty="0"/>
              <a:t>customersum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while </a:t>
            </a:r>
            <a:r>
              <a:rPr lang="nn-NO" dirty="0"/>
              <a:t>(true</a:t>
            </a:r>
            <a:r>
              <a:rPr lang="nn-NO" dirty="0" smtClean="0"/>
              <a:t>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string[] line = Console.ReadLine().Replace("x", "").Split(' ');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coin = (int)Math.Round(double.Parse(line[0]) * 100);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(coin &lt; </a:t>
            </a:r>
            <a:r>
              <a:rPr lang="nn-NO" dirty="0" smtClean="0"/>
              <a:t>0)</a:t>
            </a:r>
            <a:r>
              <a:rPr lang="cs-CZ" dirty="0" smtClean="0"/>
              <a:t> </a:t>
            </a:r>
            <a:r>
              <a:rPr lang="nn-NO" dirty="0" smtClean="0"/>
              <a:t>break</a:t>
            </a:r>
            <a:r>
              <a:rPr lang="nn-NO" dirty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stack = int.Parse(line[1]);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customersum += stack * coin;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(; stack &gt; 0; stack-</a:t>
            </a:r>
            <a:r>
              <a:rPr lang="nn-NO" dirty="0" smtClean="0"/>
              <a:t>-)</a:t>
            </a:r>
            <a:r>
              <a:rPr lang="cs-CZ" dirty="0" smtClean="0"/>
              <a:t> </a:t>
            </a:r>
            <a:r>
              <a:rPr lang="nn-NO" dirty="0" smtClean="0"/>
              <a:t>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customerPocket.Enqueue(coin);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int</a:t>
            </a:r>
            <a:r>
              <a:rPr lang="nn-NO" dirty="0"/>
              <a:t>[] customerPayable = new int[customersum+1</a:t>
            </a:r>
            <a:r>
              <a:rPr lang="nn-NO" dirty="0" smtClean="0"/>
              <a:t>];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Array.Fill(customerPayable, int.MaxValue</a:t>
            </a:r>
            <a:r>
              <a:rPr lang="nn-NO" dirty="0" smtClean="0"/>
              <a:t>);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customerPayable[0] = 0</a:t>
            </a:r>
            <a:r>
              <a:rPr lang="nn-NO" dirty="0" smtClean="0"/>
              <a:t>;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while (customerPocket.Any</a:t>
            </a:r>
            <a:r>
              <a:rPr lang="nn-NO" dirty="0" smtClean="0"/>
              <a:t>())</a:t>
            </a:r>
            <a:r>
              <a:rPr lang="cs-CZ" dirty="0" smtClean="0"/>
              <a:t> </a:t>
            </a:r>
            <a:r>
              <a:rPr lang="nn-NO" dirty="0" smtClean="0"/>
              <a:t>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coin = customerPocket.Dequeue();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i = customersum; i &gt;= coin; i-</a:t>
            </a:r>
            <a:r>
              <a:rPr lang="nn-NO" dirty="0" smtClean="0"/>
              <a:t>-)</a:t>
            </a:r>
            <a:r>
              <a:rPr lang="cs-CZ" dirty="0" smtClean="0"/>
              <a:t> </a:t>
            </a:r>
            <a:r>
              <a:rPr lang="nn-NO" dirty="0" smtClean="0"/>
              <a:t>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(customerPayable[i - coin] != int.MaxValue)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customerPayable[i] = min(customerPayable[i</a:t>
            </a:r>
            <a:r>
              <a:rPr lang="nn-NO" dirty="0" smtClean="0"/>
              <a:t>],</a:t>
            </a:r>
            <a:br>
              <a:rPr lang="nn-NO" dirty="0" smtClean="0"/>
            </a:br>
            <a:r>
              <a:rPr lang="nn-NO" dirty="0" smtClean="0"/>
              <a:t>						customerPayable[i </a:t>
            </a:r>
            <a:r>
              <a:rPr lang="nn-NO" dirty="0"/>
              <a:t>- coin] + 1);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5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map&lt;int</a:t>
            </a:r>
            <a:r>
              <a:rPr lang="nn-NO" dirty="0"/>
              <a:t>, int&gt; memMap;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memMap.insert({0, 0});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for(int </a:t>
            </a:r>
            <a:r>
              <a:rPr lang="nn-NO" dirty="0"/>
              <a:t>i = 0; i &lt;= totalWeight; i++){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least_possible_value = INT_MAX;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j = 0; j &lt; N; j++){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if(i &gt;= coins[j].weight){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rest_of_weight = i - coins[j].weight;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new_val;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if(memMap.find(rest_of_weight) != memMap.end()){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new_val = coins[j].value + memMap.at(rest_of_weight);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else{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new_val = INT_MAX;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least_possible_value = min(least_possible_value, new_val);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if(least_possible_value != INT_MAX){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memMap[i] = least_possible_value</a:t>
            </a:r>
            <a:r>
              <a:rPr lang="nn-NO" dirty="0" smtClean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 bwMode="auto">
          <a:xfrm>
            <a:off x="2209800" y="3581399"/>
            <a:ext cx="6876536" cy="726347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if(memMap[rest_of_weight</a:t>
            </a: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 != INT_MAX){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new_val = coins[j].value + </a:t>
            </a: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memMap[rest_of_weight</a:t>
            </a: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];</a:t>
            </a:r>
            <a:endParaRPr lang="en-US" sz="16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 bwMode="auto">
          <a:xfrm>
            <a:off x="3086100" y="1410749"/>
            <a:ext cx="2819400" cy="6858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vector&lt;int&gt; memMap;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memMap.push_back(0</a:t>
            </a: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6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 bwMode="auto">
          <a:xfrm>
            <a:off x="1295400" y="5105400"/>
            <a:ext cx="5105400" cy="444617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cs-CZ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me</a:t>
            </a: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mMap.push_back(least_possible_value);</a:t>
            </a:r>
            <a:endParaRPr lang="en-US" sz="16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62" y="3950187"/>
            <a:ext cx="4390344" cy="2755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65" y="3950187"/>
            <a:ext cx="4404816" cy="2755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577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vector&lt;int&gt; memMap;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memMap.push_back(0);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 = 1; i &lt;= totalWeight; i++){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least_possible_value = INT_MAX;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j = 0; j &lt; N; j++){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if(i &gt;= coins[j].weight){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rest_of_weight = i - coins[j].weight;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new_val;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if(memMap[rest_of_weight] != INT_MAX){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new_val = coins[j].</a:t>
            </a:r>
            <a:r>
              <a:rPr lang="nn-NO" dirty="0" smtClean="0"/>
              <a:t>value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	</a:t>
            </a:r>
            <a:r>
              <a:rPr lang="nn-NO" dirty="0" smtClean="0"/>
              <a:t>+ </a:t>
            </a:r>
            <a:r>
              <a:rPr lang="nn-NO" dirty="0"/>
              <a:t>memMap[rest_of_weight];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else{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new_val = INT_MAX;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least_possible_value = </a:t>
            </a:r>
            <a:r>
              <a:rPr lang="nn-NO" dirty="0" smtClean="0"/>
              <a:t>min(least_possible_value,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	</a:t>
            </a:r>
            <a:r>
              <a:rPr lang="nn-NO" dirty="0" smtClean="0"/>
              <a:t>new_val</a:t>
            </a:r>
            <a:r>
              <a:rPr lang="nn-NO" dirty="0"/>
              <a:t>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memMap.push_back(least_possible_value);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 bwMode="auto">
          <a:xfrm>
            <a:off x="838200" y="609600"/>
            <a:ext cx="7696200" cy="19431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for(int </a:t>
            </a: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j = 0; j &lt; N; j++){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if(i &gt;= coins[j].weight){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int rest_of_weight = i - coins[j].weight;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least_possible_value </a:t>
            </a: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min(least_possible_value,</a:t>
            </a:r>
            <a:r>
              <a:rPr lang="cs-CZ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cs-CZ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coins[j</a:t>
            </a: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].value + memMap[rest_of_weight]);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endParaRPr lang="en-US" sz="16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void </a:t>
            </a:r>
            <a:r>
              <a:rPr lang="en-US" dirty="0" err="1"/>
              <a:t>computeAmounts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weight, </a:t>
            </a:r>
            <a:r>
              <a:rPr lang="en-US" dirty="0" err="1"/>
              <a:t>int</a:t>
            </a:r>
            <a:r>
              <a:rPr lang="en-US" dirty="0"/>
              <a:t> amount)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</a:rPr>
              <a:t>// check bounds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if (weight &gt; </a:t>
            </a:r>
            <a:r>
              <a:rPr lang="en-US" dirty="0" err="1"/>
              <a:t>targetWeight</a:t>
            </a:r>
            <a:r>
              <a:rPr lang="en-US" dirty="0"/>
              <a:t>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	return;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</a:rPr>
              <a:t>// get minimum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if (amount &gt;= </a:t>
            </a:r>
            <a:r>
              <a:rPr lang="en-US" dirty="0" err="1"/>
              <a:t>amountsByWeights</a:t>
            </a:r>
            <a:r>
              <a:rPr lang="en-US" dirty="0"/>
              <a:t>[weight])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	return;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 err="1"/>
              <a:t>amountsByWeights</a:t>
            </a:r>
            <a:r>
              <a:rPr lang="en-US" dirty="0"/>
              <a:t>[weight] = amount;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</a:rPr>
              <a:t>// generate all possible amounts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nCoins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	</a:t>
            </a:r>
            <a:r>
              <a:rPr lang="en-US" dirty="0" err="1"/>
              <a:t>computeAmounts</a:t>
            </a:r>
            <a:r>
              <a:rPr lang="en-US" dirty="0"/>
              <a:t>(weight + coins[</a:t>
            </a:r>
            <a:r>
              <a:rPr lang="en-US" dirty="0" err="1"/>
              <a:t>i</a:t>
            </a:r>
            <a:r>
              <a:rPr lang="en-US" dirty="0"/>
              <a:t>].</a:t>
            </a:r>
            <a:r>
              <a:rPr lang="en-US" dirty="0" smtClean="0"/>
              <a:t>weight,</a:t>
            </a:r>
            <a:br>
              <a:rPr lang="en-US" dirty="0" smtClean="0"/>
            </a:br>
            <a:r>
              <a:rPr lang="en-US" dirty="0" smtClean="0"/>
              <a:t>					amount </a:t>
            </a:r>
            <a:r>
              <a:rPr lang="en-US" dirty="0"/>
              <a:t>+ coins[</a:t>
            </a:r>
            <a:r>
              <a:rPr lang="en-US" dirty="0" err="1"/>
              <a:t>i</a:t>
            </a:r>
            <a:r>
              <a:rPr lang="en-US" dirty="0"/>
              <a:t>].value);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recursion(int current, int N, int ves, int *mass, int *hodnota, int *ves_mass</a:t>
            </a:r>
            <a:r>
              <a:rPr lang="nn-NO" dirty="0" smtClean="0"/>
              <a:t>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if(current &gt; ves)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-1;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if(current == ves)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if(mass[current] != 0)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mass[current];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result = -1;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i = 0; i &lt; N; i</a:t>
            </a:r>
            <a:r>
              <a:rPr lang="nn-NO" dirty="0" smtClean="0"/>
              <a:t>++)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tmp = recursion(current + ves_mass[i], </a:t>
            </a:r>
            <a:r>
              <a:rPr lang="nn-NO" dirty="0" smtClean="0"/>
              <a:t>N,</a:t>
            </a:r>
            <a:br>
              <a:rPr lang="nn-NO" dirty="0" smtClean="0"/>
            </a:br>
            <a:r>
              <a:rPr lang="nn-NO" dirty="0" smtClean="0"/>
              <a:t>					ves, mass</a:t>
            </a:r>
            <a:r>
              <a:rPr lang="nn-NO" dirty="0"/>
              <a:t>, hodnota, ves_mass);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 tmp != -1 &amp;&amp; ( result == -1 || tmp + hodnota[i</a:t>
            </a:r>
            <a:r>
              <a:rPr lang="nn-NO" dirty="0" smtClean="0"/>
              <a:t>]</a:t>
            </a:r>
            <a:br>
              <a:rPr lang="nn-NO" dirty="0" smtClean="0"/>
            </a:br>
            <a:r>
              <a:rPr lang="nn-NO" dirty="0" smtClean="0"/>
              <a:t>								&lt; </a:t>
            </a:r>
            <a:r>
              <a:rPr lang="nn-NO" dirty="0"/>
              <a:t>result )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result = tmp + hodnota[i];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mass[current] = result;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return result;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5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en-US" dirty="0" smtClean="0"/>
              <a:t> – time limit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i</a:t>
            </a:r>
            <a:r>
              <a:rPr lang="nn-NO" dirty="0" smtClean="0"/>
              <a:t>nt</a:t>
            </a:r>
            <a:r>
              <a:rPr lang="cs-CZ" dirty="0" smtClean="0"/>
              <a:t> </a:t>
            </a:r>
            <a:r>
              <a:rPr lang="cs-CZ" dirty="0" err="1" smtClean="0"/>
              <a:t>rec</a:t>
            </a:r>
            <a:r>
              <a:rPr lang="nn-NO" dirty="0" smtClean="0"/>
              <a:t>(int </a:t>
            </a:r>
            <a:r>
              <a:rPr lang="nn-NO" dirty="0"/>
              <a:t>value, int </a:t>
            </a:r>
            <a:r>
              <a:rPr lang="nn-NO" dirty="0" smtClean="0"/>
              <a:t>weight_left,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nn-NO" dirty="0" smtClean="0"/>
              <a:t>const </a:t>
            </a:r>
            <a:r>
              <a:rPr lang="nn-NO" dirty="0"/>
              <a:t>vector&lt;pair&lt;int, int&gt;&gt; &amp;coins) </a:t>
            </a:r>
            <a:r>
              <a:rPr lang="nn-NO" dirty="0" smtClean="0"/>
              <a:t>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(weight_left == 0)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return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(weight_left &lt; 0)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return __INT_MAX__;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fav = __INT_MAX__;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 (auto coin : coins</a:t>
            </a:r>
            <a:r>
              <a:rPr lang="nn-NO" dirty="0" smtClean="0"/>
              <a:t>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res = rec(coin.first + </a:t>
            </a:r>
            <a:r>
              <a:rPr lang="nn-NO" dirty="0" smtClean="0"/>
              <a:t>value,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</a:t>
            </a:r>
            <a:r>
              <a:rPr lang="nn-NO" dirty="0" smtClean="0"/>
              <a:t>weight_left </a:t>
            </a:r>
            <a:r>
              <a:rPr lang="nn-NO" dirty="0"/>
              <a:t>- coin.second, coins);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 (res &lt; fav)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fav = res;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fav;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42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en-US" dirty="0" smtClean="0"/>
              <a:t> – </a:t>
            </a:r>
            <a:r>
              <a:rPr lang="en-US" dirty="0" err="1" smtClean="0"/>
              <a:t>opraveno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i</a:t>
            </a:r>
            <a:r>
              <a:rPr lang="nn-NO" dirty="0" smtClean="0"/>
              <a:t>nt</a:t>
            </a:r>
            <a:r>
              <a:rPr lang="cs-CZ" dirty="0" smtClean="0"/>
              <a:t> </a:t>
            </a:r>
            <a:r>
              <a:rPr lang="cs-CZ" dirty="0" err="1" smtClean="0"/>
              <a:t>rec</a:t>
            </a:r>
            <a:r>
              <a:rPr lang="nn-NO" dirty="0" smtClean="0"/>
              <a:t>(int </a:t>
            </a:r>
            <a:r>
              <a:rPr lang="nn-NO" dirty="0"/>
              <a:t>value, int </a:t>
            </a:r>
            <a:r>
              <a:rPr lang="nn-NO" dirty="0" smtClean="0"/>
              <a:t>weight_left,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nn-NO" dirty="0" smtClean="0"/>
              <a:t>const </a:t>
            </a:r>
            <a:r>
              <a:rPr lang="nn-NO" dirty="0"/>
              <a:t>vector&lt;pair&lt;int, int&gt;&gt; &amp;coins) </a:t>
            </a:r>
            <a:r>
              <a:rPr lang="nn-NO" dirty="0" smtClean="0"/>
              <a:t>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(weight_left == 0)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return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(weight_left &lt; 0)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return __INT_MAX__;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		if </a:t>
            </a:r>
            <a:r>
              <a:rPr lang="en-US" dirty="0"/>
              <a:t>(cache[</a:t>
            </a:r>
            <a:r>
              <a:rPr lang="en-US" dirty="0" err="1"/>
              <a:t>weight_left</a:t>
            </a:r>
            <a:r>
              <a:rPr lang="en-US" dirty="0"/>
              <a:t>] != -1)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			return </a:t>
            </a:r>
            <a:r>
              <a:rPr lang="en-US" dirty="0"/>
              <a:t>cache[</a:t>
            </a:r>
            <a:r>
              <a:rPr lang="en-US" dirty="0" err="1"/>
              <a:t>weight_left</a:t>
            </a:r>
            <a:r>
              <a:rPr lang="en-US" dirty="0"/>
              <a:t>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fav = __INT_MAX__;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 (auto coin : coins</a:t>
            </a:r>
            <a:r>
              <a:rPr lang="nn-NO" dirty="0" smtClean="0"/>
              <a:t>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int res = rec(coin.first + </a:t>
            </a:r>
            <a:r>
              <a:rPr lang="nn-NO" dirty="0" smtClean="0"/>
              <a:t>value,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</a:t>
            </a:r>
            <a:r>
              <a:rPr lang="nn-NO" dirty="0" smtClean="0"/>
              <a:t>weight_left </a:t>
            </a:r>
            <a:r>
              <a:rPr lang="nn-NO" dirty="0"/>
              <a:t>- coin.second, coins);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 (res &lt; fav)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fav = res;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  <a:r>
              <a:rPr lang="nn-NO" dirty="0" smtClean="0"/>
              <a:t>}</a:t>
            </a: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</a:t>
            </a:r>
            <a:r>
              <a:rPr lang="en-US" dirty="0"/>
              <a:t>cache[</a:t>
            </a:r>
            <a:r>
              <a:rPr lang="en-US" dirty="0" err="1"/>
              <a:t>weight_left</a:t>
            </a:r>
            <a:r>
              <a:rPr lang="en-US"/>
              <a:t>] </a:t>
            </a:r>
            <a:r>
              <a:rPr lang="en-US" smtClean="0"/>
              <a:t>= </a:t>
            </a:r>
            <a:r>
              <a:rPr lang="nn-NO" smtClean="0"/>
              <a:t>fav</a:t>
            </a:r>
            <a:r>
              <a:rPr lang="nn-NO" dirty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1143000" y="3276600"/>
            <a:ext cx="4114800" cy="762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2133600" y="5486400"/>
            <a:ext cx="2590800" cy="304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49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2743200"/>
          </a:xfrm>
        </p:spPr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for(int </a:t>
            </a:r>
            <a:r>
              <a:rPr lang="nn-NO" dirty="0"/>
              <a:t>c = 0; c &lt;= C; c++){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for(const auto&amp; coin: coin_types){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if(coin.weight &lt;= c){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coin_combinations[c] </a:t>
            </a:r>
            <a:r>
              <a:rPr lang="nn-NO" dirty="0" smtClean="0"/>
              <a:t>= std</a:t>
            </a:r>
            <a:r>
              <a:rPr lang="nn-NO" dirty="0"/>
              <a:t>::min</a:t>
            </a:r>
            <a:r>
              <a:rPr lang="nn-NO" dirty="0" smtClean="0"/>
              <a:t>(</a:t>
            </a:r>
            <a:br>
              <a:rPr lang="nn-NO" dirty="0" smtClean="0"/>
            </a:br>
            <a:r>
              <a:rPr lang="nn-NO" dirty="0" smtClean="0"/>
              <a:t>				coin_combinations[c],</a:t>
            </a:r>
            <a:br>
              <a:rPr lang="nn-NO" dirty="0" smtClean="0"/>
            </a:br>
            <a:r>
              <a:rPr lang="nn-NO" dirty="0" smtClean="0"/>
              <a:t>				coin_combinations[c </a:t>
            </a:r>
            <a:r>
              <a:rPr lang="nn-NO" dirty="0"/>
              <a:t>- coin.weight</a:t>
            </a:r>
            <a:r>
              <a:rPr lang="nn-NO" dirty="0" smtClean="0"/>
              <a:t>]</a:t>
            </a:r>
            <a:br>
              <a:rPr lang="nn-NO" dirty="0" smtClean="0"/>
            </a:br>
            <a:r>
              <a:rPr lang="nn-NO" dirty="0" smtClean="0"/>
              <a:t>						+ </a:t>
            </a:r>
            <a:r>
              <a:rPr lang="nn-NO" dirty="0"/>
              <a:t>coin.value);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}</a:t>
            </a:r>
            <a:r>
              <a:rPr lang="nn-NO" dirty="0"/>
              <a:t>	</a:t>
            </a:r>
            <a:r>
              <a:rPr lang="nn-NO" dirty="0" smtClean="0"/>
              <a:t>}</a:t>
            </a:r>
            <a:r>
              <a:rPr lang="nn-NO" dirty="0"/>
              <a:t>	</a:t>
            </a:r>
            <a:r>
              <a:rPr lang="nn-NO" dirty="0" smtClean="0"/>
              <a:t>}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419212"/>
              </p:ext>
            </p:extLst>
          </p:nvPr>
        </p:nvGraphicFramePr>
        <p:xfrm>
          <a:off x="1066800" y="4938770"/>
          <a:ext cx="70866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0"/>
                <a:gridCol w="393700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Elipsa 82"/>
          <p:cNvSpPr/>
          <p:nvPr/>
        </p:nvSpPr>
        <p:spPr>
          <a:xfrm>
            <a:off x="7228220" y="5252774"/>
            <a:ext cx="533400" cy="609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4854516" y="4938770"/>
            <a:ext cx="2438399" cy="3810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3875420" y="4704706"/>
            <a:ext cx="3417496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2438400"/>
          </a:xfrm>
        </p:spPr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i = 0; i &lt; amounts.size(); i++)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j = 0; j &lt; values.size(); j++)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(i+weights[j] &lt; amounts.size</a:t>
            </a:r>
            <a:r>
              <a:rPr lang="nn-NO" dirty="0" smtClean="0"/>
              <a:t>()</a:t>
            </a:r>
            <a:br>
              <a:rPr lang="nn-NO" dirty="0" smtClean="0"/>
            </a:br>
            <a:r>
              <a:rPr lang="nn-NO" dirty="0" smtClean="0"/>
              <a:t>		&amp;&amp; </a:t>
            </a:r>
            <a:r>
              <a:rPr lang="nn-NO" dirty="0"/>
              <a:t>amounts[i] != UNDEF)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amounts[i+weights[j]] = min</a:t>
            </a:r>
            <a:r>
              <a:rPr lang="nn-NO" dirty="0" smtClean="0"/>
              <a:t>(</a:t>
            </a:r>
            <a:br>
              <a:rPr lang="nn-NO" dirty="0" smtClean="0"/>
            </a:br>
            <a:r>
              <a:rPr lang="nn-NO" dirty="0" smtClean="0"/>
              <a:t>					amounts[i</a:t>
            </a:r>
            <a:r>
              <a:rPr lang="nn-NO" dirty="0"/>
              <a:t>] + values[j</a:t>
            </a:r>
            <a:r>
              <a:rPr lang="nn-NO" dirty="0" smtClean="0"/>
              <a:t>],</a:t>
            </a:r>
            <a:br>
              <a:rPr lang="nn-NO" dirty="0" smtClean="0"/>
            </a:br>
            <a:r>
              <a:rPr lang="nn-NO" dirty="0" smtClean="0"/>
              <a:t>					amounts[i+weights[j</a:t>
            </a:r>
            <a:r>
              <a:rPr lang="nn-NO" dirty="0"/>
              <a:t>]]);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813213"/>
              </p:ext>
            </p:extLst>
          </p:nvPr>
        </p:nvGraphicFramePr>
        <p:xfrm>
          <a:off x="1138687" y="4709160"/>
          <a:ext cx="70866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0"/>
                <a:gridCol w="393700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Elipsa 82"/>
          <p:cNvSpPr/>
          <p:nvPr/>
        </p:nvSpPr>
        <p:spPr>
          <a:xfrm>
            <a:off x="4567687" y="5013960"/>
            <a:ext cx="533400" cy="609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Volný tvar 8"/>
          <p:cNvSpPr/>
          <p:nvPr/>
        </p:nvSpPr>
        <p:spPr>
          <a:xfrm flipH="1">
            <a:off x="4948687" y="4709160"/>
            <a:ext cx="2438400" cy="3810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 flipH="1">
            <a:off x="4948687" y="4480560"/>
            <a:ext cx="3429000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514600"/>
            <a:ext cx="8229600" cy="3657600"/>
          </a:xfrm>
        </p:spPr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weight,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j = 0; j &lt; coin_count; ++j)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std::cin &gt;&gt; value &gt;&gt; 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k = money_weight; k &gt;= weight; --k)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(weights[k] == </a:t>
            </a:r>
            <a:r>
              <a:rPr lang="nn-NO" dirty="0" smtClean="0"/>
              <a:t>numeric_limits&lt;int</a:t>
            </a:r>
            <a:r>
              <a:rPr lang="nn-NO" dirty="0"/>
              <a:t>&gt;::max())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continue;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weights[k - weight] = std::min(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weights[k] + value,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weights[k - weight]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}</a:t>
            </a: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231639"/>
              </p:ext>
            </p:extLst>
          </p:nvPr>
        </p:nvGraphicFramePr>
        <p:xfrm>
          <a:off x="1371600" y="1289936"/>
          <a:ext cx="708660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0"/>
                <a:gridCol w="393700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  <a:gridCol w="449943"/>
              </a:tblGrid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/>
                        <a:t>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6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7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8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9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10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11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12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13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14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15</a:t>
                      </a:r>
                      <a:endParaRPr lang="cs-CZ" sz="2000" b="0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002060"/>
                          </a:solidFill>
                        </a:rPr>
                        <a:t>15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Elipsa 82"/>
          <p:cNvSpPr/>
          <p:nvPr/>
        </p:nvSpPr>
        <p:spPr>
          <a:xfrm>
            <a:off x="7533020" y="1603940"/>
            <a:ext cx="533400" cy="6096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1981200" y="985136"/>
            <a:ext cx="3417496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2438400" y="985136"/>
            <a:ext cx="3417496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2895600" y="985136"/>
            <a:ext cx="3417496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4191000" y="982261"/>
            <a:ext cx="3417496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5029200" y="970759"/>
            <a:ext cx="3417496" cy="609600"/>
          </a:xfrm>
          <a:custGeom>
            <a:avLst/>
            <a:gdLst>
              <a:gd name="connsiteX0" fmla="*/ 536713 w 536713"/>
              <a:gd name="connsiteY0" fmla="*/ 420756 h 440635"/>
              <a:gd name="connsiteX1" fmla="*/ 258417 w 536713"/>
              <a:gd name="connsiteY1" fmla="*/ 3313 h 440635"/>
              <a:gd name="connsiteX2" fmla="*/ 0 w 536713"/>
              <a:gd name="connsiteY2" fmla="*/ 440635 h 44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713" h="440635">
                <a:moveTo>
                  <a:pt x="536713" y="420756"/>
                </a:moveTo>
                <a:cubicBezTo>
                  <a:pt x="442291" y="210378"/>
                  <a:pt x="347869" y="0"/>
                  <a:pt x="258417" y="3313"/>
                </a:cubicBezTo>
                <a:cubicBezTo>
                  <a:pt x="168965" y="6626"/>
                  <a:pt x="84482" y="223630"/>
                  <a:pt x="0" y="440635"/>
                </a:cubicBezTo>
              </a:path>
            </a:pathLst>
          </a:custGeom>
          <a:ln w="5715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en-US" dirty="0" smtClean="0"/>
              <a:t> </a:t>
            </a:r>
            <a:r>
              <a:rPr lang="cs-CZ" dirty="0" smtClean="0"/>
              <a:t>– </a:t>
            </a:r>
            <a:r>
              <a:rPr lang="cs-CZ" dirty="0" err="1" smtClean="0"/>
              <a:t>accepted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while(n--){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scanf("%d%d", &amp;b, &amp;a);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i = 0; i &lt;= target; ++i){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if(values[i] == -1)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continue;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if(i + a &gt; target)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break;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values[i + a] = values[i + a] == -</a:t>
            </a:r>
            <a:r>
              <a:rPr lang="nn-NO" dirty="0" smtClean="0"/>
              <a:t>1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? </a:t>
            </a:r>
            <a:r>
              <a:rPr lang="nn-NO" dirty="0"/>
              <a:t>values[i] + </a:t>
            </a:r>
            <a:r>
              <a:rPr lang="nn-NO" dirty="0" smtClean="0"/>
              <a:t>b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: </a:t>
            </a:r>
            <a:r>
              <a:rPr lang="nn-NO" dirty="0"/>
              <a:t>min(values[i] + b, values[i + a]);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if(values[target] != -1)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printf("The minimum </a:t>
            </a:r>
            <a:r>
              <a:rPr lang="cs-CZ" dirty="0" smtClean="0"/>
              <a:t>… </a:t>
            </a:r>
            <a:r>
              <a:rPr lang="nn-NO" dirty="0" smtClean="0"/>
              <a:t>is </a:t>
            </a:r>
            <a:r>
              <a:rPr lang="nn-NO" dirty="0"/>
              <a:t>%d.\n", values[target]);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else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printf("This is impossible.\n");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1143000" y="2895600"/>
            <a:ext cx="2895600" cy="533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3810000" y="2133600"/>
            <a:ext cx="1143000" cy="304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57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– accepted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576000"/>
            <a:r>
              <a:rPr lang="en-US" noProof="1"/>
              <a:t>for (int i = N-1; i &gt;= 0; --i)</a:t>
            </a:r>
          </a:p>
          <a:p>
            <a:pPr defTabSz="576000"/>
            <a:r>
              <a:rPr lang="en-US" noProof="1"/>
              <a:t>{</a:t>
            </a:r>
          </a:p>
          <a:p>
            <a:pPr defTabSz="576000"/>
            <a:r>
              <a:rPr lang="en-US" noProof="1"/>
              <a:t>	scanf("%d %d", &amp;v, &amp;w);</a:t>
            </a:r>
          </a:p>
          <a:p>
            <a:pPr defTabSz="576000"/>
            <a:endParaRPr lang="en-US" noProof="1"/>
          </a:p>
          <a:p>
            <a:pPr defTabSz="576000"/>
            <a:r>
              <a:rPr lang="en-US" noProof="1"/>
              <a:t>	for (int j = 1; j &lt;= weight; ++j)</a:t>
            </a:r>
          </a:p>
          <a:p>
            <a:pPr defTabSz="576000"/>
            <a:r>
              <a:rPr lang="en-US" noProof="1"/>
              <a:t>	{</a:t>
            </a:r>
          </a:p>
          <a:p>
            <a:pPr defTabSz="576000"/>
            <a:r>
              <a:rPr lang="en-US" noProof="1"/>
              <a:t>		if (j - w &gt;= 0)</a:t>
            </a:r>
          </a:p>
          <a:p>
            <a:pPr defTabSz="576000"/>
            <a:r>
              <a:rPr lang="en-US" noProof="1"/>
              <a:t>		{</a:t>
            </a:r>
          </a:p>
          <a:p>
            <a:pPr defTabSz="576000"/>
            <a:r>
              <a:rPr lang="en-US" noProof="1"/>
              <a:t>			K[j] = (K[j] &lt; K[j-w] + </a:t>
            </a:r>
            <a:r>
              <a:rPr lang="en-US" noProof="1" smtClean="0"/>
              <a:t>v</a:t>
            </a:r>
            <a:r>
              <a:rPr lang="en-US" noProof="1"/>
              <a:t>)</a:t>
            </a:r>
            <a:r>
              <a:rPr lang="cs-CZ" noProof="1" smtClean="0"/>
              <a:t/>
            </a:r>
            <a:br>
              <a:rPr lang="cs-CZ" noProof="1" smtClean="0"/>
            </a:br>
            <a:r>
              <a:rPr lang="en-US" noProof="1" smtClean="0"/>
              <a:t>					? </a:t>
            </a:r>
            <a:r>
              <a:rPr lang="en-US" noProof="1"/>
              <a:t>K[j</a:t>
            </a:r>
            <a:r>
              <a:rPr lang="en-US" noProof="1" smtClean="0"/>
              <a:t>]</a:t>
            </a:r>
            <a:br>
              <a:rPr lang="en-US" noProof="1" smtClean="0"/>
            </a:br>
            <a:r>
              <a:rPr lang="en-US" noProof="1" smtClean="0"/>
              <a:t>					: </a:t>
            </a:r>
            <a:r>
              <a:rPr lang="en-US" noProof="1"/>
              <a:t>K[j-w] + </a:t>
            </a:r>
            <a:r>
              <a:rPr lang="en-US" noProof="1" smtClean="0"/>
              <a:t>v;</a:t>
            </a:r>
            <a:endParaRPr lang="en-US" noProof="1"/>
          </a:p>
          <a:p>
            <a:pPr defTabSz="576000"/>
            <a:r>
              <a:rPr lang="en-US" noProof="1"/>
              <a:t>		</a:t>
            </a:r>
            <a:r>
              <a:rPr lang="en-US" noProof="1" smtClean="0"/>
              <a:t>}</a:t>
            </a:r>
          </a:p>
          <a:p>
            <a:pPr defTabSz="576000"/>
            <a:r>
              <a:rPr lang="en-US" noProof="1" smtClean="0"/>
              <a:t>	}</a:t>
            </a:r>
          </a:p>
          <a:p>
            <a:pPr defTabSz="576000"/>
            <a:r>
              <a:rPr lang="en-US" noProof="1" smtClean="0"/>
              <a:t>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1600200" y="3429000"/>
            <a:ext cx="2514600" cy="304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40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fillPig(size_t currentWeight)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(currentWeight == (weightvalue.size() - 1))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(currentWeight &gt; (weightvalue.size() - 1)) 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-1;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(weightvalue[currentWeight] != 2147483647)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weightvalue[currentWeight];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foundWeight, newWeight = -1;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(auto &amp; coin: coins)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foundWeight = fillPig(currentWeight + coin.second);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(foundWeight != -1 &amp;&amp; (foundWeight + </a:t>
            </a:r>
            <a:r>
              <a:rPr lang="nn-NO" dirty="0" smtClean="0"/>
              <a:t>coin.first</a:t>
            </a:r>
            <a:br>
              <a:rPr lang="nn-NO" dirty="0" smtClean="0"/>
            </a:br>
            <a:r>
              <a:rPr lang="nn-NO" dirty="0" smtClean="0"/>
              <a:t>						&lt; </a:t>
            </a:r>
            <a:r>
              <a:rPr lang="nn-NO" dirty="0"/>
              <a:t>newWeight || newWeight == -1))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newWeight = foundWeight + coin.first;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return weightvalue[currentWeight] = newWeight;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4724400" y="2895600"/>
            <a:ext cx="1905000" cy="304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map&lt;int, int&gt; coins; </a:t>
            </a:r>
            <a:r>
              <a:rPr lang="nn-NO" dirty="0" smtClean="0"/>
              <a:t> 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weight -&gt; value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coinNum = 0; coinNum &lt; numOfCoins; ++coinNum)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value, 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cin &gt;&gt;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cin &gt;&gt; 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if(coins.count(weight) &gt; 0){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if(coins[weight] &gt; value){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coins[weight] =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else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coins.insert({weight, value});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weights.insert(weight);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838200" y="3200400"/>
            <a:ext cx="4495800" cy="1219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pl-PL" dirty="0"/>
              <a:t>cin &gt;&gt; p &gt;&gt; w;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pl-PL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pl-PL" dirty="0"/>
              <a:t>if ( dp[ w ] == 0 || dp[ w ] &gt; p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pl-PL" dirty="0"/>
              <a:t>	dp[ w ] = p</a:t>
            </a:r>
            <a:r>
              <a:rPr lang="pl-PL" dirty="0" smtClean="0"/>
              <a:t>;</a:t>
            </a:r>
            <a:endParaRPr lang="en-US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pl-PL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pl-PL" dirty="0"/>
              <a:t>for ( int i = 1; i + w &lt;= coins_wt; ++i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pl-PL" dirty="0"/>
              <a:t>	if ( dp[ i </a:t>
            </a:r>
            <a:r>
              <a:rPr lang="pl-PL" dirty="0" smtClean="0"/>
              <a:t>]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pl-PL" dirty="0" smtClean="0"/>
              <a:t>&amp;&amp; </a:t>
            </a:r>
            <a:r>
              <a:rPr lang="pl-PL" dirty="0"/>
              <a:t>( dp[ i + w ] == </a:t>
            </a:r>
            <a:r>
              <a:rPr lang="pl-PL" dirty="0" smtClean="0"/>
              <a:t>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pl-PL" dirty="0" smtClean="0"/>
              <a:t>|| </a:t>
            </a:r>
            <a:r>
              <a:rPr lang="pl-PL" dirty="0"/>
              <a:t>dp[ i ] + p &lt; dp[ i + w ] )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pl-PL" dirty="0"/>
              <a:t>		dp[ i + w ] = dp[ i ] + 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533400" y="2209800"/>
            <a:ext cx="5486400" cy="762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cs-CZ" dirty="0" smtClean="0"/>
              <a:t> – koncová podmínka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i=0;i&lt;n;i++)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scanf("%d %d",&amp;p,&amp;w);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//arr[w]=p;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coins[i].weight=w;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coins[i].vallue=p;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</a:t>
            </a:r>
            <a:r>
              <a:rPr lang="nn-NO" dirty="0" smtClean="0"/>
              <a:t>=</a:t>
            </a:r>
            <a:r>
              <a:rPr lang="cs-CZ" dirty="0" smtClean="0"/>
              <a:t> </a:t>
            </a:r>
            <a:r>
              <a:rPr lang="nn-NO" dirty="0" smtClean="0"/>
              <a:t>0;</a:t>
            </a:r>
            <a:r>
              <a:rPr lang="cs-CZ" dirty="0" smtClean="0"/>
              <a:t> </a:t>
            </a:r>
            <a:r>
              <a:rPr lang="nn-NO" dirty="0" smtClean="0"/>
              <a:t>i</a:t>
            </a:r>
            <a:r>
              <a:rPr lang="nn-NO" dirty="0"/>
              <a:t>&lt;=f-e;i++)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if(arr[i]!=INT_MAX)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for(int j=0;j&lt;n; j++)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if((i+coins[j].weight)&lt;10001 &amp;&amp; (arr[i]+coins[j].vallue)&lt;arr[i+coins[j].weight])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arr[i+coins[j].weight]=arr[i]+coins[j].vallue;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838200" y="2514600"/>
            <a:ext cx="19050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2286000" y="3733800"/>
            <a:ext cx="4572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620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– </a:t>
            </a:r>
            <a:r>
              <a:rPr lang="en-US" dirty="0" err="1" smtClean="0"/>
              <a:t>inicializace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defTabSz="576000"/>
            <a:r>
              <a:rPr lang="en-US" noProof="1"/>
              <a:t>for (int j = 0; j &lt; NumberOfCoins; j</a:t>
            </a:r>
            <a:r>
              <a:rPr lang="en-US" noProof="1" smtClean="0"/>
              <a:t>++) {</a:t>
            </a:r>
            <a:endParaRPr lang="en-US" noProof="1"/>
          </a:p>
          <a:p>
            <a:pPr defTabSz="576000"/>
            <a:r>
              <a:rPr lang="en-US" noProof="1"/>
              <a:t>		if </a:t>
            </a:r>
            <a:r>
              <a:rPr lang="en-US" noProof="1" smtClean="0"/>
              <a:t>(Weight[j</a:t>
            </a:r>
            <a:r>
              <a:rPr lang="en-US" noProof="1"/>
              <a:t>] &gt; MaxIndex)</a:t>
            </a:r>
          </a:p>
          <a:p>
            <a:pPr defTabSz="576000"/>
            <a:r>
              <a:rPr lang="en-US" noProof="1"/>
              <a:t>			continue</a:t>
            </a:r>
            <a:r>
              <a:rPr lang="en-US" noProof="1" smtClean="0"/>
              <a:t>;</a:t>
            </a:r>
            <a:endParaRPr lang="en-US" noProof="1"/>
          </a:p>
          <a:p>
            <a:pPr defTabSz="576000"/>
            <a:r>
              <a:rPr lang="en-US" noProof="1"/>
              <a:t>		if (</a:t>
            </a:r>
            <a:r>
              <a:rPr lang="en-US" noProof="1" smtClean="0"/>
              <a:t>Pig[Weight[j</a:t>
            </a:r>
            <a:r>
              <a:rPr lang="en-US" noProof="1"/>
              <a:t>]] == </a:t>
            </a:r>
            <a:r>
              <a:rPr lang="en-US" noProof="1" smtClean="0"/>
              <a:t>0</a:t>
            </a:r>
            <a:br>
              <a:rPr lang="en-US" noProof="1" smtClean="0"/>
            </a:br>
            <a:r>
              <a:rPr lang="en-US" noProof="1" smtClean="0"/>
              <a:t>		|| Pig[Weight[j</a:t>
            </a:r>
            <a:r>
              <a:rPr lang="en-US" noProof="1"/>
              <a:t>]] &gt; </a:t>
            </a:r>
            <a:r>
              <a:rPr lang="en-US" noProof="1" smtClean="0"/>
              <a:t>Value[j</a:t>
            </a:r>
            <a:r>
              <a:rPr lang="en-US" noProof="1"/>
              <a:t>])</a:t>
            </a:r>
          </a:p>
          <a:p>
            <a:pPr defTabSz="576000"/>
            <a:r>
              <a:rPr lang="en-US" noProof="1"/>
              <a:t>			</a:t>
            </a:r>
            <a:r>
              <a:rPr lang="en-US" noProof="1" smtClean="0"/>
              <a:t>Pig[Weight[j</a:t>
            </a:r>
            <a:r>
              <a:rPr lang="en-US" noProof="1"/>
              <a:t>]] = </a:t>
            </a:r>
            <a:r>
              <a:rPr lang="en-US" noProof="1" smtClean="0"/>
              <a:t>Value[j</a:t>
            </a:r>
            <a:r>
              <a:rPr lang="en-US" noProof="1"/>
              <a:t>];</a:t>
            </a:r>
          </a:p>
          <a:p>
            <a:pPr defTabSz="576000"/>
            <a:r>
              <a:rPr lang="en-US" noProof="1" smtClean="0"/>
              <a:t>}</a:t>
            </a:r>
          </a:p>
          <a:p>
            <a:pPr defTabSz="576000"/>
            <a:r>
              <a:rPr lang="en-US" noProof="1" smtClean="0"/>
              <a:t>for </a:t>
            </a:r>
            <a:r>
              <a:rPr lang="en-US" noProof="1"/>
              <a:t>(int i = 0; i &lt; MaxIndex; i</a:t>
            </a:r>
            <a:r>
              <a:rPr lang="en-US" noProof="1" smtClean="0"/>
              <a:t>++) {</a:t>
            </a:r>
            <a:endParaRPr lang="en-US" noProof="1"/>
          </a:p>
          <a:p>
            <a:pPr defTabSz="576000"/>
            <a:r>
              <a:rPr lang="en-US" noProof="1"/>
              <a:t>	for (int j = 0; j &lt; NumberOfCoins; j</a:t>
            </a:r>
            <a:r>
              <a:rPr lang="en-US" noProof="1" smtClean="0"/>
              <a:t>++) {</a:t>
            </a:r>
            <a:endParaRPr lang="en-US" noProof="1"/>
          </a:p>
          <a:p>
            <a:pPr defTabSz="576000"/>
            <a:r>
              <a:rPr lang="en-US" noProof="1"/>
              <a:t>		if (Pig[i] == 0 || </a:t>
            </a:r>
            <a:r>
              <a:rPr lang="en-US" noProof="1" smtClean="0"/>
              <a:t>i</a:t>
            </a:r>
            <a:r>
              <a:rPr lang="cs-CZ" noProof="1" smtClean="0"/>
              <a:t> </a:t>
            </a:r>
            <a:r>
              <a:rPr lang="en-US" noProof="1" smtClean="0"/>
              <a:t>+ Weight[j</a:t>
            </a:r>
            <a:r>
              <a:rPr lang="en-US" noProof="1"/>
              <a:t>] </a:t>
            </a:r>
            <a:r>
              <a:rPr lang="en-US" noProof="1" smtClean="0"/>
              <a:t>&gt; MaxIndex</a:t>
            </a:r>
            <a:r>
              <a:rPr lang="en-US" noProof="1"/>
              <a:t>)</a:t>
            </a:r>
          </a:p>
          <a:p>
            <a:pPr defTabSz="576000"/>
            <a:r>
              <a:rPr lang="en-US" noProof="1"/>
              <a:t>			continue</a:t>
            </a:r>
            <a:r>
              <a:rPr lang="en-US" noProof="1" smtClean="0"/>
              <a:t>;</a:t>
            </a:r>
            <a:endParaRPr lang="en-US" noProof="1"/>
          </a:p>
          <a:p>
            <a:pPr defTabSz="576000"/>
            <a:r>
              <a:rPr lang="en-US" noProof="1"/>
              <a:t>		if (Pig[i + </a:t>
            </a:r>
            <a:r>
              <a:rPr lang="en-US" noProof="1" smtClean="0"/>
              <a:t>Weight[j</a:t>
            </a:r>
            <a:r>
              <a:rPr lang="en-US" noProof="1"/>
              <a:t>]] == </a:t>
            </a:r>
            <a:r>
              <a:rPr lang="en-US" noProof="1" smtClean="0"/>
              <a:t>0</a:t>
            </a:r>
            <a:br>
              <a:rPr lang="en-US" noProof="1" smtClean="0"/>
            </a:br>
            <a:r>
              <a:rPr lang="en-US" noProof="1" smtClean="0"/>
              <a:t>		|| </a:t>
            </a:r>
            <a:r>
              <a:rPr lang="en-US" noProof="1"/>
              <a:t>Pig[i + </a:t>
            </a:r>
            <a:r>
              <a:rPr lang="en-US" noProof="1" smtClean="0"/>
              <a:t>Weight[j</a:t>
            </a:r>
            <a:r>
              <a:rPr lang="en-US" noProof="1"/>
              <a:t>]] &gt; </a:t>
            </a:r>
            <a:r>
              <a:rPr lang="en-US" noProof="1" smtClean="0"/>
              <a:t>Pig[i] + Value[j</a:t>
            </a:r>
            <a:r>
              <a:rPr lang="en-US" noProof="1"/>
              <a:t>])</a:t>
            </a:r>
          </a:p>
          <a:p>
            <a:pPr defTabSz="576000"/>
            <a:r>
              <a:rPr lang="en-US" noProof="1"/>
              <a:t>			Pig[i + </a:t>
            </a:r>
            <a:r>
              <a:rPr lang="en-US" noProof="1" smtClean="0"/>
              <a:t>Weight[j</a:t>
            </a:r>
            <a:r>
              <a:rPr lang="en-US" noProof="1"/>
              <a:t>]] = Pig[i] + </a:t>
            </a:r>
            <a:r>
              <a:rPr lang="en-US" noProof="1" smtClean="0"/>
              <a:t>Value[j</a:t>
            </a:r>
            <a:r>
              <a:rPr lang="en-US" noProof="1"/>
              <a:t>];</a:t>
            </a:r>
          </a:p>
          <a:p>
            <a:pPr defTabSz="576000"/>
            <a:r>
              <a:rPr lang="en-US" noProof="1" smtClean="0"/>
              <a:t>}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533400" y="1600200"/>
            <a:ext cx="6705600" cy="1905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67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r>
              <a:rPr lang="cs-CZ" dirty="0" smtClean="0"/>
              <a:t> – koncová podmínka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i = 0; i &lt;= pw; ++i)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minMoneyWithWeight.push_back(0);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isPossibleMinMoneyWithWeight.push_back(false);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isPossibleMinMoneyWithWeight[0] = true</a:t>
            </a:r>
            <a:r>
              <a:rPr lang="nn-NO" dirty="0" smtClean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(const auto &amp;coin: coins)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(coin.second &lt;= pw)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minMoneyWithWeight[coin.second] = coin.first;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isPossibleMinMoneyWithWeight[coin.second</a:t>
            </a:r>
            <a:r>
              <a:rPr lang="nn-NO" dirty="0" smtClean="0"/>
              <a:t>]</a:t>
            </a:r>
            <a:br>
              <a:rPr lang="nn-NO" dirty="0" smtClean="0"/>
            </a:br>
            <a:r>
              <a:rPr lang="nn-NO" dirty="0" smtClean="0"/>
              <a:t>									= </a:t>
            </a:r>
            <a:r>
              <a:rPr lang="nn-NO" dirty="0"/>
              <a:t>true;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565030" y="3352800"/>
            <a:ext cx="7740770" cy="2286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int array[500][10001</a:t>
            </a:r>
            <a:r>
              <a:rPr lang="nn-NO" dirty="0" smtClean="0"/>
              <a:t>];</a:t>
            </a:r>
          </a:p>
          <a:p>
            <a:pPr defTabSz="447675">
              <a:tabLst>
                <a:tab pos="444500" algn="l"/>
                <a:tab pos="808038" algn="l"/>
              </a:tabLst>
            </a:pPr>
            <a:endParaRPr lang="nn-NO" dirty="0" smtClean="0"/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void fillArray(vector&lt;Coin&gt; &amp; coins, int weight) {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sort(coins.begin(), coins.end());</a:t>
            </a:r>
          </a:p>
          <a:p>
            <a:pPr defTabSz="447675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for(int row = 0; row &lt; (int)coins.size(); ++row) {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for(int col = 0; col &lt;= weight; ++col) {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if(coins[row].weight &gt; col) {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if(row != 0)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	array[row][col] = array[row - 1][col];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else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	array[row][col] = col == 0 ? 0 : -1;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</a:t>
            </a:r>
            <a:r>
              <a:rPr lang="nn-NO" dirty="0" smtClean="0"/>
              <a:t>} else </a:t>
            </a:r>
            <a:r>
              <a:rPr lang="nn-NO" dirty="0"/>
              <a:t>{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Coin currentCoin = coins[row];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int up = row == 0 ? -1 : array[row - 1][col];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int left = array[row][col - currentCoin.weight];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if(up == -1 &amp;&amp; left == -1)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	array[row][col] = -1;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else if(up != -1 &amp;&amp; left != -1)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	array[row][col] = min(currentCoin.value + left, up);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/>
              <a:t>				else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 smtClean="0"/>
              <a:t>		</a:t>
            </a:r>
            <a:r>
              <a:rPr lang="nn-NO" dirty="0"/>
              <a:t>			array[row][col] = left == -1 ? </a:t>
            </a:r>
            <a:r>
              <a:rPr lang="nn-NO" dirty="0" smtClean="0"/>
              <a:t>up</a:t>
            </a:r>
            <a:br>
              <a:rPr lang="nn-NO" dirty="0" smtClean="0"/>
            </a:br>
            <a:r>
              <a:rPr lang="nn-NO" dirty="0" smtClean="0"/>
              <a:t>											: </a:t>
            </a:r>
            <a:r>
              <a:rPr lang="nn-NO" dirty="0"/>
              <a:t>currentCoin.value + left;</a:t>
            </a:r>
          </a:p>
          <a:p>
            <a:pPr defTabSz="447675">
              <a:tabLst>
                <a:tab pos="444500" algn="l"/>
                <a:tab pos="808038" algn="l"/>
              </a:tabLst>
            </a:pPr>
            <a:r>
              <a:rPr lang="nn-NO" dirty="0" smtClean="0"/>
              <a:t>}	}</a:t>
            </a:r>
            <a:r>
              <a:rPr lang="nn-NO" dirty="0"/>
              <a:t>	</a:t>
            </a:r>
            <a:r>
              <a:rPr lang="nn-NO" dirty="0" smtClean="0"/>
              <a:t>}</a:t>
            </a:r>
            <a:r>
              <a:rPr lang="nn-NO" dirty="0"/>
              <a:t>	}</a:t>
            </a:r>
          </a:p>
          <a:p>
            <a:pPr defTabSz="447675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6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cs-CZ" dirty="0" smtClean="0"/>
              <a:t> – </a:t>
            </a:r>
            <a:r>
              <a:rPr lang="cs-CZ" dirty="0" err="1" smtClean="0"/>
              <a:t>greedy</a:t>
            </a:r>
            <a:r>
              <a:rPr lang="en-US" dirty="0" smtClean="0"/>
              <a:t> heuristics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class Coin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Coin(int v, int w) </a:t>
            </a:r>
            <a:r>
              <a:rPr lang="nn-NO" dirty="0" smtClean="0"/>
              <a:t>{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coef = (double)value / 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	</a:t>
            </a:r>
            <a:r>
              <a:rPr lang="cs-CZ" dirty="0" smtClean="0"/>
              <a:t>	. . .</a:t>
            </a:r>
            <a:endParaRPr lang="nn-NO" dirty="0"/>
          </a:p>
          <a:p>
            <a:pPr lvl="1"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bool comp</a:t>
            </a:r>
            <a:r>
              <a:rPr lang="cs-CZ" dirty="0" smtClean="0"/>
              <a:t>are</a:t>
            </a:r>
            <a:r>
              <a:rPr lang="nn-NO" dirty="0" smtClean="0"/>
              <a:t> </a:t>
            </a:r>
            <a:r>
              <a:rPr lang="nn-NO" dirty="0"/>
              <a:t>(Coin a, Coin b) </a:t>
            </a:r>
            <a:r>
              <a:rPr lang="nn-NO" dirty="0" smtClean="0"/>
              <a:t>{</a:t>
            </a:r>
            <a:r>
              <a:rPr lang="cs-CZ" dirty="0" smtClean="0"/>
              <a:t> </a:t>
            </a:r>
            <a:r>
              <a:rPr lang="nn-NO" dirty="0" smtClean="0"/>
              <a:t>return </a:t>
            </a:r>
            <a:r>
              <a:rPr lang="nn-NO" dirty="0"/>
              <a:t>(a.coef &lt; b.coef</a:t>
            </a:r>
            <a:r>
              <a:rPr lang="nn-NO" dirty="0" smtClean="0"/>
              <a:t>);</a:t>
            </a:r>
            <a:r>
              <a:rPr lang="cs-CZ" dirty="0" smtClean="0"/>
              <a:t> </a:t>
            </a:r>
            <a:r>
              <a:rPr lang="nn-NO" dirty="0" smtClean="0"/>
              <a:t>}</a:t>
            </a:r>
            <a:endParaRPr lang="cs-CZ" dirty="0" smtClean="0"/>
          </a:p>
          <a:p>
            <a:pPr lvl="1" defTabSz="719138">
              <a:tabLst>
                <a:tab pos="444500" algn="l"/>
                <a:tab pos="808038" algn="l"/>
              </a:tabLst>
            </a:pPr>
            <a:endParaRPr lang="en-US" dirty="0" smtClean="0"/>
          </a:p>
          <a:p>
            <a:pPr lvl="1"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. . .</a:t>
            </a:r>
            <a:endParaRPr lang="nn-NO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sort(coins.begin</a:t>
            </a:r>
            <a:r>
              <a:rPr lang="nn-NO" dirty="0"/>
              <a:t>(), coins.end(), comp);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int i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while(weight </a:t>
            </a:r>
            <a:r>
              <a:rPr lang="nn-NO" dirty="0"/>
              <a:t>&gt; 0)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(i &gt;= coins.size())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amount = -1;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n = weight / coins[i].weight;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weight -= coins[i].weight * 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amount += coins[i].value * 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 ++;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914400" y="4648200"/>
            <a:ext cx="4419600" cy="762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883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en-US" dirty="0" smtClean="0"/>
              <a:t> </a:t>
            </a:r>
            <a:r>
              <a:rPr lang="cs-CZ" dirty="0" smtClean="0"/>
              <a:t>– sort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err="1"/>
              <a:t>struct</a:t>
            </a:r>
            <a:r>
              <a:rPr lang="en-US" dirty="0"/>
              <a:t> Coin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weight, price;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// price / weight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bool operator &lt; ( </a:t>
            </a:r>
            <a:r>
              <a:rPr lang="en-US" dirty="0" err="1"/>
              <a:t>const</a:t>
            </a:r>
            <a:r>
              <a:rPr lang="en-US" dirty="0"/>
              <a:t> Coin &amp; b ) </a:t>
            </a:r>
            <a:r>
              <a:rPr lang="en-US" dirty="0" err="1"/>
              <a:t>const</a:t>
            </a:r>
            <a:r>
              <a:rPr lang="en-US" dirty="0"/>
              <a:t>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	return price * </a:t>
            </a:r>
            <a:r>
              <a:rPr lang="en-US" dirty="0" err="1"/>
              <a:t>b.weight</a:t>
            </a:r>
            <a:r>
              <a:rPr lang="en-US" dirty="0"/>
              <a:t> &lt; </a:t>
            </a:r>
            <a:r>
              <a:rPr lang="en-US" dirty="0" err="1"/>
              <a:t>b.price</a:t>
            </a:r>
            <a:r>
              <a:rPr lang="en-US" dirty="0"/>
              <a:t> * weight;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};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sort(coins, coins + coinsCount</a:t>
            </a:r>
            <a:r>
              <a:rPr lang="nn-NO" dirty="0" smtClean="0"/>
              <a:t>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en-US" dirty="0" smtClean="0"/>
              <a:t> – time limit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weights[10024];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Coin coins[512];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void minPiggyBankCoins( int wantedWeight, int actWeight, int moneyAmount ,int coinCount 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(wantedWeight &lt; actWeight) return;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weights [ actWeight ] = </a:t>
            </a:r>
            <a:r>
              <a:rPr lang="nn-NO" dirty="0" smtClean="0"/>
              <a:t>min(moneyAmount,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	</a:t>
            </a:r>
            <a:r>
              <a:rPr lang="nn-NO" dirty="0" smtClean="0"/>
              <a:t>weights </a:t>
            </a:r>
            <a:r>
              <a:rPr lang="nn-NO" dirty="0"/>
              <a:t>[ actWeight 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i = 0 ; i &lt; coinCount ; ++i 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(actWeight == wantedWeight) return;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minPiggyBankCoins( wantedWeight </a:t>
            </a:r>
            <a:r>
              <a:rPr lang="nn-NO" dirty="0" smtClean="0"/>
              <a:t>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actWeight </a:t>
            </a:r>
            <a:r>
              <a:rPr lang="nn-NO" dirty="0"/>
              <a:t>+ coins[i].weight ,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cs-CZ" dirty="0" smtClean="0"/>
              <a:t>	</a:t>
            </a:r>
            <a:r>
              <a:rPr lang="nn-NO" dirty="0"/>
              <a:t>		moneyAmount + coins[i].</a:t>
            </a:r>
            <a:r>
              <a:rPr lang="nn-NO" dirty="0" smtClean="0"/>
              <a:t>price,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coinCount</a:t>
            </a:r>
            <a:r>
              <a:rPr lang="nn-NO" dirty="0"/>
              <a:t>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cs-CZ" dirty="0" smtClean="0"/>
              <a:t> – </a:t>
            </a:r>
            <a:r>
              <a:rPr lang="cs-CZ" dirty="0" err="1" smtClean="0"/>
              <a:t>time</a:t>
            </a:r>
            <a:r>
              <a:rPr lang="cs-CZ" dirty="0"/>
              <a:t> </a:t>
            </a:r>
            <a:r>
              <a:rPr lang="cs-CZ" dirty="0" smtClean="0"/>
              <a:t>limit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for(const auto&amp; coin : coins)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{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int value = coin.m_value;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int weight = coin.m_weight;</a:t>
            </a:r>
          </a:p>
          <a:p>
            <a:pPr defTabSz="531813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reachableWeights[weight].insert(value);</a:t>
            </a:r>
          </a:p>
          <a:p>
            <a:pPr defTabSz="531813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for (int index = 1; index &lt; coins_weight; ++index)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{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int nextIndex = index+weight;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if (nextIndex &lt; coins_weight)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{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	for (const auto&amp; v : reachableWeights[index])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	{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		int nextValue = v + value;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		reachableWeights[nextIndex].insert(nextValue);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	}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531813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531813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73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576000"/>
            <a:r>
              <a:rPr lang="en-US" noProof="1"/>
              <a:t>for (int i = 0; i &lt; coins; ++i) {</a:t>
            </a:r>
          </a:p>
          <a:p>
            <a:pPr defTabSz="576000"/>
            <a:r>
              <a:rPr lang="en-US" noProof="1"/>
              <a:t>	scanf("%d %d", &amp;val, &amp;weight);</a:t>
            </a:r>
          </a:p>
          <a:p>
            <a:pPr defTabSz="576000"/>
            <a:r>
              <a:rPr lang="en-US" noProof="1"/>
              <a:t>	for (int j = 0; j &lt; targetw; ++j) {</a:t>
            </a:r>
          </a:p>
          <a:p>
            <a:pPr defTabSz="576000"/>
            <a:r>
              <a:rPr lang="en-US" noProof="1"/>
              <a:t>		if(j == 0 || combos[j] != 0) {</a:t>
            </a:r>
          </a:p>
          <a:p>
            <a:pPr defTabSz="576000"/>
            <a:r>
              <a:rPr lang="en-US" noProof="1"/>
              <a:t>			int cnt = 0;</a:t>
            </a:r>
          </a:p>
          <a:p>
            <a:pPr defTabSz="576000"/>
            <a:r>
              <a:rPr lang="en-US" noProof="1"/>
              <a:t>			while (((++cnt) * weight) + j &lt;= targetw) {</a:t>
            </a:r>
          </a:p>
          <a:p>
            <a:pPr defTabSz="576000"/>
            <a:r>
              <a:rPr lang="en-US" noProof="1"/>
              <a:t>				if (combos[cnt * weight + j] == </a:t>
            </a:r>
            <a:r>
              <a:rPr lang="en-US" noProof="1" smtClean="0"/>
              <a:t>0</a:t>
            </a:r>
            <a:br>
              <a:rPr lang="en-US" noProof="1" smtClean="0"/>
            </a:br>
            <a:r>
              <a:rPr lang="en-US" noProof="1" smtClean="0"/>
              <a:t>				|| </a:t>
            </a:r>
            <a:r>
              <a:rPr lang="en-US" noProof="1"/>
              <a:t>combos[cnt * weight + j</a:t>
            </a:r>
            <a:r>
              <a:rPr lang="en-US" noProof="1" smtClean="0"/>
              <a:t>]</a:t>
            </a:r>
            <a:br>
              <a:rPr lang="en-US" noProof="1" smtClean="0"/>
            </a:br>
            <a:r>
              <a:rPr lang="en-US" noProof="1" smtClean="0"/>
              <a:t>				&gt; </a:t>
            </a:r>
            <a:r>
              <a:rPr lang="en-US" noProof="1"/>
              <a:t>(cnt * val + combos[j])) {</a:t>
            </a:r>
          </a:p>
          <a:p>
            <a:pPr defTabSz="576000"/>
            <a:r>
              <a:rPr lang="en-US" noProof="1"/>
              <a:t>					combos[cnt * weight + j</a:t>
            </a:r>
            <a:r>
              <a:rPr lang="en-US" noProof="1" smtClean="0"/>
              <a:t>]</a:t>
            </a:r>
            <a:br>
              <a:rPr lang="en-US" noProof="1" smtClean="0"/>
            </a:br>
            <a:r>
              <a:rPr lang="en-US" noProof="1" smtClean="0"/>
              <a:t>					= </a:t>
            </a:r>
            <a:r>
              <a:rPr lang="en-US" noProof="1"/>
              <a:t>cnt * val + combos[j];</a:t>
            </a:r>
          </a:p>
          <a:p>
            <a:pPr defTabSz="576000"/>
            <a:r>
              <a:rPr lang="en-US" noProof="1"/>
              <a:t>				}</a:t>
            </a:r>
          </a:p>
          <a:p>
            <a:pPr defTabSz="576000"/>
            <a:r>
              <a:rPr lang="en-US" noProof="1"/>
              <a:t>			}</a:t>
            </a:r>
          </a:p>
          <a:p>
            <a:pPr defTabSz="576000"/>
            <a:r>
              <a:rPr lang="en-US" noProof="1"/>
              <a:t>		}</a:t>
            </a:r>
          </a:p>
          <a:p>
            <a:pPr defTabSz="576000"/>
            <a:r>
              <a:rPr lang="en-US" noProof="1"/>
              <a:t>	}</a:t>
            </a:r>
          </a:p>
          <a:p>
            <a:pPr defTabSz="576000"/>
            <a:r>
              <a:rPr lang="en-US" noProof="1"/>
              <a:t>}</a:t>
            </a:r>
          </a:p>
          <a:p>
            <a:pPr defTabSz="576000"/>
            <a:endParaRPr lang="en-US" noProof="1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2133600" y="2895600"/>
            <a:ext cx="4419600" cy="304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292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en-US" dirty="0" smtClean="0"/>
              <a:t> – wrong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 (int j = 1; j &lt;= maxvaha; j++){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dynamic[j] = 50001;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k = 0; k &lt; pocet2; k++)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if(vaha[k]&lt;=j)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((dynamic[j - vaha[k</a:t>
            </a:r>
            <a:r>
              <a:rPr lang="nn-NO" dirty="0" smtClean="0"/>
              <a:t>]]</a:t>
            </a:r>
            <a:br>
              <a:rPr lang="nn-NO" dirty="0" smtClean="0"/>
            </a:br>
            <a:r>
              <a:rPr lang="nn-NO" dirty="0" smtClean="0"/>
              <a:t>					+ </a:t>
            </a:r>
            <a:r>
              <a:rPr lang="nn-NO" dirty="0"/>
              <a:t>hodnota[k</a:t>
            </a:r>
            <a:r>
              <a:rPr lang="nn-NO" dirty="0" smtClean="0"/>
              <a:t>]) &lt; </a:t>
            </a:r>
            <a:r>
              <a:rPr lang="nn-NO" dirty="0"/>
              <a:t>dynamic[j])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dynamic[j] = dynamic[j - vaha[k</a:t>
            </a:r>
            <a:r>
              <a:rPr lang="nn-NO" dirty="0" smtClean="0"/>
              <a:t>]]</a:t>
            </a:r>
            <a:br>
              <a:rPr lang="nn-NO" dirty="0" smtClean="0"/>
            </a:br>
            <a:r>
              <a:rPr lang="nn-NO" dirty="0" smtClean="0"/>
              <a:t>					+ </a:t>
            </a:r>
            <a:r>
              <a:rPr lang="nn-NO" dirty="0"/>
              <a:t>hodnota[k];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if(dynamic[maxvaha]&lt;50001)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System.out.println("The minimum </a:t>
            </a:r>
            <a:r>
              <a:rPr lang="nn-NO" dirty="0" smtClean="0"/>
              <a:t>... </a:t>
            </a:r>
            <a:r>
              <a:rPr lang="nn-NO" dirty="0"/>
              <a:t>is </a:t>
            </a:r>
            <a:r>
              <a:rPr lang="nn-NO" dirty="0" smtClean="0"/>
              <a:t>«</a:t>
            </a:r>
            <a:br>
              <a:rPr lang="nn-NO" dirty="0" smtClean="0"/>
            </a:br>
            <a:r>
              <a:rPr lang="nn-NO" dirty="0" smtClean="0"/>
              <a:t>					+ </a:t>
            </a:r>
            <a:r>
              <a:rPr lang="nn-NO" dirty="0"/>
              <a:t>dynamic[maxvaha]+".");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else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System.out.println("This is impossible.");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2895600" y="1828800"/>
            <a:ext cx="10668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16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</a:t>
            </a:r>
            <a:r>
              <a:rPr lang="cs-CZ" dirty="0" smtClean="0"/>
              <a:t>– zbytečné „optimalizace“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defTabSz="576000"/>
            <a:r>
              <a:rPr lang="en-US" noProof="1"/>
              <a:t>cin &gt;&gt; E &gt;&gt; F;</a:t>
            </a:r>
          </a:p>
          <a:p>
            <a:pPr defTabSz="576000"/>
            <a:r>
              <a:rPr lang="en-US" noProof="1"/>
              <a:t>F -= E;</a:t>
            </a:r>
          </a:p>
          <a:p>
            <a:pPr defTabSz="576000"/>
            <a:r>
              <a:rPr lang="en-US" noProof="1"/>
              <a:t>if( F==0 ) {</a:t>
            </a:r>
          </a:p>
          <a:p>
            <a:pPr defTabSz="576000"/>
            <a:r>
              <a:rPr lang="en-US" noProof="1"/>
              <a:t>	cout &lt;&lt; "The minimum amount </a:t>
            </a:r>
            <a:r>
              <a:rPr lang="en-US" noProof="1" smtClean="0"/>
              <a:t>... is </a:t>
            </a:r>
            <a:r>
              <a:rPr lang="en-US" noProof="1"/>
              <a:t>0." &lt;&lt; endl;</a:t>
            </a:r>
          </a:p>
          <a:p>
            <a:pPr defTabSz="576000"/>
            <a:r>
              <a:rPr lang="en-US" noProof="1"/>
              <a:t>	continue;</a:t>
            </a:r>
          </a:p>
          <a:p>
            <a:pPr defTabSz="576000"/>
            <a:r>
              <a:rPr lang="en-US" noProof="1" smtClean="0"/>
              <a:t>}</a:t>
            </a:r>
            <a:endParaRPr lang="en-US" noProof="1"/>
          </a:p>
          <a:p>
            <a:pPr defTabSz="576000"/>
            <a:r>
              <a:rPr lang="en-US" noProof="1"/>
              <a:t>val = new int[F+1];</a:t>
            </a:r>
          </a:p>
          <a:p>
            <a:pPr defTabSz="576000"/>
            <a:r>
              <a:rPr lang="en-US" noProof="1"/>
              <a:t>val[0] = 0;</a:t>
            </a:r>
          </a:p>
          <a:p>
            <a:pPr defTabSz="576000"/>
            <a:r>
              <a:rPr lang="en-US" noProof="1"/>
              <a:t>for(int i=1; i&lt;=F; i++)</a:t>
            </a:r>
          </a:p>
          <a:p>
            <a:pPr defTabSz="576000"/>
            <a:r>
              <a:rPr lang="en-US" noProof="1"/>
              <a:t>	val[i] = -1</a:t>
            </a:r>
            <a:r>
              <a:rPr lang="en-US" noProof="1" smtClean="0"/>
              <a:t>;</a:t>
            </a:r>
            <a:endParaRPr lang="en-US" noProof="1"/>
          </a:p>
          <a:p>
            <a:pPr defTabSz="576000"/>
            <a:r>
              <a:rPr lang="en-US" noProof="1"/>
              <a:t>cin &gt;&gt; coins;</a:t>
            </a:r>
          </a:p>
          <a:p>
            <a:pPr defTabSz="576000"/>
            <a:r>
              <a:rPr lang="en-US" noProof="1"/>
              <a:t>W = new int[coins];</a:t>
            </a:r>
          </a:p>
          <a:p>
            <a:pPr defTabSz="576000"/>
            <a:r>
              <a:rPr lang="en-US" noProof="1"/>
              <a:t>V = new int[coins];</a:t>
            </a:r>
          </a:p>
          <a:p>
            <a:pPr defTabSz="576000"/>
            <a:r>
              <a:rPr lang="en-US" noProof="1"/>
              <a:t>for(int i=0; i&lt;coins; i++)</a:t>
            </a:r>
          </a:p>
          <a:p>
            <a:pPr defTabSz="576000"/>
            <a:r>
              <a:rPr lang="en-US" noProof="1"/>
              <a:t>	cin &gt;&gt; V[i] &gt;&gt; W[i</a:t>
            </a:r>
            <a:r>
              <a:rPr lang="en-US" noProof="1" smtClean="0"/>
              <a:t>];</a:t>
            </a:r>
            <a:endParaRPr lang="en-US" noProof="1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533400" y="2133600"/>
            <a:ext cx="7924800" cy="1143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74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defTabSz="576000"/>
            <a:r>
              <a:rPr lang="en-US" noProof="1" smtClean="0"/>
              <a:t>int minValInPig(int weight) {</a:t>
            </a:r>
          </a:p>
          <a:p>
            <a:pPr defTabSz="576000"/>
            <a:r>
              <a:rPr lang="en-US" noProof="1" smtClean="0"/>
              <a:t>	if (weight &lt; 0) return IMPOSSIBLE_VALUE;</a:t>
            </a:r>
          </a:p>
          <a:p>
            <a:pPr defTabSz="576000"/>
            <a:r>
              <a:rPr lang="en-US" noProof="1" smtClean="0"/>
              <a:t>	if (weight == 0) return 0;</a:t>
            </a:r>
          </a:p>
          <a:p>
            <a:pPr defTabSz="576000"/>
            <a:r>
              <a:rPr lang="en-US" noProof="1" smtClean="0"/>
              <a:t>	if (minimalValue[weight] != INITIAL_VALUE)</a:t>
            </a:r>
          </a:p>
          <a:p>
            <a:pPr defTabSz="576000"/>
            <a:r>
              <a:rPr lang="en-US" noProof="1" smtClean="0"/>
              <a:t>		return minimalValue[weight];</a:t>
            </a:r>
          </a:p>
          <a:p>
            <a:pPr defTabSz="576000"/>
            <a:endParaRPr lang="en-US" noProof="1" smtClean="0"/>
          </a:p>
          <a:p>
            <a:pPr defTabSz="576000"/>
            <a:r>
              <a:rPr lang="en-US" noProof="1" smtClean="0"/>
              <a:t>	bool isPossible = false;</a:t>
            </a:r>
          </a:p>
          <a:p>
            <a:pPr defTabSz="576000"/>
            <a:r>
              <a:rPr lang="en-US" noProof="1" smtClean="0"/>
              <a:t>	int minVal = MAX_VALUE_EVER;</a:t>
            </a:r>
          </a:p>
          <a:p>
            <a:pPr defTabSz="576000"/>
            <a:r>
              <a:rPr lang="en-US" noProof="1" smtClean="0"/>
              <a:t>	for (int i = 0; i &lt; coinTypeCnt; i++) {</a:t>
            </a:r>
          </a:p>
          <a:p>
            <a:pPr defTabSz="576000"/>
            <a:r>
              <a:rPr lang="en-US" noProof="1" smtClean="0"/>
              <a:t>		int val = minValInPig(weight - coinType[i].weight);</a:t>
            </a:r>
          </a:p>
          <a:p>
            <a:pPr defTabSz="576000"/>
            <a:r>
              <a:rPr lang="en-US" noProof="1" smtClean="0"/>
              <a:t>		if (val != IMPOSSIBLE_VALUE) {</a:t>
            </a:r>
          </a:p>
          <a:p>
            <a:pPr defTabSz="576000"/>
            <a:r>
              <a:rPr lang="en-US" noProof="1" smtClean="0"/>
              <a:t>			isPossible = true;</a:t>
            </a:r>
          </a:p>
          <a:p>
            <a:pPr defTabSz="576000"/>
            <a:r>
              <a:rPr lang="en-US" noProof="1" smtClean="0"/>
              <a:t>			val += coinType[i].value;</a:t>
            </a:r>
          </a:p>
          <a:p>
            <a:pPr defTabSz="576000"/>
            <a:r>
              <a:rPr lang="en-US" noProof="1" smtClean="0"/>
              <a:t>			if (val &lt; minVal) minVal = val;</a:t>
            </a:r>
          </a:p>
          <a:p>
            <a:pPr defTabSz="576000"/>
            <a:r>
              <a:rPr lang="en-US" noProof="1" smtClean="0"/>
              <a:t>	}	}</a:t>
            </a:r>
          </a:p>
          <a:p>
            <a:pPr defTabSz="576000"/>
            <a:r>
              <a:rPr lang="en-US" noProof="1" smtClean="0"/>
              <a:t>	if (isPossible) {</a:t>
            </a:r>
          </a:p>
          <a:p>
            <a:pPr defTabSz="576000"/>
            <a:r>
              <a:rPr lang="en-US" noProof="1" smtClean="0"/>
              <a:t>		minimalValue[weight] = minVal;</a:t>
            </a:r>
          </a:p>
          <a:p>
            <a:pPr defTabSz="576000"/>
            <a:r>
              <a:rPr lang="en-US" noProof="1" smtClean="0"/>
              <a:t>		return minVal;</a:t>
            </a:r>
          </a:p>
          <a:p>
            <a:pPr defTabSz="576000"/>
            <a:r>
              <a:rPr lang="en-US" noProof="1" smtClean="0"/>
              <a:t>	} else {</a:t>
            </a:r>
          </a:p>
          <a:p>
            <a:pPr defTabSz="576000"/>
            <a:r>
              <a:rPr lang="en-US" noProof="1" smtClean="0"/>
              <a:t>		return IMPOSSIBLE_VALUE;</a:t>
            </a:r>
          </a:p>
          <a:p>
            <a:pPr defTabSz="576000"/>
            <a:r>
              <a:rPr lang="en-US" noProof="1" smtClean="0"/>
              <a:t>}	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 bwMode="auto">
          <a:xfrm>
            <a:off x="2133600" y="2971800"/>
            <a:ext cx="6781800" cy="1600200"/>
          </a:xfrm>
          <a:prstGeom prst="rect">
            <a:avLst/>
          </a:prstGeom>
          <a:solidFill>
            <a:srgbClr val="00FFFF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if (isPossible) {</a:t>
            </a: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	return minimalValue[weight] = minVal;</a:t>
            </a: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} else 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</a:pP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return minimalValue[weight] =</a:t>
            </a:r>
            <a:b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					IMPOSSIBLE_VALUE;</a:t>
            </a: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}</a:t>
            </a:r>
          </a:p>
        </p:txBody>
      </p:sp>
      <p:sp>
        <p:nvSpPr>
          <p:cNvPr id="9" name="Zaoblený obdélník 8"/>
          <p:cNvSpPr/>
          <p:nvPr/>
        </p:nvSpPr>
        <p:spPr>
          <a:xfrm>
            <a:off x="1066800" y="4648200"/>
            <a:ext cx="4572000" cy="1295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 bwMode="auto">
          <a:xfrm>
            <a:off x="2133600" y="2971800"/>
            <a:ext cx="6781800" cy="16002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 minimalValue[weight] =</a:t>
            </a: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isPossible</a:t>
            </a: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? </a:t>
            </a: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minVal</a:t>
            </a:r>
            <a:endParaRPr lang="en-US" sz="2000" b="1" noProof="1" smtClean="0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	: </a:t>
            </a: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IMPOSSIBLE_VALUE;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Pig</a:t>
            </a:r>
            <a:r>
              <a:rPr lang="cs-CZ" dirty="0" smtClean="0"/>
              <a:t> – práce s </a:t>
            </a:r>
            <a:r>
              <a:rPr lang="en-US" dirty="0" smtClean="0"/>
              <a:t>pol</a:t>
            </a:r>
            <a:r>
              <a:rPr lang="cs-CZ" dirty="0" smtClean="0"/>
              <a:t>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mince =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int</a:t>
            </a:r>
            <a:r>
              <a:rPr lang="cs-CZ" dirty="0" smtClean="0"/>
              <a:t> *[</a:t>
            </a:r>
            <a:r>
              <a:rPr lang="cs-CZ" dirty="0" err="1" smtClean="0"/>
              <a:t>pocetM</a:t>
            </a:r>
            <a:r>
              <a:rPr lang="cs-CZ" dirty="0" smtClean="0"/>
              <a:t>];</a:t>
            </a:r>
          </a:p>
          <a:p>
            <a:r>
              <a:rPr lang="cs-CZ" dirty="0" err="1" smtClean="0"/>
              <a:t>for</a:t>
            </a:r>
            <a:r>
              <a:rPr lang="cs-CZ" dirty="0" smtClean="0"/>
              <a:t>(i=0;i&lt;</a:t>
            </a:r>
            <a:r>
              <a:rPr lang="cs-CZ" dirty="0" err="1" smtClean="0"/>
              <a:t>pocetM</a:t>
            </a:r>
            <a:r>
              <a:rPr lang="cs-CZ" dirty="0" smtClean="0"/>
              <a:t>;i++) mince[i] =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int</a:t>
            </a:r>
            <a:r>
              <a:rPr lang="cs-CZ" dirty="0" smtClean="0"/>
              <a:t> [2];</a:t>
            </a:r>
          </a:p>
          <a:p>
            <a:r>
              <a:rPr lang="cs-CZ" dirty="0" err="1" smtClean="0"/>
              <a:t>for</a:t>
            </a:r>
            <a:r>
              <a:rPr lang="cs-CZ" dirty="0" smtClean="0"/>
              <a:t>(i=0;i&lt;</a:t>
            </a:r>
            <a:r>
              <a:rPr lang="cs-CZ" dirty="0" err="1" smtClean="0"/>
              <a:t>pocetM</a:t>
            </a:r>
            <a:r>
              <a:rPr lang="cs-CZ" dirty="0" smtClean="0"/>
              <a:t>;i++){</a:t>
            </a:r>
          </a:p>
          <a:p>
            <a:r>
              <a:rPr lang="cs-CZ" dirty="0" smtClean="0"/>
              <a:t>	</a:t>
            </a:r>
            <a:r>
              <a:rPr lang="cs-CZ" dirty="0" err="1" smtClean="0"/>
              <a:t>scanf</a:t>
            </a:r>
            <a:r>
              <a:rPr lang="cs-CZ" dirty="0" smtClean="0"/>
              <a:t>("%d %d", &amp;mince[i][0], &amp;mince[i][1]);</a:t>
            </a:r>
          </a:p>
          <a:p>
            <a:r>
              <a:rPr lang="cs-CZ" dirty="0" smtClean="0"/>
              <a:t>}</a:t>
            </a:r>
          </a:p>
          <a:p>
            <a:endParaRPr lang="cs-CZ" dirty="0" smtClean="0"/>
          </a:p>
          <a:p>
            <a:r>
              <a:rPr lang="en-US" dirty="0" smtClean="0"/>
              <a:t>	</a:t>
            </a:r>
            <a:r>
              <a:rPr lang="cs-CZ" dirty="0" smtClean="0"/>
              <a:t>		vs.</a:t>
            </a:r>
          </a:p>
          <a:p>
            <a:endParaRPr lang="en-US" dirty="0" smtClean="0"/>
          </a:p>
          <a:p>
            <a:endParaRPr lang="cs-CZ" dirty="0" smtClean="0"/>
          </a:p>
          <a:p>
            <a:r>
              <a:rPr lang="cs-CZ" dirty="0" err="1" smtClean="0"/>
              <a:t>mincew</a:t>
            </a:r>
            <a:r>
              <a:rPr lang="cs-CZ" dirty="0" smtClean="0"/>
              <a:t> =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int</a:t>
            </a:r>
            <a:r>
              <a:rPr lang="cs-CZ" dirty="0" smtClean="0"/>
              <a:t>[</a:t>
            </a:r>
            <a:r>
              <a:rPr lang="cs-CZ" dirty="0" err="1" smtClean="0"/>
              <a:t>pocetM</a:t>
            </a:r>
            <a:r>
              <a:rPr lang="cs-CZ" dirty="0" smtClean="0"/>
              <a:t>], </a:t>
            </a:r>
            <a:r>
              <a:rPr lang="cs-CZ" dirty="0" err="1" smtClean="0"/>
              <a:t>mincev</a:t>
            </a:r>
            <a:r>
              <a:rPr lang="cs-CZ" dirty="0" smtClean="0"/>
              <a:t> </a:t>
            </a:r>
            <a:r>
              <a:rPr lang="en-US" dirty="0" smtClean="0"/>
              <a:t>= new </a:t>
            </a:r>
            <a:r>
              <a:rPr lang="en-US" dirty="0" err="1" smtClean="0"/>
              <a:t>int</a:t>
            </a:r>
            <a:r>
              <a:rPr lang="en-US" dirty="0" smtClean="0"/>
              <a:t>[</a:t>
            </a:r>
            <a:r>
              <a:rPr lang="en-US" dirty="0" err="1" smtClean="0"/>
              <a:t>pocetM</a:t>
            </a:r>
            <a:r>
              <a:rPr lang="en-US" dirty="0" smtClean="0"/>
              <a:t>]</a:t>
            </a:r>
            <a:r>
              <a:rPr lang="cs-CZ" dirty="0" smtClean="0"/>
              <a:t>;</a:t>
            </a:r>
          </a:p>
          <a:p>
            <a:r>
              <a:rPr lang="cs-CZ" dirty="0" err="1" smtClean="0"/>
              <a:t>for</a:t>
            </a:r>
            <a:r>
              <a:rPr lang="cs-CZ" dirty="0" smtClean="0"/>
              <a:t>(i=0;i&lt;</a:t>
            </a:r>
            <a:r>
              <a:rPr lang="cs-CZ" dirty="0" err="1" smtClean="0"/>
              <a:t>pocetM</a:t>
            </a:r>
            <a:r>
              <a:rPr lang="cs-CZ" dirty="0" smtClean="0"/>
              <a:t>;i++){</a:t>
            </a:r>
          </a:p>
          <a:p>
            <a:r>
              <a:rPr lang="cs-CZ" dirty="0" smtClean="0"/>
              <a:t>	</a:t>
            </a:r>
            <a:r>
              <a:rPr lang="cs-CZ" dirty="0" err="1" smtClean="0"/>
              <a:t>scanf</a:t>
            </a:r>
            <a:r>
              <a:rPr lang="cs-CZ" dirty="0" smtClean="0"/>
              <a:t>("%d %d", &amp;mince</a:t>
            </a:r>
            <a:r>
              <a:rPr lang="en-US" dirty="0" smtClean="0"/>
              <a:t>w</a:t>
            </a:r>
            <a:r>
              <a:rPr lang="cs-CZ" dirty="0" smtClean="0"/>
              <a:t>[i], &amp;mince</a:t>
            </a:r>
            <a:r>
              <a:rPr lang="en-US" dirty="0" smtClean="0"/>
              <a:t>v</a:t>
            </a:r>
            <a:r>
              <a:rPr lang="cs-CZ" dirty="0" smtClean="0"/>
              <a:t>[i]);</a:t>
            </a:r>
          </a:p>
          <a:p>
            <a:r>
              <a:rPr lang="cs-CZ" dirty="0" smtClean="0"/>
              <a:t>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Shooting Gallery</a:t>
            </a:r>
            <a:endParaRPr lang="cs-CZ" dirty="0"/>
          </a:p>
        </p:txBody>
      </p:sp>
      <p:pic>
        <p:nvPicPr>
          <p:cNvPr id="1026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89" y="299085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894" y="299085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799" y="297180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704" y="2971800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s://cdn.pixabay.com/photo/2013/07/12/13/24/duck-146967_960_72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609" y="2962275"/>
            <a:ext cx="152590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íl, Lukostřelba, Okres, Oblouk, Cíle, Šipka, Hi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944" y="2009775"/>
            <a:ext cx="3019426" cy="301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22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err="1"/>
              <a:t>ll</a:t>
            </a:r>
            <a:r>
              <a:rPr lang="cs-CZ" dirty="0"/>
              <a:t> </a:t>
            </a:r>
            <a:r>
              <a:rPr lang="cs-CZ" dirty="0" err="1"/>
              <a:t>dp</a:t>
            </a:r>
            <a:r>
              <a:rPr lang="cs-CZ" dirty="0"/>
              <a:t>(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ll</a:t>
            </a:r>
            <a:r>
              <a:rPr lang="cs-CZ" dirty="0"/>
              <a:t> i, 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ll</a:t>
            </a:r>
            <a:r>
              <a:rPr lang="cs-CZ" dirty="0"/>
              <a:t> j, 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vll</a:t>
            </a:r>
            <a:r>
              <a:rPr lang="cs-CZ" dirty="0"/>
              <a:t> &amp;d, </a:t>
            </a:r>
            <a:r>
              <a:rPr lang="cs-CZ" dirty="0" err="1"/>
              <a:t>vector</a:t>
            </a:r>
            <a:r>
              <a:rPr lang="cs-CZ" dirty="0"/>
              <a:t>&lt;</a:t>
            </a:r>
            <a:r>
              <a:rPr lang="cs-CZ" dirty="0" err="1"/>
              <a:t>vector</a:t>
            </a:r>
            <a:r>
              <a:rPr lang="cs-CZ" dirty="0"/>
              <a:t>&lt;</a:t>
            </a:r>
            <a:r>
              <a:rPr lang="cs-CZ" dirty="0" err="1"/>
              <a:t>ll</a:t>
            </a:r>
            <a:r>
              <a:rPr lang="cs-CZ" dirty="0"/>
              <a:t>&gt;&gt; &amp;</a:t>
            </a:r>
            <a:r>
              <a:rPr lang="cs-CZ" dirty="0" err="1"/>
              <a:t>memo</a:t>
            </a:r>
            <a:r>
              <a:rPr lang="cs-CZ" dirty="0"/>
              <a:t>,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</a:t>
            </a:r>
            <a:r>
              <a:rPr lang="cs-CZ" dirty="0" err="1"/>
              <a:t>const</a:t>
            </a:r>
            <a:r>
              <a:rPr lang="cs-CZ" dirty="0"/>
              <a:t> map&lt;</a:t>
            </a:r>
            <a:r>
              <a:rPr lang="cs-CZ" dirty="0" err="1"/>
              <a:t>ll</a:t>
            </a:r>
            <a:r>
              <a:rPr lang="cs-CZ" dirty="0"/>
              <a:t>, </a:t>
            </a:r>
            <a:r>
              <a:rPr lang="cs-CZ" dirty="0" err="1"/>
              <a:t>vll</a:t>
            </a:r>
            <a:r>
              <a:rPr lang="cs-CZ" dirty="0"/>
              <a:t>&gt; &amp;</a:t>
            </a:r>
            <a:r>
              <a:rPr lang="cs-CZ" dirty="0" err="1"/>
              <a:t>pos</a:t>
            </a:r>
            <a:r>
              <a:rPr lang="cs-CZ" dirty="0"/>
              <a:t>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(i == j)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memo</a:t>
            </a:r>
            <a:r>
              <a:rPr lang="cs-CZ" dirty="0"/>
              <a:t>[i][j] != -1)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return </a:t>
            </a:r>
            <a:r>
              <a:rPr lang="cs-CZ" dirty="0" err="1"/>
              <a:t>memo</a:t>
            </a:r>
            <a:r>
              <a:rPr lang="cs-CZ" dirty="0"/>
              <a:t>[i][j];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	//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dont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shoot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ll</a:t>
            </a:r>
            <a:r>
              <a:rPr lang="cs-CZ" dirty="0"/>
              <a:t> </a:t>
            </a:r>
            <a:r>
              <a:rPr lang="cs-CZ" dirty="0" err="1"/>
              <a:t>best</a:t>
            </a:r>
            <a:r>
              <a:rPr lang="cs-CZ" dirty="0"/>
              <a:t> = </a:t>
            </a:r>
            <a:r>
              <a:rPr lang="cs-CZ" dirty="0" err="1"/>
              <a:t>dp</a:t>
            </a:r>
            <a:r>
              <a:rPr lang="cs-CZ" dirty="0"/>
              <a:t>(i + 1, j, d, </a:t>
            </a:r>
            <a:r>
              <a:rPr lang="cs-CZ" dirty="0" err="1"/>
              <a:t>memo</a:t>
            </a:r>
            <a:r>
              <a:rPr lang="cs-CZ" dirty="0"/>
              <a:t>, </a:t>
            </a:r>
            <a:r>
              <a:rPr lang="cs-CZ" dirty="0" err="1"/>
              <a:t>pos</a:t>
            </a:r>
            <a:r>
              <a:rPr lang="cs-CZ" dirty="0" smtClean="0"/>
              <a:t>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	// shot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one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on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the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left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pos.contains</a:t>
            </a:r>
            <a:r>
              <a:rPr lang="cs-CZ" dirty="0"/>
              <a:t>(d[i]))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</a:t>
            </a:r>
            <a:r>
              <a:rPr lang="cs-CZ" dirty="0" err="1"/>
              <a:t>for</a:t>
            </a:r>
            <a:r>
              <a:rPr lang="cs-CZ" dirty="0"/>
              <a:t> (</a:t>
            </a:r>
            <a:r>
              <a:rPr lang="cs-CZ" dirty="0" err="1"/>
              <a:t>const</a:t>
            </a:r>
            <a:r>
              <a:rPr lang="cs-CZ" dirty="0"/>
              <a:t> auto &amp;</a:t>
            </a:r>
            <a:r>
              <a:rPr lang="cs-CZ" dirty="0" err="1"/>
              <a:t>idx</a:t>
            </a:r>
            <a:r>
              <a:rPr lang="cs-CZ" dirty="0"/>
              <a:t> : pos.at(d[i]))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</a:t>
            </a:r>
            <a:r>
              <a:rPr lang="cs-CZ" dirty="0" err="1"/>
              <a:t>if</a:t>
            </a:r>
            <a:r>
              <a:rPr lang="cs-CZ" dirty="0"/>
              <a:t> (i &lt; </a:t>
            </a:r>
            <a:r>
              <a:rPr lang="cs-CZ" dirty="0" err="1"/>
              <a:t>idx</a:t>
            </a:r>
            <a:r>
              <a:rPr lang="cs-CZ" dirty="0"/>
              <a:t> &amp;&amp; </a:t>
            </a:r>
            <a:r>
              <a:rPr lang="cs-CZ" dirty="0" err="1"/>
              <a:t>idx</a:t>
            </a:r>
            <a:r>
              <a:rPr lang="cs-CZ" dirty="0"/>
              <a:t> &lt; j)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	</a:t>
            </a:r>
            <a:r>
              <a:rPr lang="cs-CZ" dirty="0" err="1"/>
              <a:t>best</a:t>
            </a:r>
            <a:r>
              <a:rPr lang="cs-CZ" dirty="0"/>
              <a:t> = </a:t>
            </a:r>
            <a:r>
              <a:rPr lang="cs-CZ" dirty="0" err="1"/>
              <a:t>max</a:t>
            </a:r>
            <a:r>
              <a:rPr lang="cs-CZ" dirty="0"/>
              <a:t>(</a:t>
            </a:r>
            <a:r>
              <a:rPr lang="cs-CZ" dirty="0" err="1"/>
              <a:t>best</a:t>
            </a:r>
            <a:r>
              <a:rPr lang="cs-CZ" dirty="0"/>
              <a:t>, </a:t>
            </a:r>
            <a:r>
              <a:rPr lang="cs-CZ" dirty="0" err="1"/>
              <a:t>dp</a:t>
            </a:r>
            <a:r>
              <a:rPr lang="cs-CZ" dirty="0"/>
              <a:t>(i + 1, </a:t>
            </a:r>
            <a:r>
              <a:rPr lang="cs-CZ" dirty="0" err="1"/>
              <a:t>idx</a:t>
            </a:r>
            <a:r>
              <a:rPr lang="cs-CZ" dirty="0"/>
              <a:t>, d, </a:t>
            </a:r>
            <a:r>
              <a:rPr lang="cs-CZ" dirty="0" err="1"/>
              <a:t>memo</a:t>
            </a:r>
            <a:r>
              <a:rPr lang="cs-CZ" dirty="0"/>
              <a:t>, </a:t>
            </a:r>
            <a:r>
              <a:rPr lang="cs-CZ" dirty="0" err="1"/>
              <a:t>pos</a:t>
            </a:r>
            <a:r>
              <a:rPr lang="cs-CZ" dirty="0"/>
              <a:t>) + 1);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memo</a:t>
            </a:r>
            <a:r>
              <a:rPr lang="cs-CZ" dirty="0"/>
              <a:t>[i][j] = </a:t>
            </a:r>
            <a:r>
              <a:rPr lang="cs-CZ" dirty="0" err="1"/>
              <a:t>best</a:t>
            </a:r>
            <a:r>
              <a:rPr lang="cs-CZ" dirty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return </a:t>
            </a:r>
            <a:r>
              <a:rPr lang="cs-CZ" dirty="0" err="1"/>
              <a:t>best</a:t>
            </a:r>
            <a:r>
              <a:rPr lang="cs-CZ" dirty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r>
              <a:rPr lang="cs-CZ" dirty="0" smtClean="0"/>
              <a:t> – hodně na okraj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smtClean="0"/>
              <a:t>	. . . . .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} </a:t>
            </a:r>
            <a:r>
              <a:rPr lang="en-US" dirty="0"/>
              <a:t>else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	</a:t>
            </a:r>
            <a:r>
              <a:rPr lang="en-US" dirty="0"/>
              <a:t>	remap[x] = count++;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	</a:t>
            </a:r>
            <a:r>
              <a:rPr lang="en-US" dirty="0"/>
              <a:t>	d[</a:t>
            </a:r>
            <a:r>
              <a:rPr lang="en-US" dirty="0" err="1"/>
              <a:t>i</a:t>
            </a:r>
            <a:r>
              <a:rPr lang="en-US" dirty="0"/>
              <a:t>] = count - 1;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}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___________  vs.  ____________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 smtClean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r</a:t>
            </a:r>
            <a:r>
              <a:rPr lang="cs-CZ" dirty="0" err="1" smtClean="0"/>
              <a:t>emap</a:t>
            </a:r>
            <a:r>
              <a:rPr lang="en-US" dirty="0" smtClean="0"/>
              <a:t>[x] = d[</a:t>
            </a:r>
            <a:r>
              <a:rPr lang="en-US" dirty="0" err="1" smtClean="0"/>
              <a:t>i</a:t>
            </a:r>
            <a:r>
              <a:rPr lang="en-US" dirty="0" smtClean="0"/>
              <a:t>] = count++;</a:t>
            </a: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solve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left</a:t>
            </a:r>
            <a:r>
              <a:rPr lang="cs-CZ" dirty="0"/>
              <a:t> , 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left</a:t>
            </a:r>
            <a:r>
              <a:rPr lang="cs-CZ" dirty="0"/>
              <a:t> &gt;= </a:t>
            </a:r>
            <a:r>
              <a:rPr lang="cs-CZ" dirty="0" err="1"/>
              <a:t>right</a:t>
            </a:r>
            <a:r>
              <a:rPr lang="cs-CZ" dirty="0"/>
              <a:t>) 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memo</a:t>
            </a:r>
            <a:r>
              <a:rPr lang="cs-CZ" dirty="0"/>
              <a:t>[</a:t>
            </a:r>
            <a:r>
              <a:rPr lang="cs-CZ" dirty="0" err="1"/>
              <a:t>left</a:t>
            </a:r>
            <a:r>
              <a:rPr lang="cs-CZ" dirty="0"/>
              <a:t>][</a:t>
            </a:r>
            <a:r>
              <a:rPr lang="cs-CZ" dirty="0" err="1"/>
              <a:t>right</a:t>
            </a:r>
            <a:r>
              <a:rPr lang="cs-CZ" dirty="0"/>
              <a:t>] != -1)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return </a:t>
            </a:r>
            <a:r>
              <a:rPr lang="cs-CZ" dirty="0" err="1"/>
              <a:t>memo</a:t>
            </a:r>
            <a:r>
              <a:rPr lang="cs-CZ" dirty="0"/>
              <a:t>[</a:t>
            </a:r>
            <a:r>
              <a:rPr lang="cs-CZ" dirty="0" err="1"/>
              <a:t>left</a:t>
            </a:r>
            <a:r>
              <a:rPr lang="cs-CZ" dirty="0"/>
              <a:t>][</a:t>
            </a:r>
            <a:r>
              <a:rPr lang="cs-CZ" dirty="0" err="1"/>
              <a:t>right</a:t>
            </a:r>
            <a:r>
              <a:rPr lang="cs-CZ" dirty="0"/>
              <a:t>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maxRounds</a:t>
            </a:r>
            <a:r>
              <a:rPr lang="cs-CZ" dirty="0"/>
              <a:t>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 (</a:t>
            </a:r>
            <a:r>
              <a:rPr lang="cs-CZ" dirty="0" err="1"/>
              <a:t>int</a:t>
            </a:r>
            <a:r>
              <a:rPr lang="cs-CZ" dirty="0"/>
              <a:t> i = </a:t>
            </a:r>
            <a:r>
              <a:rPr lang="cs-CZ" dirty="0" err="1"/>
              <a:t>left</a:t>
            </a:r>
            <a:r>
              <a:rPr lang="cs-CZ" dirty="0"/>
              <a:t>; i &lt;= </a:t>
            </a:r>
            <a:r>
              <a:rPr lang="cs-CZ" dirty="0" err="1"/>
              <a:t>right</a:t>
            </a:r>
            <a:r>
              <a:rPr lang="cs-CZ" dirty="0"/>
              <a:t>; i++)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</a:t>
            </a:r>
            <a:r>
              <a:rPr lang="cs-CZ" dirty="0" err="1"/>
              <a:t>for</a:t>
            </a:r>
            <a:r>
              <a:rPr lang="cs-CZ" dirty="0"/>
              <a:t> (</a:t>
            </a:r>
            <a:r>
              <a:rPr lang="cs-CZ" dirty="0" err="1"/>
              <a:t>int</a:t>
            </a:r>
            <a:r>
              <a:rPr lang="cs-CZ" dirty="0"/>
              <a:t> j = i + 1; j &lt;= </a:t>
            </a:r>
            <a:r>
              <a:rPr lang="cs-CZ" dirty="0" err="1"/>
              <a:t>right</a:t>
            </a:r>
            <a:r>
              <a:rPr lang="cs-CZ" dirty="0"/>
              <a:t>; j++)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ducks</a:t>
            </a:r>
            <a:r>
              <a:rPr lang="cs-CZ" dirty="0"/>
              <a:t>[i] == </a:t>
            </a:r>
            <a:r>
              <a:rPr lang="cs-CZ" dirty="0" err="1"/>
              <a:t>ducks</a:t>
            </a:r>
            <a:r>
              <a:rPr lang="cs-CZ" dirty="0"/>
              <a:t>[j])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rounds</a:t>
            </a:r>
            <a:r>
              <a:rPr lang="cs-CZ" dirty="0"/>
              <a:t> = 1 + </a:t>
            </a:r>
            <a:r>
              <a:rPr lang="cs-CZ" dirty="0" err="1"/>
              <a:t>solve</a:t>
            </a:r>
            <a:r>
              <a:rPr lang="cs-CZ" dirty="0"/>
              <a:t>(i + 1, j - 1);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	</a:t>
            </a:r>
            <a:r>
              <a:rPr lang="cs-CZ" dirty="0" err="1"/>
              <a:t>maxRounds</a:t>
            </a:r>
            <a:r>
              <a:rPr lang="cs-CZ" dirty="0"/>
              <a:t> = </a:t>
            </a:r>
            <a:r>
              <a:rPr lang="cs-CZ" dirty="0" err="1"/>
              <a:t>max</a:t>
            </a:r>
            <a:r>
              <a:rPr lang="cs-CZ" dirty="0"/>
              <a:t>(</a:t>
            </a:r>
            <a:r>
              <a:rPr lang="cs-CZ" dirty="0" err="1"/>
              <a:t>maxRounds</a:t>
            </a:r>
            <a:r>
              <a:rPr lang="cs-CZ" dirty="0"/>
              <a:t>, </a:t>
            </a:r>
            <a:r>
              <a:rPr lang="cs-CZ" dirty="0" err="1"/>
              <a:t>rounds</a:t>
            </a:r>
            <a:r>
              <a:rPr lang="cs-CZ" dirty="0"/>
              <a:t>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memo</a:t>
            </a:r>
            <a:r>
              <a:rPr lang="cs-CZ" dirty="0"/>
              <a:t>[</a:t>
            </a:r>
            <a:r>
              <a:rPr lang="cs-CZ" dirty="0" err="1"/>
              <a:t>left</a:t>
            </a:r>
            <a:r>
              <a:rPr lang="cs-CZ" dirty="0"/>
              <a:t>][</a:t>
            </a:r>
            <a:r>
              <a:rPr lang="cs-CZ" dirty="0" err="1"/>
              <a:t>right</a:t>
            </a:r>
            <a:r>
              <a:rPr lang="cs-CZ" dirty="0"/>
              <a:t>] = </a:t>
            </a:r>
            <a:r>
              <a:rPr lang="cs-CZ" dirty="0" err="1"/>
              <a:t>maxRounds</a:t>
            </a:r>
            <a:r>
              <a:rPr lang="cs-CZ" dirty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return </a:t>
            </a:r>
            <a:r>
              <a:rPr lang="cs-CZ" dirty="0" err="1"/>
              <a:t>maxRounds</a:t>
            </a:r>
            <a:r>
              <a:rPr lang="cs-CZ" dirty="0"/>
              <a:t>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err="1"/>
              <a:t>struct</a:t>
            </a:r>
            <a:r>
              <a:rPr lang="cs-CZ" dirty="0"/>
              <a:t> </a:t>
            </a:r>
            <a:r>
              <a:rPr lang="cs-CZ" dirty="0" err="1"/>
              <a:t>Solver</a:t>
            </a:r>
            <a:r>
              <a:rPr lang="cs-CZ" dirty="0"/>
              <a:t>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solveImpl</a:t>
            </a:r>
            <a:r>
              <a:rPr lang="cs-CZ" dirty="0"/>
              <a:t>(</a:t>
            </a:r>
            <a:r>
              <a:rPr lang="cs-CZ" dirty="0" err="1"/>
              <a:t>size_t</a:t>
            </a:r>
            <a:r>
              <a:rPr lang="cs-CZ" dirty="0"/>
              <a:t> a, </a:t>
            </a:r>
            <a:r>
              <a:rPr lang="cs-CZ" dirty="0" err="1"/>
              <a:t>size_t</a:t>
            </a:r>
            <a:r>
              <a:rPr lang="cs-CZ" dirty="0"/>
              <a:t> b)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std</a:t>
            </a:r>
            <a:r>
              <a:rPr lang="cs-CZ" dirty="0"/>
              <a:t>::pair p{a, b};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mem.contains</a:t>
            </a:r>
            <a:r>
              <a:rPr lang="cs-CZ" dirty="0"/>
              <a:t>(p))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return mem[p];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 (a &gt;= b)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 (data[a] != data[b])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	return mem[p] = 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max</a:t>
            </a:r>
            <a:r>
              <a:rPr lang="cs-CZ" dirty="0"/>
              <a:t>(</a:t>
            </a:r>
            <a:r>
              <a:rPr lang="cs-CZ" dirty="0" err="1"/>
              <a:t>solveImpl</a:t>
            </a:r>
            <a:r>
              <a:rPr lang="cs-CZ" dirty="0"/>
              <a:t>(a + 1, b</a:t>
            </a:r>
            <a:r>
              <a:rPr lang="cs-CZ" dirty="0" smtClean="0"/>
              <a:t>),</a:t>
            </a:r>
            <a:br>
              <a:rPr lang="cs-CZ" dirty="0" smtClean="0"/>
            </a:br>
            <a:r>
              <a:rPr lang="cs-CZ" dirty="0" smtClean="0"/>
              <a:t>							   </a:t>
            </a:r>
            <a:r>
              <a:rPr lang="cs-CZ" dirty="0" err="1" smtClean="0"/>
              <a:t>solveImpl</a:t>
            </a:r>
            <a:r>
              <a:rPr lang="cs-CZ" dirty="0" smtClean="0"/>
              <a:t>(a</a:t>
            </a:r>
            <a:r>
              <a:rPr lang="cs-CZ" dirty="0"/>
              <a:t>, b - 1));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return mem[p] = </a:t>
            </a:r>
            <a:r>
              <a:rPr lang="cs-CZ" dirty="0" err="1"/>
              <a:t>solveImpl</a:t>
            </a:r>
            <a:r>
              <a:rPr lang="cs-CZ" dirty="0"/>
              <a:t>(a + 1, b - 1) + 1;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std</a:t>
            </a:r>
            <a:r>
              <a:rPr lang="cs-CZ" dirty="0"/>
              <a:t>::map&lt;</a:t>
            </a:r>
            <a:r>
              <a:rPr lang="cs-CZ" dirty="0" err="1"/>
              <a:t>std</a:t>
            </a:r>
            <a:r>
              <a:rPr lang="cs-CZ" dirty="0"/>
              <a:t>::pair&lt;</a:t>
            </a:r>
            <a:r>
              <a:rPr lang="cs-CZ" dirty="0" err="1"/>
              <a:t>size_t</a:t>
            </a:r>
            <a:r>
              <a:rPr lang="cs-CZ" dirty="0"/>
              <a:t>, </a:t>
            </a:r>
            <a:r>
              <a:rPr lang="cs-CZ" dirty="0" err="1"/>
              <a:t>size_t</a:t>
            </a:r>
            <a:r>
              <a:rPr lang="cs-CZ" dirty="0"/>
              <a:t>&gt;, </a:t>
            </a:r>
            <a:r>
              <a:rPr lang="cs-CZ" dirty="0" err="1"/>
              <a:t>int</a:t>
            </a:r>
            <a:r>
              <a:rPr lang="cs-CZ" dirty="0"/>
              <a:t>&gt; mem;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std</a:t>
            </a:r>
            <a:r>
              <a:rPr lang="cs-CZ" dirty="0"/>
              <a:t>::</a:t>
            </a:r>
            <a:r>
              <a:rPr lang="cs-CZ" dirty="0" err="1"/>
              <a:t>vector</a:t>
            </a:r>
            <a:r>
              <a:rPr lang="cs-CZ" dirty="0"/>
              <a:t>&lt;</a:t>
            </a:r>
            <a:r>
              <a:rPr lang="cs-CZ" dirty="0" err="1"/>
              <a:t>int</a:t>
            </a:r>
            <a:r>
              <a:rPr lang="cs-CZ" dirty="0"/>
              <a:t>&gt; data;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};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r>
              <a:rPr lang="en-US" dirty="0" smtClean="0"/>
              <a:t> – wrong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int </a:t>
            </a:r>
            <a:r>
              <a:rPr lang="nn-NO" dirty="0"/>
              <a:t>main()  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while (!cin.eof())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{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</a:t>
            </a:r>
            <a:r>
              <a:rPr lang="cs-CZ" dirty="0" err="1"/>
              <a:t>cin</a:t>
            </a:r>
            <a:r>
              <a:rPr lang="cs-CZ" dirty="0"/>
              <a:t> &gt;&gt; </a:t>
            </a:r>
            <a:r>
              <a:rPr lang="cs-CZ" dirty="0" smtClean="0"/>
              <a:t>n</a:t>
            </a:r>
            <a:r>
              <a:rPr lang="en-US" dirty="0" smtClean="0"/>
              <a:t>;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for( int i = 0; i &lt; n; i++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cin &gt;&gt; ducks[i];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clearData();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cout &lt;&lt; process(0, n - 1) &lt;&lt; endl;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}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 bwMode="auto">
          <a:xfrm>
            <a:off x="3733800" y="1981200"/>
            <a:ext cx="2971800" cy="11430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cs-CZ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kumimoji="0" lang="cs-CZ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hile </a:t>
            </a:r>
            <a:r>
              <a:rPr kumimoji="0" lang="en-US" sz="2000" b="1" i="0" u="none" strike="noStrike" kern="1200" cap="none" spc="0" normalizeH="0" baseline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(cin</a:t>
            </a:r>
            <a:r>
              <a:rPr kumimoji="0" lang="en-US" sz="2000" b="1" i="0" u="none" strike="noStrike" kern="1200" cap="none" spc="0" normalizeH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&gt;&gt; n)</a:t>
            </a: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en-US" sz="2000" b="1" baseline="0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000" b="1" i="0" u="none" strike="noStrike" kern="1200" cap="none" spc="0" normalizeH="0" noProof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en-US" sz="2000" b="1" i="0" u="none" strike="noStrike" kern="1200" cap="none" spc="0" normalizeH="0" noProof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…</a:t>
            </a:r>
            <a:endParaRPr kumimoji="0" lang="en-US" sz="20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78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 </a:t>
            </a:r>
            <a:r>
              <a:rPr lang="cs-CZ" dirty="0" smtClean="0"/>
              <a:t>– rekurze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err="1"/>
              <a:t>int</a:t>
            </a:r>
            <a:r>
              <a:rPr lang="en-US" dirty="0"/>
              <a:t> solve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j</a:t>
            </a:r>
            <a:r>
              <a:rPr lang="en-US" dirty="0" smtClean="0"/>
              <a:t>) {</a:t>
            </a: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if ( </a:t>
            </a:r>
            <a:r>
              <a:rPr lang="en-US" dirty="0" err="1"/>
              <a:t>i</a:t>
            </a:r>
            <a:r>
              <a:rPr lang="en-US" dirty="0"/>
              <a:t> &gt;= j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if ( species[</a:t>
            </a:r>
            <a:r>
              <a:rPr lang="en-US" dirty="0" err="1"/>
              <a:t>i</a:t>
            </a:r>
            <a:r>
              <a:rPr lang="en-US" dirty="0"/>
              <a:t>] == species[j]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	return 1 + solve( </a:t>
            </a:r>
            <a:r>
              <a:rPr lang="en-US" dirty="0" err="1"/>
              <a:t>i</a:t>
            </a:r>
            <a:r>
              <a:rPr lang="en-US" dirty="0"/>
              <a:t> + 1, j - 1 );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res = max( solve( </a:t>
            </a:r>
            <a:r>
              <a:rPr lang="en-US" dirty="0" err="1"/>
              <a:t>i</a:t>
            </a:r>
            <a:r>
              <a:rPr lang="en-US" dirty="0"/>
              <a:t>, j - 1 </a:t>
            </a:r>
            <a:r>
              <a:rPr lang="en-US" dirty="0" smtClean="0"/>
              <a:t>),</a:t>
            </a:r>
            <a:br>
              <a:rPr lang="en-US" dirty="0" smtClean="0"/>
            </a:br>
            <a:r>
              <a:rPr lang="en-US" dirty="0" smtClean="0"/>
              <a:t>				solve</a:t>
            </a:r>
            <a:r>
              <a:rPr lang="en-US" dirty="0"/>
              <a:t>( </a:t>
            </a:r>
            <a:r>
              <a:rPr lang="en-US" dirty="0" err="1"/>
              <a:t>i</a:t>
            </a:r>
            <a:r>
              <a:rPr lang="en-US" dirty="0"/>
              <a:t> + 1, j ) 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return res;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12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 </a:t>
            </a:r>
            <a:r>
              <a:rPr lang="cs-CZ" dirty="0" smtClean="0"/>
              <a:t>– částečná oprava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solve</a:t>
            </a:r>
            <a:r>
              <a:rPr lang="cs-CZ" dirty="0"/>
              <a:t> (</a:t>
            </a:r>
            <a:r>
              <a:rPr lang="cs-CZ" dirty="0" err="1"/>
              <a:t>int</a:t>
            </a:r>
            <a:r>
              <a:rPr lang="cs-CZ" dirty="0"/>
              <a:t> i, </a:t>
            </a:r>
            <a:r>
              <a:rPr lang="cs-CZ" dirty="0" err="1"/>
              <a:t>int</a:t>
            </a:r>
            <a:r>
              <a:rPr lang="cs-CZ" dirty="0"/>
              <a:t> j</a:t>
            </a:r>
            <a:r>
              <a:rPr lang="cs-CZ" dirty="0" smtClean="0"/>
              <a:t>)</a:t>
            </a:r>
            <a:r>
              <a:rPr lang="en-US" dirty="0" smtClean="0"/>
              <a:t> </a:t>
            </a:r>
            <a:r>
              <a:rPr lang="cs-CZ" dirty="0" smtClean="0"/>
              <a:t>{</a:t>
            </a: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 i &gt;= j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 </a:t>
            </a:r>
            <a:r>
              <a:rPr lang="cs-CZ" dirty="0" err="1"/>
              <a:t>cache</a:t>
            </a:r>
            <a:r>
              <a:rPr lang="cs-CZ" dirty="0"/>
              <a:t>[i][j]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return </a:t>
            </a:r>
            <a:r>
              <a:rPr lang="cs-CZ" dirty="0" err="1"/>
              <a:t>cache</a:t>
            </a:r>
            <a:r>
              <a:rPr lang="cs-CZ" dirty="0"/>
              <a:t>[i][j];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 species[i] == species[j]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	return 1 + ( </a:t>
            </a:r>
            <a:r>
              <a:rPr lang="cs-CZ" dirty="0" err="1"/>
              <a:t>cache</a:t>
            </a:r>
            <a:r>
              <a:rPr lang="cs-CZ" dirty="0"/>
              <a:t>[i + 1][j - 1</a:t>
            </a:r>
            <a:r>
              <a:rPr lang="cs-CZ" dirty="0" smtClean="0"/>
              <a:t>]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cs-CZ" dirty="0" smtClean="0"/>
              <a:t>= </a:t>
            </a:r>
            <a:r>
              <a:rPr lang="cs-CZ" dirty="0" err="1"/>
              <a:t>solve</a:t>
            </a:r>
            <a:r>
              <a:rPr lang="cs-CZ" dirty="0"/>
              <a:t>( i + 1, j - 1 ) 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res = </a:t>
            </a:r>
            <a:r>
              <a:rPr lang="cs-CZ" dirty="0" err="1"/>
              <a:t>max</a:t>
            </a:r>
            <a:r>
              <a:rPr lang="cs-CZ" dirty="0"/>
              <a:t>( </a:t>
            </a:r>
            <a:r>
              <a:rPr lang="cs-CZ" dirty="0" err="1"/>
              <a:t>solve</a:t>
            </a:r>
            <a:r>
              <a:rPr lang="cs-CZ" dirty="0"/>
              <a:t>( i, j - 1 </a:t>
            </a:r>
            <a:r>
              <a:rPr lang="cs-CZ" dirty="0" smtClean="0"/>
              <a:t>),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cs-CZ" dirty="0" err="1" smtClean="0"/>
              <a:t>solve</a:t>
            </a:r>
            <a:r>
              <a:rPr lang="cs-CZ" dirty="0"/>
              <a:t>( i + 1, j ) 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return res;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831915" y="2667000"/>
            <a:ext cx="3587685" cy="762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2895600" y="3810000"/>
            <a:ext cx="3962400" cy="685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1981200" y="5410200"/>
            <a:ext cx="762000" cy="457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 bwMode="auto">
          <a:xfrm>
            <a:off x="-117443" y="4884716"/>
            <a:ext cx="2743200" cy="512974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cs-CZ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ache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[i+1][j] =</a:t>
            </a:r>
            <a:endParaRPr lang="en-US" sz="20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 bwMode="auto">
          <a:xfrm>
            <a:off x="-117443" y="4494663"/>
            <a:ext cx="2743200" cy="512974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cs-CZ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ache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[i][j-1] =</a:t>
            </a:r>
            <a:endParaRPr lang="en-US" sz="20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18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0" grpId="0" animBg="1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int32_t calc_good_rounds</a:t>
            </a:r>
            <a:r>
              <a:rPr lang="nn-NO" dirty="0" smtClean="0"/>
              <a:t>(...) </a:t>
            </a:r>
            <a:r>
              <a:rPr lang="nn-NO" dirty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(to &lt;= from)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(ducks[from] == ducks[to])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(dp_table[from][to] == DP_UNDEFINED)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dp_table[from][to] = 1 + </a:t>
            </a:r>
            <a:r>
              <a:rPr lang="nn-NO" dirty="0" smtClean="0"/>
              <a:t>calc_good_rounds(</a:t>
            </a:r>
            <a:br>
              <a:rPr lang="nn-NO" dirty="0" smtClean="0"/>
            </a:br>
            <a:r>
              <a:rPr lang="nn-NO" dirty="0" smtClean="0"/>
              <a:t>					ducks, from </a:t>
            </a:r>
            <a:r>
              <a:rPr lang="nn-NO" dirty="0"/>
              <a:t>+ 1, to - 1, dp_table);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dp_table[from][to];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(dp_table[from + 1][to] == DP_UNDEFINED)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dp_table[from + 1][to] = calc_good_rounds</a:t>
            </a:r>
            <a:r>
              <a:rPr lang="nn-NO" dirty="0" smtClean="0"/>
              <a:t>(</a:t>
            </a:r>
            <a:br>
              <a:rPr lang="nn-NO" dirty="0" smtClean="0"/>
            </a:br>
            <a:r>
              <a:rPr lang="nn-NO" dirty="0" smtClean="0"/>
              <a:t>					ducks</a:t>
            </a:r>
            <a:r>
              <a:rPr lang="nn-NO" dirty="0"/>
              <a:t>, from + 1, to, dp_table);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 (dp_table[from][to - 1] == DP_UNDEFINED)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dp_table[from][to - 1] = calc_good_rounds</a:t>
            </a:r>
            <a:r>
              <a:rPr lang="nn-NO" dirty="0" smtClean="0"/>
              <a:t>(</a:t>
            </a:r>
            <a:br>
              <a:rPr lang="nn-NO" dirty="0" smtClean="0"/>
            </a:br>
            <a:r>
              <a:rPr lang="nn-NO" dirty="0" smtClean="0"/>
              <a:t>					ducks</a:t>
            </a:r>
            <a:r>
              <a:rPr lang="nn-NO" dirty="0"/>
              <a:t>, from, to - 1, dp_table);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return std::max(dp_table[from + 1][to], dp_table[from][to-1]);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 bwMode="auto">
          <a:xfrm>
            <a:off x="2462842" y="139460"/>
            <a:ext cx="6553200" cy="35052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 (to &lt;= from) 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return 0;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 (dp_table[from][to] !=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DP_UNDEFINED)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dp_table[from][to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endParaRPr lang="en-US" sz="20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 (ducks[from] == ducks[to]) 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return dp_table[from][to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</a:t>
            </a:r>
            <a:b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		=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1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+ calc (from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+ 1, to -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1);</a:t>
            </a:r>
            <a:endParaRPr lang="en-US" sz="20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return dp_table[from][to]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 std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::max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(</a:t>
            </a:r>
            <a:b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calc(from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+ 1,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to),</a:t>
            </a:r>
            <a:b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calc(from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, to -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1));</a:t>
            </a:r>
            <a:endParaRPr lang="en-US" sz="20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144000" marR="0" lvl="0" indent="0" algn="l" defTabSz="5760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80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maxRounds2(const int&amp; first, const int&amp; last, int cnt)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max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i = first+1; i &lt; last; i++)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for(int j = last-1; j &gt; i; j--)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if(allDucks[i] == allDucks[j])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int possibleMax = cnt + (last - first)/2;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if(possibleMax &gt; maxTable[i][j</a:t>
            </a:r>
            <a:r>
              <a:rPr lang="nn-NO" dirty="0" smtClean="0"/>
              <a:t>]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nn-NO" dirty="0" smtClean="0"/>
              <a:t>&amp;&amp; </a:t>
            </a:r>
            <a:r>
              <a:rPr lang="nn-NO" dirty="0"/>
              <a:t>possibleMax &gt; max)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	maxTable[i][j] = </a:t>
            </a:r>
            <a:r>
              <a:rPr lang="nn-NO" dirty="0" smtClean="0"/>
              <a:t>maxRounds2(i,j,cnt+1</a:t>
            </a:r>
            <a:r>
              <a:rPr lang="nn-NO" dirty="0"/>
              <a:t>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int res = 1 + maxTable[i][j];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if(res &gt; max)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		max = res;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  <a:r>
              <a:rPr lang="nn-NO" dirty="0" smtClean="0"/>
              <a:t>}</a:t>
            </a: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return max;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8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// </a:t>
            </a:r>
            <a:r>
              <a:rPr lang="nn-NO" dirty="0"/>
              <a:t>0s on diagonal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 </a:t>
            </a:r>
            <a:r>
              <a:rPr lang="nn-NO" dirty="0"/>
              <a:t>(int l = 0; l &lt; len; ++l</a:t>
            </a:r>
            <a:r>
              <a:rPr lang="nn-NO" dirty="0" smtClean="0"/>
              <a:t>)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mem[l][l]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// </a:t>
            </a:r>
            <a:r>
              <a:rPr lang="nn-NO" dirty="0"/>
              <a:t>0s below diagonal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 </a:t>
            </a:r>
            <a:r>
              <a:rPr lang="nn-NO" dirty="0"/>
              <a:t>(int l = 1; l &lt; len; ++l</a:t>
            </a:r>
            <a:r>
              <a:rPr lang="nn-NO" dirty="0" smtClean="0"/>
              <a:t>)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mem[l][l - 1]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int </a:t>
            </a:r>
            <a:r>
              <a:rPr lang="nn-NO" dirty="0"/>
              <a:t>r_max = len - 1;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 </a:t>
            </a:r>
            <a:r>
              <a:rPr lang="nn-NO" dirty="0"/>
              <a:t>(int l = len - 2; l &gt;= 0; --l)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 (int r = l + 1; r &lt; len; ++r)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 (ducks[l] == ducks[r])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mem[l][r] = 1 + mem[l + 1][r - 1];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} else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	mem[l][r] = mem[l + 1][r] &gt; mem[l][r - 1</a:t>
            </a:r>
            <a:r>
              <a:rPr lang="nn-NO" dirty="0" smtClean="0"/>
              <a:t>]</a:t>
            </a:r>
            <a:br>
              <a:rPr lang="nn-NO" dirty="0" smtClean="0"/>
            </a:br>
            <a:r>
              <a:rPr lang="nn-NO" dirty="0" smtClean="0"/>
              <a:t>				? </a:t>
            </a:r>
            <a:r>
              <a:rPr lang="nn-NO" dirty="0"/>
              <a:t>mem[l + 1][r</a:t>
            </a:r>
            <a:r>
              <a:rPr lang="nn-NO" dirty="0" smtClean="0"/>
              <a:t>]</a:t>
            </a:r>
            <a:br>
              <a:rPr lang="nn-NO" dirty="0" smtClean="0"/>
            </a:br>
            <a:r>
              <a:rPr lang="nn-NO" dirty="0" smtClean="0"/>
              <a:t>				: </a:t>
            </a:r>
            <a:r>
              <a:rPr lang="nn-NO" dirty="0"/>
              <a:t>mem[l][r - 1];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smtClean="0"/>
              <a:t>}	}</a:t>
            </a: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return </a:t>
            </a:r>
            <a:r>
              <a:rPr lang="nn-NO" dirty="0"/>
              <a:t>mem[0][r_max];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0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 </a:t>
            </a:r>
            <a:r>
              <a:rPr lang="cs-CZ" dirty="0" smtClean="0"/>
              <a:t>– inicializace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 = 0; i &lt; cnt; ++i){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dyn[i] = new int[cnt];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dyn[i][i]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cin &gt;&gt; in[i];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 = 0; i &lt; cnt-1; ++i){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if(in[i] == in[i+1]){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dyn[i][i+1] = 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else{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dyn[i][i+1] =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533400" y="3352800"/>
            <a:ext cx="5257800" cy="2667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3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 = N - 1 ; i &gt;= 0; i--)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j = i + 1; j &lt;= N; j++)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index = i % 2;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if(mass2[i] == mass2[j</a:t>
            </a:r>
            <a:r>
              <a:rPr lang="nn-NO" dirty="0" smtClean="0"/>
              <a:t>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		mass[j</a:t>
            </a:r>
            <a:r>
              <a:rPr lang="nn-NO" dirty="0"/>
              <a:t>][index] = </a:t>
            </a:r>
            <a:r>
              <a:rPr lang="nn-NO" dirty="0" smtClean="0"/>
              <a:t>mass[j </a:t>
            </a:r>
            <a:r>
              <a:rPr lang="nn-NO" dirty="0"/>
              <a:t>- </a:t>
            </a:r>
            <a:r>
              <a:rPr lang="nn-NO" dirty="0" smtClean="0"/>
              <a:t>1][!index] + </a:t>
            </a:r>
            <a:r>
              <a:rPr lang="nn-NO" dirty="0"/>
              <a:t>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</a:t>
            </a:r>
            <a:r>
              <a:rPr lang="nn-NO" dirty="0" smtClean="0"/>
              <a:t>else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		mass[j</a:t>
            </a:r>
            <a:r>
              <a:rPr lang="nn-NO" dirty="0"/>
              <a:t>][index] = max( mass[j][ !index </a:t>
            </a:r>
            <a:r>
              <a:rPr lang="nn-NO" dirty="0" smtClean="0"/>
              <a:t>],</a:t>
            </a:r>
            <a:br>
              <a:rPr lang="nn-NO" dirty="0" smtClean="0"/>
            </a:br>
            <a:r>
              <a:rPr lang="nn-NO" dirty="0" smtClean="0"/>
              <a:t>							mass</a:t>
            </a:r>
            <a:r>
              <a:rPr lang="nn-NO" dirty="0"/>
              <a:t>[ j - 1 ][index]);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3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for(int i = N - 1 ; i &gt;= 0; i--)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	for(int j = i + 1; j &lt;= N; j++)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		int index = i % 2;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		if(mass2[i] == mass2[j])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			mass[j][index] = mass[j - 1][!index] + 1;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		else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			mass[j][index] = max( mass[j][ !index ],</a:t>
            </a:r>
            <a:br>
              <a:rPr lang="nn-NO" sz="1500" dirty="0" smtClean="0"/>
            </a:br>
            <a:r>
              <a:rPr lang="nn-NO" sz="1500" dirty="0" smtClean="0"/>
              <a:t>							mass[ j - 1 ][index]);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sz="1500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for(int </a:t>
            </a:r>
            <a:r>
              <a:rPr lang="nn-NO" dirty="0"/>
              <a:t>i = 0; i &lt; N; i</a:t>
            </a:r>
            <a:r>
              <a:rPr lang="nn-NO" dirty="0" smtClean="0"/>
              <a:t>++) {</a:t>
            </a: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if(tmp &gt; mass[i][0])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if(tmp &gt; mass[i][1]) {}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else tmp = mass[i][1];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else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if(mass[i][0] &gt; mass[i][1]) tmp = mass[i][0];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else tmp = mass[i][1]; 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cout &lt;&lt; tmp &lt;&lt; endl;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 bwMode="auto">
          <a:xfrm>
            <a:off x="3733800" y="5562600"/>
            <a:ext cx="5105400" cy="4572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cout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&lt;&lt; mass[N-1][0] &lt;&lt; endl;</a:t>
            </a:r>
            <a:endParaRPr kumimoji="0" lang="en-US" sz="20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33400" y="3505200"/>
            <a:ext cx="7543800" cy="1981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827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void fillDP(vector&lt;vector&lt;int&gt;&gt; &amp; DP, const vector&lt;int&gt; &amp; ducks) {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for(int col = 0; col &lt; DP.size(); ++col) {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	for(int row = (int)DP.size() - 1; row &gt;= 0; --row) {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		if(row &gt;= col) continue</a:t>
            </a:r>
            <a:r>
              <a:rPr lang="nn-NO" dirty="0" smtClean="0"/>
              <a:t>;</a:t>
            </a:r>
            <a:br>
              <a:rPr lang="nn-NO" dirty="0" smtClean="0"/>
            </a:b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			//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interval ve spatnem 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poradi, row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je 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index</a:t>
            </a:r>
            <a:br>
              <a:rPr lang="nn-NO" dirty="0" smtClean="0">
                <a:solidFill>
                  <a:schemeClr val="tx1">
                    <a:lumMod val="65000"/>
                  </a:schemeClr>
                </a:solidFill>
              </a:rPr>
            </a:b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			   prvku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nalevo, takze nesmi byt vetsi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		if(ducks[row] == ducks[col])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			DP[row][col] = 1 + DP[row + 1][col - 1</a:t>
            </a:r>
            <a:r>
              <a:rPr lang="nn-NO" dirty="0" smtClean="0"/>
              <a:t>];</a:t>
            </a:r>
            <a:br>
              <a:rPr lang="nn-NO" dirty="0" smtClean="0"/>
            </a:br>
            <a:r>
              <a:rPr lang="nn-NO" dirty="0" smtClean="0"/>
              <a:t>				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1 plus vnitrni interval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		else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			DP[row][col] = max(DP[row][col - 1</a:t>
            </a:r>
            <a:r>
              <a:rPr lang="nn-NO" dirty="0" smtClean="0"/>
              <a:t>],</a:t>
            </a:r>
            <a:br>
              <a:rPr lang="nn-NO" dirty="0" smtClean="0"/>
            </a:br>
            <a:r>
              <a:rPr lang="nn-NO" dirty="0" smtClean="0"/>
              <a:t>								DP[row </a:t>
            </a:r>
            <a:r>
              <a:rPr lang="nn-NO" dirty="0"/>
              <a:t>+ 1][col</a:t>
            </a:r>
            <a:r>
              <a:rPr lang="nn-NO" dirty="0" smtClean="0"/>
              <a:t>]);</a:t>
            </a:r>
            <a:br>
              <a:rPr lang="nn-NO" dirty="0" smtClean="0"/>
            </a:br>
            <a:r>
              <a:rPr lang="nn-NO" dirty="0" smtClean="0"/>
              <a:t>				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nn-NO" dirty="0">
                <a:solidFill>
                  <a:schemeClr val="tx1">
                    <a:lumMod val="65000"/>
                  </a:schemeClr>
                </a:solidFill>
              </a:rPr>
              <a:t>max z "krajnich" o 1 mensich </a:t>
            </a:r>
            <a:r>
              <a:rPr lang="nn-NO" dirty="0" smtClean="0">
                <a:solidFill>
                  <a:schemeClr val="tx1">
                    <a:lumMod val="65000"/>
                  </a:schemeClr>
                </a:solidFill>
              </a:rPr>
              <a:t>intervalu</a:t>
            </a:r>
            <a:endParaRPr lang="nn-NO" dirty="0">
              <a:solidFill>
                <a:schemeClr val="tx1">
                  <a:lumMod val="65000"/>
                </a:schemeClr>
              </a:solidFill>
            </a:endParaRP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	}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627063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627063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  <p:sp>
        <p:nvSpPr>
          <p:cNvPr id="8" name="Zaoblený obdélník 7"/>
          <p:cNvSpPr/>
          <p:nvPr/>
        </p:nvSpPr>
        <p:spPr>
          <a:xfrm>
            <a:off x="1447800" y="2743200"/>
            <a:ext cx="6781800" cy="685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3352800" y="2286000"/>
            <a:ext cx="2819400" cy="304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73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r>
              <a:rPr lang="en-US" dirty="0" smtClean="0"/>
              <a:t> – runtime error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int compute(int start, int end){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if(start == end)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0;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if(ducks[start] == ducks[end])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</a:t>
            </a:r>
            <a:r>
              <a:rPr lang="nn-NO" dirty="0" smtClean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compute(start+1 , end -1) +1;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 else{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max(compute(start+1,end</a:t>
            </a:r>
            <a:r>
              <a:rPr lang="nn-NO" dirty="0" smtClean="0"/>
              <a:t>),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  </a:t>
            </a:r>
            <a:r>
              <a:rPr lang="nn-NO" dirty="0" smtClean="0"/>
              <a:t>compute(start,end-1));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82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1295400" y="1905000"/>
            <a:ext cx="22098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 bwMode="auto">
          <a:xfrm>
            <a:off x="1676400" y="3520519"/>
            <a:ext cx="5105400" cy="5334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if(start +1 == end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 return 1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 bwMode="auto">
          <a:xfrm>
            <a:off x="3733800" y="2005160"/>
            <a:ext cx="2247900" cy="5334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tart &gt;= end</a:t>
            </a:r>
            <a:endParaRPr lang="en-US" sz="20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59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r>
              <a:rPr lang="cs-CZ" dirty="0" smtClean="0"/>
              <a:t> – </a:t>
            </a:r>
            <a:r>
              <a:rPr lang="cs-CZ" dirty="0" err="1" smtClean="0"/>
              <a:t>time</a:t>
            </a:r>
            <a:r>
              <a:rPr lang="cs-CZ" dirty="0" smtClean="0"/>
              <a:t> limit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 err="1"/>
              <a:t>int</a:t>
            </a:r>
            <a:r>
              <a:rPr lang="en-US" dirty="0"/>
              <a:t> solve(</a:t>
            </a:r>
            <a:r>
              <a:rPr lang="en-US" dirty="0" err="1"/>
              <a:t>int</a:t>
            </a:r>
            <a:r>
              <a:rPr lang="en-US" dirty="0"/>
              <a:t> left, </a:t>
            </a:r>
            <a:r>
              <a:rPr lang="en-US" dirty="0" err="1"/>
              <a:t>int</a:t>
            </a:r>
            <a:r>
              <a:rPr lang="en-US" dirty="0"/>
              <a:t> right)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if (table[left][right] != -</a:t>
            </a:r>
            <a:r>
              <a:rPr lang="en-US" dirty="0" smtClean="0"/>
              <a:t>1)</a:t>
            </a:r>
            <a:br>
              <a:rPr lang="en-US" dirty="0" smtClean="0"/>
            </a:br>
            <a:r>
              <a:rPr lang="en-US" dirty="0" smtClean="0"/>
              <a:t>		return </a:t>
            </a:r>
            <a:r>
              <a:rPr lang="en-US" dirty="0"/>
              <a:t>table[left][right];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 err="1"/>
              <a:t>multimap</a:t>
            </a:r>
            <a:r>
              <a:rPr lang="en-US" dirty="0"/>
              <a:t>&lt;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&gt; mapping;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en-US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left; </a:t>
            </a:r>
            <a:r>
              <a:rPr lang="en-US" dirty="0" err="1"/>
              <a:t>i</a:t>
            </a:r>
            <a:r>
              <a:rPr lang="en-US" dirty="0"/>
              <a:t> &lt;= right;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	</a:t>
            </a:r>
            <a:r>
              <a:rPr lang="en-US" dirty="0" err="1"/>
              <a:t>mapping.insert</a:t>
            </a:r>
            <a:r>
              <a:rPr lang="en-US" dirty="0"/>
              <a:t>(</a:t>
            </a:r>
            <a:r>
              <a:rPr lang="en-US" dirty="0" err="1"/>
              <a:t>make_pair</a:t>
            </a:r>
            <a:r>
              <a:rPr lang="en-US" dirty="0"/>
              <a:t>(ducks[</a:t>
            </a:r>
            <a:r>
              <a:rPr lang="en-US" dirty="0" err="1"/>
              <a:t>i</a:t>
            </a:r>
            <a:r>
              <a:rPr lang="en-US" dirty="0"/>
              <a:t>], </a:t>
            </a:r>
            <a:r>
              <a:rPr lang="en-US" dirty="0" err="1"/>
              <a:t>i</a:t>
            </a:r>
            <a:r>
              <a:rPr lang="en-US" dirty="0"/>
              <a:t>));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en-US" dirty="0"/>
              <a:t>	</a:t>
            </a:r>
            <a:r>
              <a:rPr lang="en-US" dirty="0" smtClean="0"/>
              <a:t>}</a:t>
            </a:r>
            <a:endParaRPr lang="cs-CZ" dirty="0" smtClean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. . .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 smtClean="0"/>
              <a:t>	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/>
              <a:t>(auto &amp;</a:t>
            </a:r>
            <a:r>
              <a:rPr lang="cs-CZ" dirty="0" err="1"/>
              <a:t>it</a:t>
            </a:r>
            <a:r>
              <a:rPr lang="cs-CZ" dirty="0"/>
              <a:t> : </a:t>
            </a:r>
            <a:r>
              <a:rPr lang="cs-CZ" dirty="0" err="1"/>
              <a:t>mapping</a:t>
            </a:r>
            <a:r>
              <a:rPr lang="cs-CZ" dirty="0"/>
              <a:t>) </a:t>
            </a:r>
            <a:r>
              <a:rPr lang="cs-CZ" dirty="0" smtClean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smtClean="0"/>
              <a:t>	. . .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cs-CZ" dirty="0"/>
              <a:t>	</a:t>
            </a:r>
            <a:r>
              <a:rPr lang="cs-CZ" dirty="0" smtClean="0"/>
              <a:t>. . .</a:t>
            </a: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7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Gallery </a:t>
            </a:r>
            <a:r>
              <a:rPr lang="cs-CZ" dirty="0" smtClean="0"/>
              <a:t>– lineární paměť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i = 0; i &lt; N-1; ++i)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p2[i] = (nums[i] == nums[i+1]);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for(int len = 2; len &lt; N; ++len)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std::swap(p1, p2);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for(int i = 0; i &lt; N - len; ++i)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int prev = std::max(p1[i], p1[i+1]);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p2[i] = (nums[i] == nums[i + len</a:t>
            </a:r>
            <a:r>
              <a:rPr lang="nn-NO" dirty="0" smtClean="0"/>
              <a:t>])</a:t>
            </a:r>
            <a:br>
              <a:rPr lang="nn-NO" dirty="0" smtClean="0"/>
            </a:br>
            <a:r>
              <a:rPr lang="nn-NO" dirty="0" smtClean="0"/>
              <a:t>				? </a:t>
            </a:r>
            <a:r>
              <a:rPr lang="nn-NO" dirty="0"/>
              <a:t>p2[i + 1] + 1 : prev;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3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Gallery</a:t>
            </a:r>
            <a:r>
              <a:rPr lang="cs-CZ" dirty="0"/>
              <a:t> </a:t>
            </a:r>
            <a:r>
              <a:rPr lang="cs-CZ" dirty="0" smtClean="0"/>
              <a:t>– resetování úlohy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void clearData() 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for(int i = 0; i &lt; n; i++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	for( int j = 0; j &lt; n; j++ )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	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		dynamic_data[i][j] = -1;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 smtClean="0"/>
              <a:t>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85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3810000" y="2209800"/>
            <a:ext cx="457200" cy="3048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304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7526F-D6DD-4413-B0C2-F92F891970A9}" type="slidenum">
              <a:rPr lang="en-US" smtClean="0"/>
              <a:pPr>
                <a:defRPr/>
              </a:pPr>
              <a:t>86</a:t>
            </a:fld>
            <a:endParaRPr lang="en-US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grpSp>
        <p:nvGrpSpPr>
          <p:cNvPr id="6" name="Skupina 5"/>
          <p:cNvGrpSpPr/>
          <p:nvPr/>
        </p:nvGrpSpPr>
        <p:grpSpPr>
          <a:xfrm>
            <a:off x="1219200" y="4876800"/>
            <a:ext cx="6688459" cy="1069777"/>
            <a:chOff x="1066800" y="1676400"/>
            <a:chExt cx="6688459" cy="1069777"/>
          </a:xfrm>
        </p:grpSpPr>
        <p:sp>
          <p:nvSpPr>
            <p:cNvPr id="7" name="Obdélník 6"/>
            <p:cNvSpPr/>
            <p:nvPr/>
          </p:nvSpPr>
          <p:spPr>
            <a:xfrm>
              <a:off x="11430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cs-CZ" dirty="0"/>
            </a:p>
          </p:txBody>
        </p:sp>
        <p:sp>
          <p:nvSpPr>
            <p:cNvPr id="8" name="Obdélník 7"/>
            <p:cNvSpPr/>
            <p:nvPr/>
          </p:nvSpPr>
          <p:spPr>
            <a:xfrm>
              <a:off x="2057400" y="1981200"/>
              <a:ext cx="1066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cs-CZ" dirty="0"/>
            </a:p>
          </p:txBody>
        </p:sp>
        <p:sp>
          <p:nvSpPr>
            <p:cNvPr id="9" name="Obdélník 8"/>
            <p:cNvSpPr/>
            <p:nvPr/>
          </p:nvSpPr>
          <p:spPr>
            <a:xfrm>
              <a:off x="33528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cs-CZ" dirty="0"/>
            </a:p>
          </p:txBody>
        </p:sp>
        <p:sp>
          <p:nvSpPr>
            <p:cNvPr id="10" name="Obdélník 9"/>
            <p:cNvSpPr/>
            <p:nvPr/>
          </p:nvSpPr>
          <p:spPr>
            <a:xfrm>
              <a:off x="4267200" y="1981200"/>
              <a:ext cx="5334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cs-CZ" dirty="0"/>
            </a:p>
          </p:txBody>
        </p:sp>
        <p:sp>
          <p:nvSpPr>
            <p:cNvPr id="11" name="Obdélník 10"/>
            <p:cNvSpPr/>
            <p:nvPr/>
          </p:nvSpPr>
          <p:spPr>
            <a:xfrm>
              <a:off x="5029200" y="1981200"/>
              <a:ext cx="7620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cs-CZ" dirty="0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60198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cs-CZ" dirty="0"/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6934200" y="1981200"/>
              <a:ext cx="685800" cy="381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cs-CZ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2209800" y="1676400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1400" dirty="0" smtClean="0"/>
                <a:t>6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66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30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32766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25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7" name="TextovéPole 16"/>
            <p:cNvSpPr txBox="1"/>
            <p:nvPr/>
          </p:nvSpPr>
          <p:spPr>
            <a:xfrm>
              <a:off x="4114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40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50292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60198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30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6934200" y="1676400"/>
              <a:ext cx="8210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15</a:t>
              </a:r>
              <a:r>
                <a:rPr lang="cs-CZ" sz="1400" dirty="0" smtClean="0"/>
                <a:t> km</a:t>
              </a:r>
              <a:r>
                <a:rPr lang="en-US" sz="1400" dirty="0" smtClean="0"/>
                <a:t>/h</a:t>
              </a:r>
              <a:endParaRPr lang="cs-CZ" sz="1400" dirty="0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12954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43434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3" name="TextovéPole 22"/>
            <p:cNvSpPr txBox="1"/>
            <p:nvPr/>
          </p:nvSpPr>
          <p:spPr>
            <a:xfrm>
              <a:off x="61722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4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5181600" y="24384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10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5" name="TextovéPole 24"/>
            <p:cNvSpPr txBox="1"/>
            <p:nvPr/>
          </p:nvSpPr>
          <p:spPr>
            <a:xfrm>
              <a:off x="2362200" y="2438400"/>
              <a:ext cx="482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12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6" name="TextovéPole 25"/>
            <p:cNvSpPr txBox="1"/>
            <p:nvPr/>
          </p:nvSpPr>
          <p:spPr>
            <a:xfrm>
              <a:off x="35052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8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7086600" y="2438400"/>
              <a:ext cx="3834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66FFFF"/>
                  </a:solidFill>
                </a:rPr>
                <a:t>3 t</a:t>
              </a:r>
              <a:endParaRPr lang="cs-CZ" sz="1400" dirty="0">
                <a:solidFill>
                  <a:srgbClr val="66FFFF"/>
                </a:solidFill>
              </a:endParaRPr>
            </a:p>
          </p:txBody>
        </p:sp>
      </p:grpSp>
      <p:pic>
        <p:nvPicPr>
          <p:cNvPr id="28" name="Picture 2" descr="C:\Users\kacer\AppData\Local\Microsoft\Windows\Temporary Internet Files\Content.IE5\F0JILHUA\MC90043204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524000"/>
            <a:ext cx="2971800" cy="29769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993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vector</a:t>
            </a:r>
            <a:r>
              <a:rPr lang="cs-CZ" dirty="0"/>
              <a:t>&lt;double&gt; </a:t>
            </a:r>
            <a:r>
              <a:rPr lang="cs-CZ" dirty="0" err="1"/>
              <a:t>memoTimeTable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int</a:t>
            </a:r>
            <a:r>
              <a:rPr lang="cs-CZ" dirty="0"/>
              <a:t> index = n-1;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memoTimeTable.reserve</a:t>
            </a:r>
            <a:r>
              <a:rPr lang="cs-CZ" dirty="0"/>
              <a:t>(n);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</a:t>
            </a:r>
            <a:r>
              <a:rPr lang="cs-CZ" dirty="0"/>
              <a:t>[index] = </a:t>
            </a:r>
            <a:r>
              <a:rPr lang="cs-CZ" dirty="0" err="1"/>
              <a:t>bridgeLength</a:t>
            </a:r>
            <a:r>
              <a:rPr lang="cs-CZ" dirty="0"/>
              <a:t>/</a:t>
            </a:r>
            <a:r>
              <a:rPr lang="cs-CZ" dirty="0" err="1"/>
              <a:t>vehicles</a:t>
            </a:r>
            <a:r>
              <a:rPr lang="cs-CZ" dirty="0"/>
              <a:t>[index].speed;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index--;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i = index; i &gt;= 0; i--){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2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pripady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cur_speed</a:t>
            </a:r>
            <a:r>
              <a:rPr lang="cs-CZ" dirty="0"/>
              <a:t> = 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min_time</a:t>
            </a:r>
            <a:r>
              <a:rPr lang="cs-CZ" dirty="0"/>
              <a:t> = 99999999999;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weight_sum</a:t>
            </a:r>
            <a:r>
              <a:rPr lang="cs-CZ" dirty="0"/>
              <a:t> = 0</a:t>
            </a:r>
            <a:r>
              <a:rPr lang="cs-CZ" dirty="0" smtClean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	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pridavam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postupne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do skupin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j = i; j &lt; </a:t>
            </a:r>
            <a:r>
              <a:rPr lang="cs-CZ" dirty="0" err="1"/>
              <a:t>n;j</a:t>
            </a:r>
            <a:r>
              <a:rPr lang="cs-CZ" dirty="0"/>
              <a:t>++){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weight_sum</a:t>
            </a:r>
            <a:r>
              <a:rPr lang="cs-CZ" dirty="0"/>
              <a:t> += </a:t>
            </a:r>
            <a:r>
              <a:rPr lang="cs-CZ" dirty="0" err="1"/>
              <a:t>vehicles</a:t>
            </a:r>
            <a:r>
              <a:rPr lang="cs-CZ" dirty="0"/>
              <a:t>[j].</a:t>
            </a:r>
            <a:r>
              <a:rPr lang="cs-CZ" dirty="0" err="1"/>
              <a:t>weight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(</a:t>
            </a:r>
            <a:r>
              <a:rPr lang="cs-CZ" dirty="0" err="1"/>
              <a:t>weight_sum</a:t>
            </a:r>
            <a:r>
              <a:rPr lang="cs-CZ" dirty="0"/>
              <a:t> &gt; </a:t>
            </a:r>
            <a:r>
              <a:rPr lang="cs-CZ" dirty="0" err="1"/>
              <a:t>maxLoad</a:t>
            </a:r>
            <a:r>
              <a:rPr lang="cs-CZ" dirty="0" smtClean="0"/>
              <a:t>)</a:t>
            </a: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cur_speed</a:t>
            </a:r>
            <a:r>
              <a:rPr lang="cs-CZ" dirty="0"/>
              <a:t> = min(</a:t>
            </a:r>
            <a:r>
              <a:rPr lang="cs-CZ" dirty="0" err="1"/>
              <a:t>cur_speed</a:t>
            </a:r>
            <a:r>
              <a:rPr lang="cs-CZ" dirty="0"/>
              <a:t>, </a:t>
            </a:r>
            <a:r>
              <a:rPr lang="cs-CZ" dirty="0" err="1"/>
              <a:t>vehicles</a:t>
            </a:r>
            <a:r>
              <a:rPr lang="cs-CZ" dirty="0"/>
              <a:t>[j].speed);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cur_speed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[j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necham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samostatne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vehicles</a:t>
            </a:r>
            <a:r>
              <a:rPr lang="cs-CZ" dirty="0" smtClean="0"/>
              <a:t>[i</a:t>
            </a:r>
            <a:r>
              <a:rPr lang="cs-CZ" dirty="0"/>
              <a:t>].</a:t>
            </a:r>
            <a:r>
              <a:rPr lang="cs-CZ" dirty="0" smtClean="0"/>
              <a:t>speed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[i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 smtClean="0"/>
              <a:t>memoTimeTable</a:t>
            </a:r>
            <a:r>
              <a:rPr lang="cs-CZ" dirty="0" smtClean="0"/>
              <a:t>[i</a:t>
            </a:r>
            <a:r>
              <a:rPr lang="cs-CZ" dirty="0"/>
              <a:t>] = </a:t>
            </a:r>
            <a:r>
              <a:rPr lang="cs-CZ" dirty="0" err="1"/>
              <a:t>min_time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double res = </a:t>
            </a:r>
            <a:r>
              <a:rPr lang="cs-CZ" dirty="0" err="1" smtClean="0"/>
              <a:t>memoTimeTable</a:t>
            </a:r>
            <a:r>
              <a:rPr lang="cs-CZ" dirty="0" smtClean="0"/>
              <a:t>[0] * 60;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 smtClean="0"/>
              <a:t>cout</a:t>
            </a:r>
            <a:r>
              <a:rPr lang="cs-CZ" dirty="0" smtClean="0"/>
              <a:t> &lt;&lt; </a:t>
            </a:r>
            <a:r>
              <a:rPr lang="cs-CZ" dirty="0" err="1" smtClean="0"/>
              <a:t>fixed</a:t>
            </a:r>
            <a:r>
              <a:rPr lang="cs-CZ" dirty="0" smtClean="0"/>
              <a:t> &lt;&lt; </a:t>
            </a:r>
            <a:r>
              <a:rPr lang="cs-CZ" dirty="0" err="1" smtClean="0"/>
              <a:t>setprecision</a:t>
            </a:r>
            <a:r>
              <a:rPr lang="cs-CZ" dirty="0" smtClean="0"/>
              <a:t>(1) &lt;&lt; res &lt;&lt; "\n";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87</a:t>
            </a:fld>
            <a:endParaRPr lang="en-US"/>
          </a:p>
        </p:txBody>
      </p:sp>
      <p:sp>
        <p:nvSpPr>
          <p:cNvPr id="9" name="Zaoblený obdélník 8"/>
          <p:cNvSpPr/>
          <p:nvPr/>
        </p:nvSpPr>
        <p:spPr>
          <a:xfrm>
            <a:off x="1295400" y="4114800"/>
            <a:ext cx="6934200" cy="533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990600" y="4953000"/>
            <a:ext cx="7620000" cy="533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609600" y="2057400"/>
            <a:ext cx="6019800" cy="2667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30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0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vector</a:t>
            </a:r>
            <a:r>
              <a:rPr lang="cs-CZ" dirty="0"/>
              <a:t>&lt;double&gt; </a:t>
            </a:r>
            <a:r>
              <a:rPr lang="cs-CZ" dirty="0" err="1"/>
              <a:t>memoTimeTable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int</a:t>
            </a:r>
            <a:r>
              <a:rPr lang="cs-CZ" dirty="0"/>
              <a:t> index = n-1;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memoTimeTable.reserve</a:t>
            </a:r>
            <a:r>
              <a:rPr lang="cs-CZ" dirty="0"/>
              <a:t>(n);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</a:t>
            </a:r>
            <a:r>
              <a:rPr lang="cs-CZ" dirty="0"/>
              <a:t>[index] = </a:t>
            </a:r>
            <a:r>
              <a:rPr lang="cs-CZ" dirty="0" err="1"/>
              <a:t>bridgeLength</a:t>
            </a:r>
            <a:r>
              <a:rPr lang="cs-CZ" dirty="0"/>
              <a:t>/</a:t>
            </a:r>
            <a:r>
              <a:rPr lang="cs-CZ" dirty="0" err="1"/>
              <a:t>vehicles</a:t>
            </a:r>
            <a:r>
              <a:rPr lang="cs-CZ" dirty="0"/>
              <a:t>[index].speed;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index--;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i = index; i &gt;= 0; i--){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2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pripady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cur_speed</a:t>
            </a:r>
            <a:r>
              <a:rPr lang="cs-CZ" dirty="0"/>
              <a:t> = 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min_time</a:t>
            </a:r>
            <a:r>
              <a:rPr lang="cs-CZ" dirty="0"/>
              <a:t> = 99999999999;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weight_sum</a:t>
            </a:r>
            <a:r>
              <a:rPr lang="cs-CZ" dirty="0"/>
              <a:t> = 0</a:t>
            </a:r>
            <a:r>
              <a:rPr lang="cs-CZ" dirty="0" smtClean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	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pridavam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postupne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do skupin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j = i; j &lt; </a:t>
            </a:r>
            <a:r>
              <a:rPr lang="cs-CZ" dirty="0" err="1"/>
              <a:t>n;j</a:t>
            </a:r>
            <a:r>
              <a:rPr lang="cs-CZ" dirty="0"/>
              <a:t>++){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weight_sum</a:t>
            </a:r>
            <a:r>
              <a:rPr lang="cs-CZ" dirty="0"/>
              <a:t> += </a:t>
            </a:r>
            <a:r>
              <a:rPr lang="cs-CZ" dirty="0" err="1"/>
              <a:t>vehicles</a:t>
            </a:r>
            <a:r>
              <a:rPr lang="cs-CZ" dirty="0"/>
              <a:t>[j].</a:t>
            </a:r>
            <a:r>
              <a:rPr lang="cs-CZ" dirty="0" err="1"/>
              <a:t>weight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(</a:t>
            </a:r>
            <a:r>
              <a:rPr lang="cs-CZ" dirty="0" err="1"/>
              <a:t>weight_sum</a:t>
            </a:r>
            <a:r>
              <a:rPr lang="cs-CZ" dirty="0"/>
              <a:t> &gt; </a:t>
            </a:r>
            <a:r>
              <a:rPr lang="cs-CZ" dirty="0" err="1"/>
              <a:t>maxLoad</a:t>
            </a:r>
            <a:r>
              <a:rPr lang="cs-CZ" dirty="0" smtClean="0"/>
              <a:t>)</a:t>
            </a: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cur_speed</a:t>
            </a:r>
            <a:r>
              <a:rPr lang="cs-CZ" dirty="0"/>
              <a:t> = min(</a:t>
            </a:r>
            <a:r>
              <a:rPr lang="cs-CZ" dirty="0" err="1"/>
              <a:t>cur_speed</a:t>
            </a:r>
            <a:r>
              <a:rPr lang="cs-CZ" dirty="0"/>
              <a:t>, </a:t>
            </a:r>
            <a:r>
              <a:rPr lang="cs-CZ" dirty="0" err="1"/>
              <a:t>vehicles</a:t>
            </a:r>
            <a:r>
              <a:rPr lang="cs-CZ" dirty="0"/>
              <a:t>[j].speed);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cur_speed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[j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necham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samostatne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vehicles</a:t>
            </a:r>
            <a:r>
              <a:rPr lang="cs-CZ" dirty="0" smtClean="0"/>
              <a:t>[i</a:t>
            </a:r>
            <a:r>
              <a:rPr lang="cs-CZ" dirty="0"/>
              <a:t>].</a:t>
            </a:r>
            <a:r>
              <a:rPr lang="cs-CZ" dirty="0" smtClean="0"/>
              <a:t>speed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[i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 smtClean="0"/>
              <a:t>memoTimeTable</a:t>
            </a:r>
            <a:r>
              <a:rPr lang="cs-CZ" dirty="0" smtClean="0"/>
              <a:t>[i</a:t>
            </a:r>
            <a:r>
              <a:rPr lang="cs-CZ" dirty="0"/>
              <a:t>] = </a:t>
            </a:r>
            <a:r>
              <a:rPr lang="cs-CZ" dirty="0" err="1"/>
              <a:t>min_time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double res = </a:t>
            </a:r>
            <a:r>
              <a:rPr lang="cs-CZ" dirty="0" err="1" smtClean="0"/>
              <a:t>memoTimeTable</a:t>
            </a:r>
            <a:r>
              <a:rPr lang="cs-CZ" dirty="0" smtClean="0"/>
              <a:t>[0] * 60;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 smtClean="0"/>
              <a:t>cout</a:t>
            </a:r>
            <a:r>
              <a:rPr lang="cs-CZ" dirty="0" smtClean="0"/>
              <a:t> &lt;&lt; </a:t>
            </a:r>
            <a:r>
              <a:rPr lang="cs-CZ" dirty="0" err="1" smtClean="0"/>
              <a:t>fixed</a:t>
            </a:r>
            <a:r>
              <a:rPr lang="cs-CZ" dirty="0" smtClean="0"/>
              <a:t> &lt;&lt; </a:t>
            </a:r>
            <a:r>
              <a:rPr lang="cs-CZ" dirty="0" err="1" smtClean="0"/>
              <a:t>setprecision</a:t>
            </a:r>
            <a:r>
              <a:rPr lang="cs-CZ" dirty="0" smtClean="0"/>
              <a:t>(1) &lt;&lt; res &lt;&lt; "\n";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88</a:t>
            </a:fld>
            <a:endParaRPr lang="en-US"/>
          </a:p>
        </p:txBody>
      </p:sp>
      <p:sp>
        <p:nvSpPr>
          <p:cNvPr id="9" name="Zaoblený obdélník 8"/>
          <p:cNvSpPr/>
          <p:nvPr/>
        </p:nvSpPr>
        <p:spPr>
          <a:xfrm>
            <a:off x="1295400" y="4267200"/>
            <a:ext cx="69342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 bwMode="auto">
          <a:xfrm>
            <a:off x="1328351" y="2895600"/>
            <a:ext cx="7315200" cy="12954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2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if(j + 1 &gt;= n){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2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time = double(bridgeLength)/double(cur_speed);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2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2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else{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2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time = double(bridgeLength)/double(cur_speed) + memoTimeTable[j + 1];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2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endParaRPr kumimoji="0" lang="en-US" sz="12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13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vector</a:t>
            </a:r>
            <a:r>
              <a:rPr lang="cs-CZ" dirty="0"/>
              <a:t>&lt;double&gt; </a:t>
            </a:r>
            <a:r>
              <a:rPr lang="cs-CZ" dirty="0" err="1"/>
              <a:t>memoTimeTable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int</a:t>
            </a:r>
            <a:r>
              <a:rPr lang="cs-CZ" dirty="0"/>
              <a:t> index = n-1;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memoTimeTable.reserve</a:t>
            </a:r>
            <a:r>
              <a:rPr lang="cs-CZ" dirty="0"/>
              <a:t>(n);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</a:t>
            </a:r>
            <a:r>
              <a:rPr lang="cs-CZ" dirty="0"/>
              <a:t>[index] = </a:t>
            </a:r>
            <a:r>
              <a:rPr lang="cs-CZ" dirty="0" err="1"/>
              <a:t>bridgeLength</a:t>
            </a:r>
            <a:r>
              <a:rPr lang="cs-CZ" dirty="0"/>
              <a:t>/</a:t>
            </a:r>
            <a:r>
              <a:rPr lang="cs-CZ" dirty="0" err="1"/>
              <a:t>vehicles</a:t>
            </a:r>
            <a:r>
              <a:rPr lang="cs-CZ" dirty="0"/>
              <a:t>[index].speed;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index--;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i = index; i &gt;= 0; i--){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2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pripady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cur_speed</a:t>
            </a:r>
            <a:r>
              <a:rPr lang="cs-CZ" dirty="0"/>
              <a:t> = 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min_time</a:t>
            </a:r>
            <a:r>
              <a:rPr lang="cs-CZ" dirty="0"/>
              <a:t> = 99999999999;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weight_sum</a:t>
            </a:r>
            <a:r>
              <a:rPr lang="cs-CZ" dirty="0"/>
              <a:t> = 0</a:t>
            </a:r>
            <a:r>
              <a:rPr lang="cs-CZ" dirty="0" smtClean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	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pridavam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postupne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do skupin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j = i; j &lt; </a:t>
            </a:r>
            <a:r>
              <a:rPr lang="cs-CZ" dirty="0" err="1"/>
              <a:t>n;j</a:t>
            </a:r>
            <a:r>
              <a:rPr lang="cs-CZ" dirty="0"/>
              <a:t>++){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weight_sum</a:t>
            </a:r>
            <a:r>
              <a:rPr lang="cs-CZ" dirty="0"/>
              <a:t> += </a:t>
            </a:r>
            <a:r>
              <a:rPr lang="cs-CZ" dirty="0" err="1"/>
              <a:t>vehicles</a:t>
            </a:r>
            <a:r>
              <a:rPr lang="cs-CZ" dirty="0"/>
              <a:t>[j].</a:t>
            </a:r>
            <a:r>
              <a:rPr lang="cs-CZ" dirty="0" err="1"/>
              <a:t>weight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(</a:t>
            </a:r>
            <a:r>
              <a:rPr lang="cs-CZ" dirty="0" err="1"/>
              <a:t>weight_sum</a:t>
            </a:r>
            <a:r>
              <a:rPr lang="cs-CZ" dirty="0"/>
              <a:t> &gt; </a:t>
            </a:r>
            <a:r>
              <a:rPr lang="cs-CZ" dirty="0" err="1"/>
              <a:t>maxLoad</a:t>
            </a:r>
            <a:r>
              <a:rPr lang="cs-CZ" dirty="0" smtClean="0"/>
              <a:t>)</a:t>
            </a: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cur_speed</a:t>
            </a:r>
            <a:r>
              <a:rPr lang="cs-CZ" dirty="0"/>
              <a:t> = min(</a:t>
            </a:r>
            <a:r>
              <a:rPr lang="cs-CZ" dirty="0" err="1"/>
              <a:t>cur_speed</a:t>
            </a:r>
            <a:r>
              <a:rPr lang="cs-CZ" dirty="0"/>
              <a:t>, </a:t>
            </a:r>
            <a:r>
              <a:rPr lang="cs-CZ" dirty="0" err="1"/>
              <a:t>vehicles</a:t>
            </a:r>
            <a:r>
              <a:rPr lang="cs-CZ" dirty="0"/>
              <a:t>[j].speed);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cur_speed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[j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necham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samostatne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vehicles</a:t>
            </a:r>
            <a:r>
              <a:rPr lang="cs-CZ" dirty="0" smtClean="0"/>
              <a:t>[i</a:t>
            </a:r>
            <a:r>
              <a:rPr lang="cs-CZ" dirty="0"/>
              <a:t>].</a:t>
            </a:r>
            <a:r>
              <a:rPr lang="cs-CZ" dirty="0" smtClean="0"/>
              <a:t>speed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[i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 smtClean="0"/>
              <a:t>memoTimeTable</a:t>
            </a:r>
            <a:r>
              <a:rPr lang="cs-CZ" dirty="0" smtClean="0"/>
              <a:t>[i</a:t>
            </a:r>
            <a:r>
              <a:rPr lang="cs-CZ" dirty="0"/>
              <a:t>] = </a:t>
            </a:r>
            <a:r>
              <a:rPr lang="cs-CZ" dirty="0" err="1"/>
              <a:t>min_time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double res = </a:t>
            </a:r>
            <a:r>
              <a:rPr lang="cs-CZ" dirty="0" err="1" smtClean="0"/>
              <a:t>memoTimeTable</a:t>
            </a:r>
            <a:r>
              <a:rPr lang="cs-CZ" dirty="0" smtClean="0"/>
              <a:t>[0] * 60;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 smtClean="0"/>
              <a:t>cout</a:t>
            </a:r>
            <a:r>
              <a:rPr lang="cs-CZ" dirty="0" smtClean="0"/>
              <a:t> &lt;&lt; </a:t>
            </a:r>
            <a:r>
              <a:rPr lang="cs-CZ" dirty="0" err="1" smtClean="0"/>
              <a:t>fixed</a:t>
            </a:r>
            <a:r>
              <a:rPr lang="cs-CZ" dirty="0" smtClean="0"/>
              <a:t> &lt;&lt; </a:t>
            </a:r>
            <a:r>
              <a:rPr lang="cs-CZ" dirty="0" err="1" smtClean="0"/>
              <a:t>setprecision</a:t>
            </a:r>
            <a:r>
              <a:rPr lang="cs-CZ" dirty="0" smtClean="0"/>
              <a:t>(1) &lt;&lt; res &lt;&lt; "\n";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89</a:t>
            </a:fld>
            <a:endParaRPr lang="en-US"/>
          </a:p>
        </p:txBody>
      </p:sp>
      <p:sp>
        <p:nvSpPr>
          <p:cNvPr id="9" name="Zaoblený obdélník 8"/>
          <p:cNvSpPr/>
          <p:nvPr/>
        </p:nvSpPr>
        <p:spPr>
          <a:xfrm>
            <a:off x="1295400" y="4114800"/>
            <a:ext cx="6934200" cy="533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990600" y="4953000"/>
            <a:ext cx="7620000" cy="533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439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Mone</a:t>
            </a:r>
            <a:r>
              <a:rPr lang="en-US" dirty="0"/>
              <a:t>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struct Tender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int cents;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friend istream&amp; operator&gt;&gt;(istream&amp; </a:t>
            </a:r>
            <a:r>
              <a:rPr lang="nn-NO" dirty="0" smtClean="0"/>
              <a:t>s,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						</a:t>
            </a:r>
            <a:r>
              <a:rPr lang="nn-NO" dirty="0" smtClean="0"/>
              <a:t>Tender</a:t>
            </a:r>
            <a:r>
              <a:rPr lang="nn-NO" dirty="0"/>
              <a:t>&amp; tender) {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double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s &gt;&gt; value;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tender.cents = (int) (value * 100);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	return s;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}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	friend strong_ordering operator&lt;=&gt;(const Tender&amp;, const Tender&amp;) = default;</a:t>
            </a:r>
          </a:p>
          <a:p>
            <a:pPr defTabSz="719138">
              <a:tabLst>
                <a:tab pos="444500" algn="l"/>
                <a:tab pos="808038" algn="l"/>
              </a:tabLst>
            </a:pPr>
            <a:r>
              <a:rPr lang="nn-NO" dirty="0"/>
              <a:t>};</a:t>
            </a:r>
          </a:p>
          <a:p>
            <a:pPr defTabSz="719138">
              <a:tabLst>
                <a:tab pos="444500" algn="l"/>
                <a:tab pos="808038" algn="l"/>
              </a:tabLst>
            </a:pPr>
            <a:endParaRPr lang="nn-NO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E55B6-2D89-43B0-82EA-3C527A1D23F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Zaoblený obdélník 6"/>
          <p:cNvSpPr/>
          <p:nvPr/>
        </p:nvSpPr>
        <p:spPr>
          <a:xfrm>
            <a:off x="3581400" y="3733800"/>
            <a:ext cx="3276600" cy="381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 bwMode="auto">
          <a:xfrm>
            <a:off x="3486664" y="4191000"/>
            <a:ext cx="4757351" cy="5334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(int) (value </a:t>
            </a:r>
            <a:r>
              <a:rPr lang="en-US" sz="20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100</a:t>
            </a:r>
            <a:r>
              <a:rPr lang="cs-CZ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+ 1e-10);</a:t>
            </a:r>
            <a:endParaRPr kumimoji="0" lang="en-US" sz="20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32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vector</a:t>
            </a:r>
            <a:r>
              <a:rPr lang="cs-CZ" dirty="0"/>
              <a:t>&lt;double&gt; </a:t>
            </a:r>
            <a:r>
              <a:rPr lang="cs-CZ" dirty="0" err="1"/>
              <a:t>memoTimeTable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int</a:t>
            </a:r>
            <a:r>
              <a:rPr lang="cs-CZ" dirty="0"/>
              <a:t> index = n-1;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memoTimeTable.reserve</a:t>
            </a:r>
            <a:r>
              <a:rPr lang="cs-CZ" dirty="0"/>
              <a:t>(n);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</a:t>
            </a:r>
            <a:r>
              <a:rPr lang="cs-CZ" dirty="0"/>
              <a:t>[index] = </a:t>
            </a:r>
            <a:r>
              <a:rPr lang="cs-CZ" dirty="0" err="1"/>
              <a:t>bridgeLength</a:t>
            </a:r>
            <a:r>
              <a:rPr lang="cs-CZ" dirty="0"/>
              <a:t>/</a:t>
            </a:r>
            <a:r>
              <a:rPr lang="cs-CZ" dirty="0" err="1"/>
              <a:t>vehicles</a:t>
            </a:r>
            <a:r>
              <a:rPr lang="cs-CZ" dirty="0"/>
              <a:t>[index].speed;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index--;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i = index; i &gt;= 0; i--){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2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pripady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cur_speed</a:t>
            </a:r>
            <a:r>
              <a:rPr lang="cs-CZ" dirty="0"/>
              <a:t> = 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min_time</a:t>
            </a:r>
            <a:r>
              <a:rPr lang="cs-CZ" dirty="0"/>
              <a:t> = 99999999999;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weight_sum</a:t>
            </a:r>
            <a:r>
              <a:rPr lang="cs-CZ" dirty="0"/>
              <a:t> = 0</a:t>
            </a:r>
            <a:r>
              <a:rPr lang="cs-CZ" dirty="0" smtClean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	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pridavam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postupne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do skupin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j = i; j &lt; </a:t>
            </a:r>
            <a:r>
              <a:rPr lang="cs-CZ" dirty="0" err="1"/>
              <a:t>n;j</a:t>
            </a:r>
            <a:r>
              <a:rPr lang="cs-CZ" dirty="0"/>
              <a:t>++){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weight_sum</a:t>
            </a:r>
            <a:r>
              <a:rPr lang="cs-CZ" dirty="0"/>
              <a:t> += </a:t>
            </a:r>
            <a:r>
              <a:rPr lang="cs-CZ" dirty="0" err="1"/>
              <a:t>vehicles</a:t>
            </a:r>
            <a:r>
              <a:rPr lang="cs-CZ" dirty="0"/>
              <a:t>[j].</a:t>
            </a:r>
            <a:r>
              <a:rPr lang="cs-CZ" dirty="0" err="1"/>
              <a:t>weight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(</a:t>
            </a:r>
            <a:r>
              <a:rPr lang="cs-CZ" dirty="0" err="1"/>
              <a:t>weight_sum</a:t>
            </a:r>
            <a:r>
              <a:rPr lang="cs-CZ" dirty="0"/>
              <a:t> &gt; </a:t>
            </a:r>
            <a:r>
              <a:rPr lang="cs-CZ" dirty="0" err="1"/>
              <a:t>maxLoad</a:t>
            </a:r>
            <a:r>
              <a:rPr lang="cs-CZ" dirty="0" smtClean="0"/>
              <a:t>)</a:t>
            </a: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cur_speed</a:t>
            </a:r>
            <a:r>
              <a:rPr lang="cs-CZ" dirty="0"/>
              <a:t> = min(</a:t>
            </a:r>
            <a:r>
              <a:rPr lang="cs-CZ" dirty="0" err="1"/>
              <a:t>cur_speed</a:t>
            </a:r>
            <a:r>
              <a:rPr lang="cs-CZ" dirty="0"/>
              <a:t>, </a:t>
            </a:r>
            <a:r>
              <a:rPr lang="cs-CZ" dirty="0" err="1"/>
              <a:t>vehicles</a:t>
            </a:r>
            <a:r>
              <a:rPr lang="cs-CZ" dirty="0"/>
              <a:t>[j].speed);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cur_speed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[j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necham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samostatne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vehicles</a:t>
            </a:r>
            <a:r>
              <a:rPr lang="cs-CZ" dirty="0" smtClean="0"/>
              <a:t>[i</a:t>
            </a:r>
            <a:r>
              <a:rPr lang="cs-CZ" dirty="0"/>
              <a:t>].</a:t>
            </a:r>
            <a:r>
              <a:rPr lang="cs-CZ" dirty="0" smtClean="0"/>
              <a:t>speed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[i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 smtClean="0"/>
              <a:t>memoTimeTable</a:t>
            </a:r>
            <a:r>
              <a:rPr lang="cs-CZ" dirty="0" smtClean="0"/>
              <a:t>[i</a:t>
            </a:r>
            <a:r>
              <a:rPr lang="cs-CZ" dirty="0"/>
              <a:t>] = </a:t>
            </a:r>
            <a:r>
              <a:rPr lang="cs-CZ" dirty="0" err="1"/>
              <a:t>min_time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double res = </a:t>
            </a:r>
            <a:r>
              <a:rPr lang="cs-CZ" dirty="0" err="1" smtClean="0"/>
              <a:t>memoTimeTable</a:t>
            </a:r>
            <a:r>
              <a:rPr lang="cs-CZ" dirty="0" smtClean="0"/>
              <a:t>[0] * 60;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 smtClean="0"/>
              <a:t>cout</a:t>
            </a:r>
            <a:r>
              <a:rPr lang="cs-CZ" dirty="0" smtClean="0"/>
              <a:t> &lt;&lt; </a:t>
            </a:r>
            <a:r>
              <a:rPr lang="cs-CZ" dirty="0" err="1" smtClean="0"/>
              <a:t>fixed</a:t>
            </a:r>
            <a:r>
              <a:rPr lang="cs-CZ" dirty="0" smtClean="0"/>
              <a:t> &lt;&lt; </a:t>
            </a:r>
            <a:r>
              <a:rPr lang="cs-CZ" dirty="0" err="1" smtClean="0"/>
              <a:t>setprecision</a:t>
            </a:r>
            <a:r>
              <a:rPr lang="cs-CZ" dirty="0" smtClean="0"/>
              <a:t>(1) &lt;&lt; res &lt;&lt; "\n";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90</a:t>
            </a:fld>
            <a:endParaRPr lang="en-US"/>
          </a:p>
        </p:txBody>
      </p:sp>
      <p:sp>
        <p:nvSpPr>
          <p:cNvPr id="9" name="Zaoblený obdélník 8"/>
          <p:cNvSpPr/>
          <p:nvPr/>
        </p:nvSpPr>
        <p:spPr>
          <a:xfrm>
            <a:off x="533400" y="1905000"/>
            <a:ext cx="5941443" cy="533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 bwMode="auto">
          <a:xfrm>
            <a:off x="4419600" y="2514600"/>
            <a:ext cx="3276600" cy="608881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memoTimeTable.reserve(n</a:t>
            </a:r>
            <a:r>
              <a:rPr lang="cs-CZ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+1</a:t>
            </a:r>
            <a:r>
              <a:rPr lang="en-US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4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en-US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memoTimeTable[</a:t>
            </a:r>
            <a:r>
              <a:rPr lang="cs-CZ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] =</a:t>
            </a:r>
            <a:r>
              <a:rPr lang="cs-CZ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0</a:t>
            </a:r>
            <a:r>
              <a:rPr lang="en-US" sz="14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kumimoji="0" lang="en-US" sz="14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3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vector</a:t>
            </a:r>
            <a:r>
              <a:rPr lang="cs-CZ" dirty="0"/>
              <a:t>&lt;double&gt; </a:t>
            </a:r>
            <a:r>
              <a:rPr lang="cs-CZ" dirty="0" err="1"/>
              <a:t>memoTimeTable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int</a:t>
            </a:r>
            <a:r>
              <a:rPr lang="cs-CZ" dirty="0"/>
              <a:t> index = n-1;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memoTimeTable.reserve</a:t>
            </a:r>
            <a:r>
              <a:rPr lang="cs-CZ" dirty="0"/>
              <a:t>(n);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memoTimeTable</a:t>
            </a:r>
            <a:r>
              <a:rPr lang="cs-CZ" dirty="0"/>
              <a:t>[index] = </a:t>
            </a:r>
            <a:r>
              <a:rPr lang="cs-CZ" dirty="0" err="1"/>
              <a:t>bridgeLength</a:t>
            </a:r>
            <a:r>
              <a:rPr lang="cs-CZ" dirty="0"/>
              <a:t>/</a:t>
            </a:r>
            <a:r>
              <a:rPr lang="cs-CZ" dirty="0" err="1"/>
              <a:t>vehicles</a:t>
            </a:r>
            <a:r>
              <a:rPr lang="cs-CZ" dirty="0"/>
              <a:t>[index].speed;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index--;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i = index; i &gt;= 0; i--){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2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pripady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cur_speed</a:t>
            </a:r>
            <a:r>
              <a:rPr lang="cs-CZ" dirty="0"/>
              <a:t> = 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min_time</a:t>
            </a:r>
            <a:r>
              <a:rPr lang="cs-CZ" dirty="0"/>
              <a:t> = 99999999999;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int</a:t>
            </a:r>
            <a:r>
              <a:rPr lang="cs-CZ" dirty="0"/>
              <a:t> </a:t>
            </a:r>
            <a:r>
              <a:rPr lang="cs-CZ" dirty="0" err="1"/>
              <a:t>weight_sum</a:t>
            </a:r>
            <a:r>
              <a:rPr lang="cs-CZ" dirty="0"/>
              <a:t> = 0</a:t>
            </a:r>
            <a:r>
              <a:rPr lang="cs-CZ" dirty="0" smtClean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	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pridavam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 smtClean="0">
                <a:solidFill>
                  <a:schemeClr val="tx1">
                    <a:lumMod val="65000"/>
                  </a:schemeClr>
                </a:solidFill>
              </a:rPr>
              <a:t>postupne</a:t>
            </a:r>
            <a:r>
              <a:rPr lang="cs-CZ" dirty="0" smtClean="0">
                <a:solidFill>
                  <a:schemeClr val="tx1">
                    <a:lumMod val="65000"/>
                  </a:schemeClr>
                </a:solidFill>
              </a:rPr>
              <a:t> do skupin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(</a:t>
            </a:r>
            <a:r>
              <a:rPr lang="cs-CZ" dirty="0" err="1"/>
              <a:t>int</a:t>
            </a:r>
            <a:r>
              <a:rPr lang="cs-CZ" dirty="0"/>
              <a:t> j = i; j &lt; </a:t>
            </a:r>
            <a:r>
              <a:rPr lang="cs-CZ" dirty="0" err="1"/>
              <a:t>n;j</a:t>
            </a:r>
            <a:r>
              <a:rPr lang="cs-CZ" dirty="0"/>
              <a:t>++){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weight_sum</a:t>
            </a:r>
            <a:r>
              <a:rPr lang="cs-CZ" dirty="0"/>
              <a:t> += </a:t>
            </a:r>
            <a:r>
              <a:rPr lang="cs-CZ" dirty="0" err="1"/>
              <a:t>vehicles</a:t>
            </a:r>
            <a:r>
              <a:rPr lang="cs-CZ" dirty="0"/>
              <a:t>[j].</a:t>
            </a:r>
            <a:r>
              <a:rPr lang="cs-CZ" dirty="0" err="1"/>
              <a:t>weight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(</a:t>
            </a:r>
            <a:r>
              <a:rPr lang="cs-CZ" dirty="0" err="1"/>
              <a:t>weight_sum</a:t>
            </a:r>
            <a:r>
              <a:rPr lang="cs-CZ" dirty="0"/>
              <a:t> &gt; </a:t>
            </a:r>
            <a:r>
              <a:rPr lang="cs-CZ" dirty="0" err="1"/>
              <a:t>maxLoad</a:t>
            </a:r>
            <a:r>
              <a:rPr lang="cs-CZ" dirty="0" smtClean="0"/>
              <a:t>)</a:t>
            </a: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cur_speed</a:t>
            </a:r>
            <a:r>
              <a:rPr lang="cs-CZ" dirty="0"/>
              <a:t> = min(</a:t>
            </a:r>
            <a:r>
              <a:rPr lang="cs-CZ" dirty="0" err="1"/>
              <a:t>cur_speed</a:t>
            </a:r>
            <a:r>
              <a:rPr lang="cs-CZ" dirty="0"/>
              <a:t>, </a:t>
            </a:r>
            <a:r>
              <a:rPr lang="cs-CZ" dirty="0" err="1"/>
              <a:t>vehicles</a:t>
            </a:r>
            <a:r>
              <a:rPr lang="cs-CZ" dirty="0"/>
              <a:t>[j].speed);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cur_speed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[j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//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necham</a:t>
            </a:r>
            <a:r>
              <a:rPr lang="cs-CZ" dirty="0">
                <a:solidFill>
                  <a:schemeClr val="tx1">
                    <a:lumMod val="65000"/>
                  </a:schemeClr>
                </a:solidFill>
              </a:rPr>
              <a:t> ho </a:t>
            </a:r>
            <a:r>
              <a:rPr lang="cs-CZ" dirty="0" err="1">
                <a:solidFill>
                  <a:schemeClr val="tx1">
                    <a:lumMod val="65000"/>
                  </a:schemeClr>
                </a:solidFill>
              </a:rPr>
              <a:t>samostatne</a:t>
            </a:r>
            <a:endParaRPr lang="cs-CZ" dirty="0">
              <a:solidFill>
                <a:schemeClr val="tx1">
                  <a:lumMod val="65000"/>
                </a:schemeClr>
              </a:solidFill>
            </a:endParaRP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time</a:t>
            </a:r>
            <a:r>
              <a:rPr lang="cs-CZ" dirty="0"/>
              <a:t> = double(</a:t>
            </a:r>
            <a:r>
              <a:rPr lang="cs-CZ" dirty="0" err="1"/>
              <a:t>bridgeLength</a:t>
            </a:r>
            <a:r>
              <a:rPr lang="cs-CZ" dirty="0" smtClean="0"/>
              <a:t>)/</a:t>
            </a:r>
            <a:r>
              <a:rPr lang="cs-CZ" dirty="0" err="1" smtClean="0"/>
              <a:t>vehicles</a:t>
            </a:r>
            <a:r>
              <a:rPr lang="cs-CZ" dirty="0" smtClean="0"/>
              <a:t>[i</a:t>
            </a:r>
            <a:r>
              <a:rPr lang="cs-CZ" dirty="0"/>
              <a:t>].</a:t>
            </a:r>
            <a:r>
              <a:rPr lang="cs-CZ" dirty="0" smtClean="0"/>
              <a:t>speed </a:t>
            </a:r>
            <a:r>
              <a:rPr lang="cs-CZ" dirty="0"/>
              <a:t>+ </a:t>
            </a:r>
            <a:r>
              <a:rPr lang="cs-CZ" dirty="0" err="1" smtClean="0"/>
              <a:t>memoTimeTable</a:t>
            </a:r>
            <a:r>
              <a:rPr lang="cs-CZ" dirty="0" smtClean="0"/>
              <a:t>[i + 1</a:t>
            </a:r>
            <a:r>
              <a:rPr lang="cs-CZ" dirty="0"/>
              <a:t>];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min_time</a:t>
            </a:r>
            <a:r>
              <a:rPr lang="cs-CZ" dirty="0"/>
              <a:t> = min(</a:t>
            </a:r>
            <a:r>
              <a:rPr lang="cs-CZ" dirty="0" err="1"/>
              <a:t>min_time</a:t>
            </a:r>
            <a:r>
              <a:rPr lang="cs-CZ" dirty="0"/>
              <a:t>,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 smtClean="0"/>
              <a:t>memoTimeTable</a:t>
            </a:r>
            <a:r>
              <a:rPr lang="cs-CZ" dirty="0" smtClean="0"/>
              <a:t>[i</a:t>
            </a:r>
            <a:r>
              <a:rPr lang="cs-CZ" dirty="0"/>
              <a:t>] = </a:t>
            </a:r>
            <a:r>
              <a:rPr lang="cs-CZ" dirty="0" err="1"/>
              <a:t>min_time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double res = </a:t>
            </a:r>
            <a:r>
              <a:rPr lang="cs-CZ" dirty="0" err="1" smtClean="0"/>
              <a:t>memoTimeTable</a:t>
            </a:r>
            <a:r>
              <a:rPr lang="cs-CZ" dirty="0" smtClean="0"/>
              <a:t>[0] * 60;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err="1" smtClean="0"/>
              <a:t>cout</a:t>
            </a:r>
            <a:r>
              <a:rPr lang="cs-CZ" dirty="0" smtClean="0"/>
              <a:t> &lt;&lt; </a:t>
            </a:r>
            <a:r>
              <a:rPr lang="cs-CZ" dirty="0" err="1" smtClean="0"/>
              <a:t>fixed</a:t>
            </a:r>
            <a:r>
              <a:rPr lang="cs-CZ" dirty="0" smtClean="0"/>
              <a:t> &lt;&lt; </a:t>
            </a:r>
            <a:r>
              <a:rPr lang="cs-CZ" dirty="0" err="1" smtClean="0"/>
              <a:t>setprecision</a:t>
            </a:r>
            <a:r>
              <a:rPr lang="cs-CZ" dirty="0" smtClean="0"/>
              <a:t>(1) &lt;&lt; res &lt;&lt; "\n";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91</a:t>
            </a:fld>
            <a:endParaRPr lang="en-US"/>
          </a:p>
        </p:txBody>
      </p:sp>
      <p:sp>
        <p:nvSpPr>
          <p:cNvPr id="9" name="Zaoblený obdélník 8"/>
          <p:cNvSpPr/>
          <p:nvPr/>
        </p:nvSpPr>
        <p:spPr>
          <a:xfrm>
            <a:off x="609600" y="2055340"/>
            <a:ext cx="5943600" cy="2667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2743200" y="4267200"/>
            <a:ext cx="2209800" cy="2667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112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r>
              <a:rPr lang="en-US" dirty="0" smtClean="0"/>
              <a:t> – bug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en-US" dirty="0"/>
              <a:t>vector&lt;double&gt; memo(1000, </a:t>
            </a:r>
            <a:r>
              <a:rPr lang="en-US" dirty="0" err="1"/>
              <a:t>numeric_limits</a:t>
            </a:r>
            <a:r>
              <a:rPr lang="en-US" dirty="0"/>
              <a:t>&lt;double&gt;::min</a:t>
            </a:r>
            <a:r>
              <a:rPr lang="en-US" dirty="0" smtClean="0"/>
              <a:t>());</a:t>
            </a:r>
            <a:endParaRPr lang="cs-CZ" dirty="0" smtClean="0"/>
          </a:p>
          <a:p>
            <a:pPr defTabSz="631825">
              <a:tabLst>
                <a:tab pos="536575" algn="l"/>
                <a:tab pos="895350" algn="l"/>
              </a:tabLst>
            </a:pPr>
            <a:endParaRPr lang="en-US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double </a:t>
            </a:r>
            <a:r>
              <a:rPr lang="cs-CZ" dirty="0" err="1"/>
              <a:t>dp</a:t>
            </a:r>
            <a:r>
              <a:rPr lang="cs-CZ" dirty="0"/>
              <a:t>(</a:t>
            </a:r>
            <a:r>
              <a:rPr lang="cs-CZ" dirty="0" err="1"/>
              <a:t>ll</a:t>
            </a:r>
            <a:r>
              <a:rPr lang="cs-CZ" dirty="0"/>
              <a:t> i, 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vector</a:t>
            </a:r>
            <a:r>
              <a:rPr lang="cs-CZ" dirty="0"/>
              <a:t>&lt;pair&lt;double, double&gt;&gt; &amp;</a:t>
            </a:r>
            <a:r>
              <a:rPr lang="cs-CZ" dirty="0" err="1"/>
              <a:t>cars</a:t>
            </a:r>
            <a:r>
              <a:rPr lang="cs-CZ" dirty="0"/>
              <a:t>, </a:t>
            </a:r>
            <a:r>
              <a:rPr lang="cs-CZ" dirty="0" err="1"/>
              <a:t>const</a:t>
            </a:r>
            <a:r>
              <a:rPr lang="cs-CZ" dirty="0"/>
              <a:t> double b)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memo</a:t>
            </a:r>
            <a:r>
              <a:rPr lang="cs-CZ" dirty="0"/>
              <a:t>[i] != </a:t>
            </a:r>
            <a:r>
              <a:rPr lang="cs-CZ" dirty="0" err="1"/>
              <a:t>numeric_limits</a:t>
            </a:r>
            <a:r>
              <a:rPr lang="cs-CZ" dirty="0"/>
              <a:t>&lt;double&gt;::min())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return </a:t>
            </a:r>
            <a:r>
              <a:rPr lang="cs-CZ" dirty="0" err="1"/>
              <a:t>memo</a:t>
            </a:r>
            <a:r>
              <a:rPr lang="cs-CZ" dirty="0"/>
              <a:t>[i</a:t>
            </a:r>
            <a:r>
              <a:rPr lang="cs-CZ" dirty="0" smtClean="0"/>
              <a:t>];</a:t>
            </a:r>
            <a:endParaRPr lang="en-US" dirty="0" smtClean="0"/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(i == </a:t>
            </a:r>
            <a:r>
              <a:rPr lang="cs-CZ" dirty="0" err="1"/>
              <a:t>cars.size</a:t>
            </a:r>
            <a:r>
              <a:rPr lang="cs-CZ" dirty="0"/>
              <a:t>())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return 0;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ll</a:t>
            </a:r>
            <a:r>
              <a:rPr lang="cs-CZ" dirty="0"/>
              <a:t> </a:t>
            </a:r>
            <a:r>
              <a:rPr lang="cs-CZ" dirty="0" err="1"/>
              <a:t>oldI</a:t>
            </a:r>
            <a:r>
              <a:rPr lang="cs-CZ" dirty="0"/>
              <a:t> = i;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best</a:t>
            </a:r>
            <a:r>
              <a:rPr lang="cs-CZ" dirty="0"/>
              <a:t> = </a:t>
            </a:r>
            <a:r>
              <a:rPr lang="cs-CZ" dirty="0" err="1"/>
              <a:t>numeric_limits</a:t>
            </a:r>
            <a:r>
              <a:rPr lang="cs-CZ" dirty="0"/>
              <a:t>&lt;double&gt;::</a:t>
            </a:r>
            <a:r>
              <a:rPr lang="cs-CZ" dirty="0" err="1"/>
              <a:t>max</a:t>
            </a:r>
            <a:r>
              <a:rPr lang="cs-CZ" dirty="0"/>
              <a:t>();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time</a:t>
            </a:r>
            <a:r>
              <a:rPr lang="cs-CZ" dirty="0"/>
              <a:t> = </a:t>
            </a:r>
            <a:r>
              <a:rPr lang="cs-CZ" dirty="0" err="1"/>
              <a:t>numeric_limits</a:t>
            </a:r>
            <a:r>
              <a:rPr lang="cs-CZ" dirty="0"/>
              <a:t>&lt;double&gt;::min();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</a:t>
            </a:r>
            <a:r>
              <a:rPr lang="cs-CZ" dirty="0" err="1"/>
              <a:t>weight</a:t>
            </a:r>
            <a:r>
              <a:rPr lang="cs-CZ" dirty="0"/>
              <a:t> = b;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for</a:t>
            </a:r>
            <a:r>
              <a:rPr lang="cs-CZ" dirty="0"/>
              <a:t> (; i &lt; </a:t>
            </a:r>
            <a:r>
              <a:rPr lang="cs-CZ" dirty="0" err="1"/>
              <a:t>sz</a:t>
            </a:r>
            <a:r>
              <a:rPr lang="cs-CZ" dirty="0"/>
              <a:t>(</a:t>
            </a:r>
            <a:r>
              <a:rPr lang="cs-CZ" dirty="0" err="1"/>
              <a:t>cars</a:t>
            </a:r>
            <a:r>
              <a:rPr lang="cs-CZ" dirty="0"/>
              <a:t>); ++i)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weight</a:t>
            </a:r>
            <a:r>
              <a:rPr lang="cs-CZ" dirty="0"/>
              <a:t> -= </a:t>
            </a:r>
            <a:r>
              <a:rPr lang="cs-CZ" dirty="0" err="1"/>
              <a:t>cars</a:t>
            </a:r>
            <a:r>
              <a:rPr lang="cs-CZ" dirty="0"/>
              <a:t>[i].</a:t>
            </a:r>
            <a:r>
              <a:rPr lang="cs-CZ" dirty="0" err="1"/>
              <a:t>first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weight</a:t>
            </a:r>
            <a:r>
              <a:rPr lang="cs-CZ" dirty="0"/>
              <a:t> &lt; 0)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</a:t>
            </a:r>
            <a:r>
              <a:rPr lang="cs-CZ" dirty="0" err="1"/>
              <a:t>break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time</a:t>
            </a:r>
            <a:r>
              <a:rPr lang="cs-CZ" dirty="0"/>
              <a:t> = </a:t>
            </a:r>
            <a:r>
              <a:rPr lang="cs-CZ" dirty="0" err="1"/>
              <a:t>max</a:t>
            </a:r>
            <a:r>
              <a:rPr lang="cs-CZ" dirty="0"/>
              <a:t>(</a:t>
            </a:r>
            <a:r>
              <a:rPr lang="cs-CZ" dirty="0" err="1"/>
              <a:t>time</a:t>
            </a:r>
            <a:r>
              <a:rPr lang="cs-CZ" dirty="0"/>
              <a:t>, </a:t>
            </a:r>
            <a:r>
              <a:rPr lang="cs-CZ" dirty="0" err="1"/>
              <a:t>cars</a:t>
            </a:r>
            <a:r>
              <a:rPr lang="cs-CZ" dirty="0"/>
              <a:t>[i].second);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best</a:t>
            </a:r>
            <a:r>
              <a:rPr lang="cs-CZ" dirty="0"/>
              <a:t> = min(</a:t>
            </a:r>
            <a:r>
              <a:rPr lang="cs-CZ" dirty="0" err="1"/>
              <a:t>best</a:t>
            </a:r>
            <a:r>
              <a:rPr lang="cs-CZ" dirty="0"/>
              <a:t>, </a:t>
            </a:r>
            <a:r>
              <a:rPr lang="cs-CZ" dirty="0" err="1"/>
              <a:t>dp</a:t>
            </a:r>
            <a:r>
              <a:rPr lang="cs-CZ" dirty="0"/>
              <a:t>(i + 1, </a:t>
            </a:r>
            <a:r>
              <a:rPr lang="cs-CZ" dirty="0" err="1"/>
              <a:t>cars</a:t>
            </a:r>
            <a:r>
              <a:rPr lang="cs-CZ" dirty="0"/>
              <a:t>, b) + </a:t>
            </a:r>
            <a:r>
              <a:rPr lang="cs-CZ" dirty="0" err="1"/>
              <a:t>time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}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memo</a:t>
            </a:r>
            <a:r>
              <a:rPr lang="cs-CZ" dirty="0"/>
              <a:t>[</a:t>
            </a:r>
            <a:r>
              <a:rPr lang="cs-CZ" dirty="0" err="1"/>
              <a:t>oldI</a:t>
            </a:r>
            <a:r>
              <a:rPr lang="cs-CZ" dirty="0"/>
              <a:t>] = </a:t>
            </a:r>
            <a:r>
              <a:rPr lang="cs-CZ" dirty="0" err="1"/>
              <a:t>best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return </a:t>
            </a:r>
            <a:r>
              <a:rPr lang="cs-CZ" dirty="0" err="1"/>
              <a:t>best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92</a:t>
            </a:fld>
            <a:endParaRPr lang="en-US"/>
          </a:p>
        </p:txBody>
      </p:sp>
      <p:sp>
        <p:nvSpPr>
          <p:cNvPr id="9" name="Zaoblený obdélník 8"/>
          <p:cNvSpPr/>
          <p:nvPr/>
        </p:nvSpPr>
        <p:spPr>
          <a:xfrm>
            <a:off x="990600" y="2207740"/>
            <a:ext cx="4953000" cy="45926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990600" y="2743200"/>
            <a:ext cx="2362200" cy="457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3" name="Volný tvar 2"/>
          <p:cNvSpPr/>
          <p:nvPr/>
        </p:nvSpPr>
        <p:spPr>
          <a:xfrm>
            <a:off x="4728519" y="2417805"/>
            <a:ext cx="1970752" cy="551936"/>
          </a:xfrm>
          <a:custGeom>
            <a:avLst/>
            <a:gdLst>
              <a:gd name="connsiteX0" fmla="*/ 1466335 w 1970752"/>
              <a:gd name="connsiteY0" fmla="*/ 0 h 551936"/>
              <a:gd name="connsiteX1" fmla="*/ 1886465 w 1970752"/>
              <a:gd name="connsiteY1" fmla="*/ 378941 h 551936"/>
              <a:gd name="connsiteX2" fmla="*/ 0 w 1970752"/>
              <a:gd name="connsiteY2" fmla="*/ 551936 h 551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70752" h="551936">
                <a:moveTo>
                  <a:pt x="1466335" y="0"/>
                </a:moveTo>
                <a:cubicBezTo>
                  <a:pt x="1798594" y="143476"/>
                  <a:pt x="2130854" y="286952"/>
                  <a:pt x="1886465" y="378941"/>
                </a:cubicBezTo>
                <a:cubicBezTo>
                  <a:pt x="1642076" y="470930"/>
                  <a:pt x="821038" y="511433"/>
                  <a:pt x="0" y="551936"/>
                </a:cubicBezTo>
              </a:path>
            </a:pathLst>
          </a:custGeom>
          <a:noFill/>
          <a:ln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3" grpId="0" animBg="1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 smtClean="0"/>
              <a:t>double </a:t>
            </a:r>
            <a:r>
              <a:rPr lang="cs-CZ" dirty="0" err="1"/>
              <a:t>bestRes</a:t>
            </a:r>
            <a:r>
              <a:rPr lang="cs-CZ" dirty="0"/>
              <a:t>(</a:t>
            </a:r>
            <a:r>
              <a:rPr lang="cs-CZ" dirty="0" err="1"/>
              <a:t>const</a:t>
            </a:r>
            <a:r>
              <a:rPr lang="cs-CZ" dirty="0"/>
              <a:t> </a:t>
            </a:r>
            <a:r>
              <a:rPr lang="cs-CZ" dirty="0" err="1"/>
              <a:t>vector</a:t>
            </a:r>
            <a:r>
              <a:rPr lang="cs-CZ" dirty="0"/>
              <a:t>&lt;pair&lt;</a:t>
            </a:r>
            <a:r>
              <a:rPr lang="cs-CZ" dirty="0" err="1"/>
              <a:t>ll</a:t>
            </a:r>
            <a:r>
              <a:rPr lang="cs-CZ" dirty="0"/>
              <a:t>, double&gt;&gt; &amp; </a:t>
            </a:r>
            <a:r>
              <a:rPr lang="cs-CZ" dirty="0" err="1" smtClean="0"/>
              <a:t>cars</a:t>
            </a:r>
            <a:r>
              <a:rPr lang="cs-CZ" dirty="0" smtClean="0"/>
              <a:t>,</a:t>
            </a:r>
            <a:br>
              <a:rPr lang="cs-CZ" dirty="0" smtClean="0"/>
            </a:br>
            <a:r>
              <a:rPr lang="cs-CZ" dirty="0" smtClean="0"/>
              <a:t>	</a:t>
            </a:r>
            <a:r>
              <a:rPr lang="cs-CZ" dirty="0" err="1" smtClean="0"/>
              <a:t>size_t</a:t>
            </a:r>
            <a:r>
              <a:rPr lang="cs-CZ" dirty="0" smtClean="0"/>
              <a:t> </a:t>
            </a:r>
            <a:r>
              <a:rPr lang="cs-CZ" dirty="0" err="1"/>
              <a:t>currIndex</a:t>
            </a:r>
            <a:r>
              <a:rPr lang="cs-CZ" dirty="0"/>
              <a:t>, </a:t>
            </a:r>
            <a:r>
              <a:rPr lang="cs-CZ" dirty="0" err="1"/>
              <a:t>ll</a:t>
            </a:r>
            <a:r>
              <a:rPr lang="cs-CZ" dirty="0"/>
              <a:t> </a:t>
            </a:r>
            <a:r>
              <a:rPr lang="cs-CZ" dirty="0" err="1"/>
              <a:t>currWeight</a:t>
            </a:r>
            <a:r>
              <a:rPr lang="cs-CZ" dirty="0"/>
              <a:t>, double </a:t>
            </a:r>
            <a:r>
              <a:rPr lang="cs-CZ" dirty="0" err="1"/>
              <a:t>currLongest</a:t>
            </a:r>
            <a:r>
              <a:rPr lang="cs-CZ" dirty="0"/>
              <a:t>, </a:t>
            </a:r>
            <a:r>
              <a:rPr lang="cs-CZ" dirty="0" err="1"/>
              <a:t>ll</a:t>
            </a:r>
            <a:r>
              <a:rPr lang="cs-CZ" dirty="0"/>
              <a:t> </a:t>
            </a:r>
            <a:r>
              <a:rPr lang="cs-CZ" dirty="0" err="1"/>
              <a:t>maxWeight</a:t>
            </a:r>
            <a:r>
              <a:rPr lang="cs-CZ" dirty="0"/>
              <a:t>)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en-US" sz="2900" dirty="0" smtClean="0"/>
          </a:p>
          <a:p>
            <a:pPr defTabSz="631825">
              <a:tabLst>
                <a:tab pos="536575" algn="l"/>
                <a:tab pos="895350" algn="l"/>
              </a:tabLst>
            </a:pPr>
            <a:endParaRPr lang="cs-CZ" sz="2900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currIndex</a:t>
            </a:r>
            <a:r>
              <a:rPr lang="cs-CZ" dirty="0"/>
              <a:t> &gt;= </a:t>
            </a:r>
            <a:r>
              <a:rPr lang="cs-CZ" dirty="0" err="1"/>
              <a:t>cars.size</a:t>
            </a:r>
            <a:r>
              <a:rPr lang="cs-CZ" dirty="0"/>
              <a:t>())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en-US" sz="3400" dirty="0" smtClean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return </a:t>
            </a:r>
            <a:r>
              <a:rPr lang="cs-CZ" dirty="0" err="1"/>
              <a:t>currLongest</a:t>
            </a:r>
            <a:r>
              <a:rPr lang="cs-CZ" dirty="0"/>
              <a:t>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res2 = DBL_MAX;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currWeight</a:t>
            </a:r>
            <a:r>
              <a:rPr lang="cs-CZ" dirty="0"/>
              <a:t> + </a:t>
            </a:r>
            <a:r>
              <a:rPr lang="cs-CZ" dirty="0" err="1"/>
              <a:t>cars</a:t>
            </a:r>
            <a:r>
              <a:rPr lang="cs-CZ" dirty="0"/>
              <a:t>[</a:t>
            </a:r>
            <a:r>
              <a:rPr lang="cs-CZ" dirty="0" err="1"/>
              <a:t>currIndex</a:t>
            </a:r>
            <a:r>
              <a:rPr lang="cs-CZ" dirty="0"/>
              <a:t>].</a:t>
            </a:r>
            <a:r>
              <a:rPr lang="cs-CZ" dirty="0" err="1"/>
              <a:t>first</a:t>
            </a:r>
            <a:r>
              <a:rPr lang="cs-CZ" dirty="0"/>
              <a:t> &lt;= </a:t>
            </a:r>
            <a:r>
              <a:rPr lang="cs-CZ" dirty="0" err="1"/>
              <a:t>maxWeight</a:t>
            </a:r>
            <a:r>
              <a:rPr lang="cs-CZ" dirty="0"/>
              <a:t>)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res2 = </a:t>
            </a:r>
            <a:r>
              <a:rPr lang="cs-CZ" dirty="0" err="1"/>
              <a:t>bestRes</a:t>
            </a:r>
            <a:r>
              <a:rPr lang="cs-CZ" dirty="0"/>
              <a:t>(</a:t>
            </a:r>
            <a:r>
              <a:rPr lang="cs-CZ" dirty="0" err="1"/>
              <a:t>cars</a:t>
            </a:r>
            <a:r>
              <a:rPr lang="cs-CZ" dirty="0"/>
              <a:t>, </a:t>
            </a:r>
            <a:r>
              <a:rPr lang="cs-CZ" dirty="0" err="1"/>
              <a:t>currIndex</a:t>
            </a:r>
            <a:r>
              <a:rPr lang="cs-CZ" dirty="0"/>
              <a:t> + </a:t>
            </a:r>
            <a:r>
              <a:rPr lang="cs-CZ" dirty="0" smtClean="0"/>
              <a:t>1,</a:t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cs-CZ" dirty="0" err="1" smtClean="0"/>
              <a:t>currWeight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err="1"/>
              <a:t>cars</a:t>
            </a:r>
            <a:r>
              <a:rPr lang="cs-CZ" dirty="0"/>
              <a:t>[</a:t>
            </a:r>
            <a:r>
              <a:rPr lang="cs-CZ" dirty="0" err="1"/>
              <a:t>currIndex</a:t>
            </a:r>
            <a:r>
              <a:rPr lang="cs-CZ" dirty="0"/>
              <a:t>].</a:t>
            </a:r>
            <a:r>
              <a:rPr lang="cs-CZ" dirty="0" err="1" smtClean="0"/>
              <a:t>first</a:t>
            </a:r>
            <a:r>
              <a:rPr lang="cs-CZ" dirty="0" smtClean="0"/>
              <a:t>,</a:t>
            </a:r>
            <a:br>
              <a:rPr lang="cs-CZ" dirty="0" smtClean="0"/>
            </a:br>
            <a:r>
              <a:rPr lang="cs-CZ" dirty="0" smtClean="0"/>
              <a:t>				</a:t>
            </a:r>
            <a:r>
              <a:rPr lang="cs-CZ" dirty="0" err="1" smtClean="0"/>
              <a:t>max</a:t>
            </a:r>
            <a:r>
              <a:rPr lang="cs-CZ" dirty="0" smtClean="0"/>
              <a:t>(</a:t>
            </a:r>
            <a:r>
              <a:rPr lang="cs-CZ" dirty="0" err="1" smtClean="0"/>
              <a:t>currLongest</a:t>
            </a:r>
            <a:r>
              <a:rPr lang="cs-CZ" dirty="0"/>
              <a:t>, </a:t>
            </a:r>
            <a:r>
              <a:rPr lang="cs-CZ" dirty="0" err="1"/>
              <a:t>cars</a:t>
            </a:r>
            <a:r>
              <a:rPr lang="cs-CZ" dirty="0"/>
              <a:t>[</a:t>
            </a:r>
            <a:r>
              <a:rPr lang="cs-CZ" dirty="0" err="1"/>
              <a:t>currIndex</a:t>
            </a:r>
            <a:r>
              <a:rPr lang="cs-CZ" dirty="0"/>
              <a:t>].second), </a:t>
            </a:r>
            <a:r>
              <a:rPr lang="cs-CZ" dirty="0" err="1"/>
              <a:t>maxWeight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</a:t>
            </a:r>
            <a:r>
              <a:rPr lang="cs-CZ" dirty="0" err="1"/>
              <a:t>if</a:t>
            </a:r>
            <a:r>
              <a:rPr lang="cs-CZ" dirty="0"/>
              <a:t> (</a:t>
            </a:r>
            <a:r>
              <a:rPr lang="cs-CZ" dirty="0" err="1"/>
              <a:t>currLongest</a:t>
            </a:r>
            <a:r>
              <a:rPr lang="cs-CZ" dirty="0"/>
              <a:t> &gt;= </a:t>
            </a:r>
            <a:r>
              <a:rPr lang="cs-CZ" dirty="0" err="1"/>
              <a:t>cars</a:t>
            </a:r>
            <a:r>
              <a:rPr lang="cs-CZ" dirty="0"/>
              <a:t>[</a:t>
            </a:r>
            <a:r>
              <a:rPr lang="cs-CZ" dirty="0" err="1"/>
              <a:t>currIndex</a:t>
            </a:r>
            <a:r>
              <a:rPr lang="cs-CZ" dirty="0"/>
              <a:t>].second) </a:t>
            </a:r>
            <a:r>
              <a:rPr lang="cs-CZ" dirty="0" smtClean="0"/>
              <a:t>{</a:t>
            </a:r>
            <a:endParaRPr lang="en-US" dirty="0" smtClean="0"/>
          </a:p>
          <a:p>
            <a:pPr defTabSz="631825">
              <a:tabLst>
                <a:tab pos="536575" algn="l"/>
                <a:tab pos="895350" algn="l"/>
              </a:tabLst>
            </a:pPr>
            <a:endParaRPr lang="cs-CZ" sz="3400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	return res2;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	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double res1 = </a:t>
            </a:r>
            <a:r>
              <a:rPr lang="cs-CZ" dirty="0" err="1"/>
              <a:t>currLongest</a:t>
            </a:r>
            <a:r>
              <a:rPr lang="cs-CZ" dirty="0"/>
              <a:t> + </a:t>
            </a:r>
            <a:r>
              <a:rPr lang="cs-CZ" dirty="0" err="1"/>
              <a:t>bestRes</a:t>
            </a:r>
            <a:r>
              <a:rPr lang="cs-CZ" dirty="0"/>
              <a:t>(</a:t>
            </a:r>
            <a:r>
              <a:rPr lang="cs-CZ" dirty="0" err="1"/>
              <a:t>cars</a:t>
            </a:r>
            <a:r>
              <a:rPr lang="cs-CZ" dirty="0"/>
              <a:t>, </a:t>
            </a:r>
            <a:r>
              <a:rPr lang="cs-CZ" dirty="0" err="1"/>
              <a:t>currIndex</a:t>
            </a:r>
            <a:r>
              <a:rPr lang="cs-CZ" dirty="0"/>
              <a:t> + </a:t>
            </a:r>
            <a:r>
              <a:rPr lang="cs-CZ" dirty="0" smtClean="0"/>
              <a:t>1,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cs-CZ" dirty="0" err="1" smtClean="0"/>
              <a:t>cars</a:t>
            </a:r>
            <a:r>
              <a:rPr lang="cs-CZ" dirty="0" smtClean="0"/>
              <a:t>[</a:t>
            </a:r>
            <a:r>
              <a:rPr lang="cs-CZ" dirty="0" err="1" smtClean="0"/>
              <a:t>currIndex</a:t>
            </a:r>
            <a:r>
              <a:rPr lang="cs-CZ" dirty="0"/>
              <a:t>].</a:t>
            </a:r>
            <a:r>
              <a:rPr lang="cs-CZ" dirty="0" err="1"/>
              <a:t>first</a:t>
            </a:r>
            <a:r>
              <a:rPr lang="cs-CZ" dirty="0"/>
              <a:t>, </a:t>
            </a:r>
            <a:r>
              <a:rPr lang="cs-CZ" dirty="0" err="1"/>
              <a:t>cars</a:t>
            </a:r>
            <a:r>
              <a:rPr lang="cs-CZ" dirty="0"/>
              <a:t>[</a:t>
            </a:r>
            <a:r>
              <a:rPr lang="cs-CZ" dirty="0" err="1"/>
              <a:t>currIndex</a:t>
            </a:r>
            <a:r>
              <a:rPr lang="cs-CZ" dirty="0"/>
              <a:t>].second, </a:t>
            </a:r>
            <a:r>
              <a:rPr lang="cs-CZ" dirty="0" err="1"/>
              <a:t>maxWeight</a:t>
            </a:r>
            <a:r>
              <a:rPr lang="cs-CZ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	return min(res1, res2);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dirty="0"/>
              <a:t>}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93</a:t>
            </a:fld>
            <a:endParaRPr lang="en-US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 bwMode="auto">
          <a:xfrm>
            <a:off x="2438400" y="1151238"/>
            <a:ext cx="6096000" cy="4191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10800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map&lt;pair&lt;size_t, pair&lt;ll, double&gt;&gt;, double&gt; dp;</a:t>
            </a:r>
            <a:endParaRPr kumimoji="0" lang="en-US" sz="1600" b="1" i="0" u="none" strike="noStrike" kern="1200" cap="none" spc="0" normalizeH="0" baseline="0" noProof="1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 bwMode="auto">
          <a:xfrm>
            <a:off x="914400" y="1981200"/>
            <a:ext cx="7467600" cy="4572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54000" rIns="91440" bIns="4320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if (dp.contains({currIndex, {currWeight, </a:t>
            </a: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currLongest</a:t>
            </a:r>
            <a:r>
              <a:rPr lang="fr-FR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}}))</a:t>
            </a:r>
            <a:endParaRPr lang="fr-FR" sz="16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fr-FR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	return </a:t>
            </a: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dp[{currIndex, {currWeight, </a:t>
            </a: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currLongest</a:t>
            </a:r>
            <a:r>
              <a:rPr lang="fr-FR" sz="1600" b="1" noProof="1" smtClean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}}];</a:t>
            </a:r>
            <a:endParaRPr lang="fr-FR" sz="1600" b="1" noProof="1">
              <a:solidFill>
                <a:schemeClr val="accent6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 bwMode="auto">
          <a:xfrm>
            <a:off x="1287162" y="2623751"/>
            <a:ext cx="6781800" cy="3048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54000" rIns="91440" bIns="43200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dp[{currIndex, {currWeight, currLongest}}] = currLongest;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 bwMode="auto">
          <a:xfrm>
            <a:off x="1676400" y="4452551"/>
            <a:ext cx="6781800" cy="304800"/>
          </a:xfrm>
          <a:prstGeom prst="rect">
            <a:avLst/>
          </a:prstGeom>
          <a:solidFill>
            <a:srgbClr val="00FFFF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54000" rIns="91440" bIns="4320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144000" lvl="0" defTabSz="576000" eaLnBrk="0" hangingPunct="0">
              <a:spcBef>
                <a:spcPts val="0"/>
              </a:spcBef>
              <a:buClr>
                <a:schemeClr val="accent2"/>
              </a:buClr>
              <a:buSzPct val="85000"/>
              <a:defRPr/>
            </a:pP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dp[{currIndex, {currWeight, currLongest}}] </a:t>
            </a: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fr-FR" sz="1600" b="1" noProof="1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res2;</a:t>
            </a:r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r>
              <a:rPr lang="en-US" sz="1800" dirty="0"/>
              <a:t>bool operator==(</a:t>
            </a:r>
            <a:r>
              <a:rPr lang="en-US" sz="1800" dirty="0" err="1"/>
              <a:t>const</a:t>
            </a:r>
            <a:r>
              <a:rPr lang="en-US" sz="1800" dirty="0"/>
              <a:t> State &amp;) </a:t>
            </a:r>
            <a:r>
              <a:rPr lang="en-US" sz="1800" dirty="0" err="1"/>
              <a:t>const</a:t>
            </a:r>
            <a:r>
              <a:rPr lang="en-US" sz="1800" dirty="0"/>
              <a:t> = default;</a:t>
            </a:r>
            <a:endParaRPr lang="cs-CZ" sz="1800" dirty="0" smtClean="0"/>
          </a:p>
          <a:p>
            <a:pPr defTabSz="631825">
              <a:tabLst>
                <a:tab pos="536575" algn="l"/>
                <a:tab pos="895350" algn="l"/>
              </a:tabLst>
            </a:pPr>
            <a:endParaRPr lang="cs-CZ" sz="1800" dirty="0" smtClean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 err="1" smtClean="0"/>
              <a:t>struct</a:t>
            </a:r>
            <a:r>
              <a:rPr lang="cs-CZ" sz="1800" dirty="0" smtClean="0"/>
              <a:t> </a:t>
            </a:r>
            <a:r>
              <a:rPr lang="cs-CZ" sz="1800" dirty="0" err="1"/>
              <a:t>StateHash</a:t>
            </a:r>
            <a:r>
              <a:rPr lang="cs-CZ" sz="1800" dirty="0"/>
              <a:t>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</a:t>
            </a:r>
            <a:r>
              <a:rPr lang="cs-CZ" sz="1800" dirty="0" err="1"/>
              <a:t>std</a:t>
            </a:r>
            <a:r>
              <a:rPr lang="cs-CZ" sz="1800" dirty="0"/>
              <a:t>::</a:t>
            </a:r>
            <a:r>
              <a:rPr lang="cs-CZ" sz="1800" dirty="0" err="1"/>
              <a:t>size_t</a:t>
            </a:r>
            <a:r>
              <a:rPr lang="cs-CZ" sz="1800" dirty="0"/>
              <a:t> </a:t>
            </a:r>
            <a:r>
              <a:rPr lang="cs-CZ" sz="1800" dirty="0" err="1"/>
              <a:t>operator</a:t>
            </a:r>
            <a:r>
              <a:rPr lang="cs-CZ" sz="1800" dirty="0"/>
              <a:t>()(</a:t>
            </a:r>
            <a:r>
              <a:rPr lang="cs-CZ" sz="1800" dirty="0" err="1"/>
              <a:t>State</a:t>
            </a:r>
            <a:r>
              <a:rPr lang="cs-CZ" sz="1800" dirty="0"/>
              <a:t> </a:t>
            </a:r>
            <a:r>
              <a:rPr lang="cs-CZ" sz="1800" dirty="0" err="1"/>
              <a:t>const</a:t>
            </a:r>
            <a:r>
              <a:rPr lang="cs-CZ" sz="1800" dirty="0"/>
              <a:t>&amp; s) </a:t>
            </a:r>
            <a:r>
              <a:rPr lang="cs-CZ" sz="1800" dirty="0" err="1"/>
              <a:t>const</a:t>
            </a:r>
            <a:r>
              <a:rPr lang="cs-CZ" sz="1800" dirty="0"/>
              <a:t> </a:t>
            </a:r>
            <a:r>
              <a:rPr lang="cs-CZ" sz="1800" dirty="0" err="1"/>
              <a:t>noexcept</a:t>
            </a:r>
            <a:r>
              <a:rPr lang="cs-CZ" sz="1800" dirty="0"/>
              <a:t>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	</a:t>
            </a:r>
            <a:r>
              <a:rPr lang="cs-CZ" sz="1800" dirty="0" err="1"/>
              <a:t>std</a:t>
            </a:r>
            <a:r>
              <a:rPr lang="cs-CZ" sz="1800" dirty="0"/>
              <a:t>::</a:t>
            </a:r>
            <a:r>
              <a:rPr lang="cs-CZ" sz="1800" dirty="0" err="1"/>
              <a:t>size_t</a:t>
            </a:r>
            <a:r>
              <a:rPr lang="cs-CZ" sz="1800" dirty="0"/>
              <a:t> h = </a:t>
            </a:r>
            <a:r>
              <a:rPr lang="cs-CZ" sz="1800" dirty="0" err="1"/>
              <a:t>std</a:t>
            </a:r>
            <a:r>
              <a:rPr lang="cs-CZ" sz="1800" dirty="0"/>
              <a:t>::</a:t>
            </a:r>
            <a:r>
              <a:rPr lang="cs-CZ" sz="1800" dirty="0" err="1"/>
              <a:t>hash</a:t>
            </a:r>
            <a:r>
              <a:rPr lang="cs-CZ" sz="1800" dirty="0"/>
              <a:t>&lt;</a:t>
            </a:r>
            <a:r>
              <a:rPr lang="cs-CZ" sz="1800" dirty="0" err="1"/>
              <a:t>int</a:t>
            </a:r>
            <a:r>
              <a:rPr lang="cs-CZ" sz="1800" dirty="0"/>
              <a:t>&gt;{}(</a:t>
            </a:r>
            <a:r>
              <a:rPr lang="cs-CZ" sz="1800" dirty="0" err="1"/>
              <a:t>s.idx</a:t>
            </a:r>
            <a:r>
              <a:rPr lang="cs-CZ" sz="1800" dirty="0"/>
              <a:t>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	auto </a:t>
            </a:r>
            <a:r>
              <a:rPr lang="cs-CZ" sz="1800" dirty="0" err="1"/>
              <a:t>hash_combine</a:t>
            </a:r>
            <a:r>
              <a:rPr lang="cs-CZ" sz="1800" dirty="0"/>
              <a:t> = [&amp;](</a:t>
            </a:r>
            <a:r>
              <a:rPr lang="cs-CZ" sz="1800" dirty="0" err="1"/>
              <a:t>std</a:t>
            </a:r>
            <a:r>
              <a:rPr lang="cs-CZ" sz="1800" dirty="0"/>
              <a:t>::</a:t>
            </a:r>
            <a:r>
              <a:rPr lang="cs-CZ" sz="1800" dirty="0" err="1"/>
              <a:t>size_t</a:t>
            </a:r>
            <a:r>
              <a:rPr lang="cs-CZ" sz="1800" dirty="0"/>
              <a:t> v) {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		h ^= v + </a:t>
            </a:r>
            <a:r>
              <a:rPr lang="cs-CZ" sz="1800" dirty="0" smtClean="0"/>
              <a:t>0x9e3779b97f4a7c15</a:t>
            </a:r>
            <a:br>
              <a:rPr lang="cs-CZ" sz="1800" dirty="0" smtClean="0"/>
            </a:br>
            <a:r>
              <a:rPr lang="cs-CZ" sz="1800" dirty="0" smtClean="0"/>
              <a:t>				+ </a:t>
            </a:r>
            <a:r>
              <a:rPr lang="cs-CZ" sz="1800" dirty="0"/>
              <a:t>(h &lt;&lt; 6) + (h &gt;&gt; 2);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	};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	</a:t>
            </a:r>
            <a:r>
              <a:rPr lang="cs-CZ" sz="1800" dirty="0" err="1"/>
              <a:t>hash_combine</a:t>
            </a:r>
            <a:r>
              <a:rPr lang="cs-CZ" sz="1800" dirty="0"/>
              <a:t>(</a:t>
            </a:r>
            <a:r>
              <a:rPr lang="cs-CZ" sz="1800" dirty="0" err="1"/>
              <a:t>std</a:t>
            </a:r>
            <a:r>
              <a:rPr lang="cs-CZ" sz="1800" dirty="0"/>
              <a:t>::</a:t>
            </a:r>
            <a:r>
              <a:rPr lang="cs-CZ" sz="1800" dirty="0" err="1"/>
              <a:t>hash</a:t>
            </a:r>
            <a:r>
              <a:rPr lang="cs-CZ" sz="1800" dirty="0"/>
              <a:t>&lt;</a:t>
            </a:r>
            <a:r>
              <a:rPr lang="cs-CZ" sz="1800" dirty="0" err="1"/>
              <a:t>int</a:t>
            </a:r>
            <a:r>
              <a:rPr lang="cs-CZ" sz="1800" dirty="0"/>
              <a:t>&gt;{}(</a:t>
            </a:r>
            <a:r>
              <a:rPr lang="cs-CZ" sz="1800" dirty="0" err="1"/>
              <a:t>s.curr_weight</a:t>
            </a:r>
            <a:r>
              <a:rPr lang="cs-CZ" sz="1800" dirty="0"/>
              <a:t>));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	</a:t>
            </a:r>
            <a:r>
              <a:rPr lang="cs-CZ" sz="1800" dirty="0" err="1"/>
              <a:t>hash_combine</a:t>
            </a:r>
            <a:r>
              <a:rPr lang="cs-CZ" sz="1800" dirty="0"/>
              <a:t>(</a:t>
            </a:r>
            <a:r>
              <a:rPr lang="cs-CZ" sz="1800" dirty="0" err="1"/>
              <a:t>std</a:t>
            </a:r>
            <a:r>
              <a:rPr lang="cs-CZ" sz="1800" dirty="0"/>
              <a:t>::</a:t>
            </a:r>
            <a:r>
              <a:rPr lang="cs-CZ" sz="1800" dirty="0" err="1"/>
              <a:t>hash</a:t>
            </a:r>
            <a:r>
              <a:rPr lang="cs-CZ" sz="1800" dirty="0"/>
              <a:t>&lt;</a:t>
            </a:r>
            <a:r>
              <a:rPr lang="cs-CZ" sz="1800" dirty="0" err="1"/>
              <a:t>int</a:t>
            </a:r>
            <a:r>
              <a:rPr lang="cs-CZ" sz="1800" dirty="0"/>
              <a:t>&gt;{}(</a:t>
            </a:r>
            <a:r>
              <a:rPr lang="cs-CZ" sz="1800" dirty="0" err="1"/>
              <a:t>s.slowest</a:t>
            </a:r>
            <a:r>
              <a:rPr lang="cs-CZ" sz="1800" dirty="0"/>
              <a:t>));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	return h;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	}</a:t>
            </a:r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cs-CZ" sz="1800" dirty="0"/>
              <a:t>};</a:t>
            </a:r>
          </a:p>
          <a:p>
            <a:pPr defTabSz="631825">
              <a:tabLst>
                <a:tab pos="536575" algn="l"/>
                <a:tab pos="895350" algn="l"/>
              </a:tabLst>
            </a:pPr>
            <a:endParaRPr lang="cs-CZ" sz="1800" dirty="0" smtClean="0"/>
          </a:p>
          <a:p>
            <a:pPr defTabSz="631825">
              <a:tabLst>
                <a:tab pos="536575" algn="l"/>
                <a:tab pos="895350" algn="l"/>
              </a:tabLst>
            </a:pPr>
            <a:r>
              <a:rPr lang="en-US" sz="1800" dirty="0" err="1"/>
              <a:t>std</a:t>
            </a:r>
            <a:r>
              <a:rPr lang="en-US" sz="1800" dirty="0"/>
              <a:t>::</a:t>
            </a:r>
            <a:r>
              <a:rPr lang="en-US" sz="1800" dirty="0" err="1"/>
              <a:t>unordered_map</a:t>
            </a:r>
            <a:r>
              <a:rPr lang="en-US" sz="1800" dirty="0"/>
              <a:t>&lt;State, double, </a:t>
            </a:r>
            <a:r>
              <a:rPr lang="en-US" sz="1800" dirty="0" err="1"/>
              <a:t>StateHash</a:t>
            </a:r>
            <a:r>
              <a:rPr lang="en-US" sz="1800" dirty="0"/>
              <a:t>&gt; </a:t>
            </a:r>
            <a:r>
              <a:rPr lang="cs-CZ" sz="1800" dirty="0" smtClean="0"/>
              <a:t>m</a:t>
            </a:r>
            <a:r>
              <a:rPr lang="en-US" sz="1800" dirty="0" err="1" smtClean="0"/>
              <a:t>em</a:t>
            </a:r>
            <a:r>
              <a:rPr lang="cs-CZ" sz="1800" dirty="0" smtClean="0"/>
              <a:t>(…)</a:t>
            </a:r>
            <a:r>
              <a:rPr lang="en-US" sz="1800" dirty="0" smtClean="0"/>
              <a:t>;</a:t>
            </a:r>
            <a:endParaRPr lang="cs-CZ" sz="1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Convoy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defTabSz="631825">
              <a:tabLst>
                <a:tab pos="536575" algn="l"/>
                <a:tab pos="895350" algn="l"/>
              </a:tabLst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Martin Kačer, BI-EP1</a:t>
            </a:r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10. Komentáře k řešení</a:t>
            </a: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7E4880-3A4B-45F2-889E-30189AF85502}" type="slidenum">
              <a:rPr lang="en-US" smtClean="0"/>
              <a:pPr>
                <a:defRPr/>
              </a:pPr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4609</TotalTime>
  <Words>5604</Words>
  <Application>Microsoft Office PowerPoint</Application>
  <PresentationFormat>Předvádění na obrazovce (4:3)</PresentationFormat>
  <Paragraphs>2227</Paragraphs>
  <Slides>108</Slides>
  <Notes>103</Notes>
  <HiddenSlides>1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108</vt:i4>
      </vt:variant>
    </vt:vector>
  </HeadingPairs>
  <TitlesOfParts>
    <vt:vector size="109" baseType="lpstr">
      <vt:lpstr>Papír</vt:lpstr>
      <vt:lpstr>Prezentace aplikace PowerPoint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</vt:lpstr>
      <vt:lpstr>Money – jiné správné řešení</vt:lpstr>
      <vt:lpstr>Money – jiné správné řešení</vt:lpstr>
      <vt:lpstr>Money – wrong, ale…</vt:lpstr>
      <vt:lpstr>Piggy-Bank</vt:lpstr>
      <vt:lpstr>Pig</vt:lpstr>
      <vt:lpstr>Pig</vt:lpstr>
      <vt:lpstr>Pig</vt:lpstr>
      <vt:lpstr>Pig</vt:lpstr>
      <vt:lpstr>Pig</vt:lpstr>
      <vt:lpstr>Pig</vt:lpstr>
      <vt:lpstr>Pig</vt:lpstr>
      <vt:lpstr>Pig</vt:lpstr>
      <vt:lpstr>Pig</vt:lpstr>
      <vt:lpstr>Pig</vt:lpstr>
      <vt:lpstr>Pig</vt:lpstr>
      <vt:lpstr>Pig</vt:lpstr>
      <vt:lpstr>Pig</vt:lpstr>
      <vt:lpstr>Pig – time limit</vt:lpstr>
      <vt:lpstr>Pig – opraveno</vt:lpstr>
      <vt:lpstr>Pig</vt:lpstr>
      <vt:lpstr>Pig</vt:lpstr>
      <vt:lpstr>Pig</vt:lpstr>
      <vt:lpstr>Pig – accepted</vt:lpstr>
      <vt:lpstr>Pig – accepted</vt:lpstr>
      <vt:lpstr>Pig</vt:lpstr>
      <vt:lpstr>Pig</vt:lpstr>
      <vt:lpstr>Pig</vt:lpstr>
      <vt:lpstr>Pig – koncová podmínka</vt:lpstr>
      <vt:lpstr>Pig – inicializace</vt:lpstr>
      <vt:lpstr>Pig – koncová podmínka</vt:lpstr>
      <vt:lpstr>Pig</vt:lpstr>
      <vt:lpstr>Pig – greedy heuristics</vt:lpstr>
      <vt:lpstr>Pig – sort</vt:lpstr>
      <vt:lpstr>Pig – time limit</vt:lpstr>
      <vt:lpstr>Pig – time limit</vt:lpstr>
      <vt:lpstr>Pig</vt:lpstr>
      <vt:lpstr>Pig – wrong</vt:lpstr>
      <vt:lpstr>Pig – zbytečné „optimalizace“</vt:lpstr>
      <vt:lpstr>Pig</vt:lpstr>
      <vt:lpstr>Pig – práce s poli</vt:lpstr>
      <vt:lpstr>Shooting Gallery</vt:lpstr>
      <vt:lpstr>Gallery</vt:lpstr>
      <vt:lpstr>Gallery – hodně na okraj</vt:lpstr>
      <vt:lpstr>Gallery</vt:lpstr>
      <vt:lpstr>Gallery</vt:lpstr>
      <vt:lpstr>Gallery</vt:lpstr>
      <vt:lpstr>Gallery</vt:lpstr>
      <vt:lpstr>Gallery</vt:lpstr>
      <vt:lpstr>Gallery</vt:lpstr>
      <vt:lpstr>Gallery</vt:lpstr>
      <vt:lpstr>Gallery</vt:lpstr>
      <vt:lpstr>Gallery</vt:lpstr>
      <vt:lpstr>Gallery – wrong</vt:lpstr>
      <vt:lpstr>Gallery – rekurze</vt:lpstr>
      <vt:lpstr>Gallery – částečná oprava</vt:lpstr>
      <vt:lpstr>Gallery</vt:lpstr>
      <vt:lpstr>Gallery</vt:lpstr>
      <vt:lpstr>Gallery</vt:lpstr>
      <vt:lpstr>Gallery – inicializace</vt:lpstr>
      <vt:lpstr>Gallery</vt:lpstr>
      <vt:lpstr>Gallery</vt:lpstr>
      <vt:lpstr>Gallery</vt:lpstr>
      <vt:lpstr>Gallery – runtime error</vt:lpstr>
      <vt:lpstr>Gallery – time limit</vt:lpstr>
      <vt:lpstr>Gallery – lineární paměť</vt:lpstr>
      <vt:lpstr>Gallery – resetování úlohy</vt:lpstr>
      <vt:lpstr>Convoy</vt:lpstr>
      <vt:lpstr>Convoy</vt:lpstr>
      <vt:lpstr>Convoy</vt:lpstr>
      <vt:lpstr>Convoy</vt:lpstr>
      <vt:lpstr>Convoy</vt:lpstr>
      <vt:lpstr>Convoy</vt:lpstr>
      <vt:lpstr>Convoy – bug</vt:lpstr>
      <vt:lpstr>Convoy</vt:lpstr>
      <vt:lpstr>Convoy</vt:lpstr>
      <vt:lpstr>Convoy</vt:lpstr>
      <vt:lpstr>Convoy</vt:lpstr>
      <vt:lpstr>Convoy</vt:lpstr>
      <vt:lpstr>Convoy</vt:lpstr>
      <vt:lpstr>Convoy</vt:lpstr>
      <vt:lpstr>Convoy</vt:lpstr>
      <vt:lpstr>Convoy – accepted</vt:lpstr>
      <vt:lpstr>Convoy</vt:lpstr>
      <vt:lpstr>Convoy – shora</vt:lpstr>
      <vt:lpstr>Convoy</vt:lpstr>
      <vt:lpstr>Convoy</vt:lpstr>
      <vt:lpstr>Convoy</vt:lpstr>
      <vt:lpstr>Convoy – time</vt:lpstr>
      <vt:lpstr>Convoy – téměř správně</vt:lpstr>
    </vt:vector>
  </TitlesOfParts>
  <Company>ACM-ICPC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 Kacer</dc:creator>
  <cp:lastModifiedBy>user</cp:lastModifiedBy>
  <cp:revision>438</cp:revision>
  <dcterms:created xsi:type="dcterms:W3CDTF">2007-10-20T10:40:39Z</dcterms:created>
  <dcterms:modified xsi:type="dcterms:W3CDTF">2025-11-27T22:45:38Z</dcterms:modified>
</cp:coreProperties>
</file>