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9" r:id="rId1"/>
  </p:sldMasterIdLst>
  <p:notesMasterIdLst>
    <p:notesMasterId r:id="rId19"/>
  </p:notesMasterIdLst>
  <p:sldIdLst>
    <p:sldId id="455" r:id="rId2"/>
    <p:sldId id="485" r:id="rId3"/>
    <p:sldId id="460" r:id="rId4"/>
    <p:sldId id="461" r:id="rId5"/>
    <p:sldId id="484" r:id="rId6"/>
    <p:sldId id="458" r:id="rId7"/>
    <p:sldId id="459" r:id="rId8"/>
    <p:sldId id="487" r:id="rId9"/>
    <p:sldId id="486" r:id="rId10"/>
    <p:sldId id="462" r:id="rId11"/>
    <p:sldId id="493" r:id="rId12"/>
    <p:sldId id="494" r:id="rId13"/>
    <p:sldId id="488" r:id="rId14"/>
    <p:sldId id="489" r:id="rId15"/>
    <p:sldId id="490" r:id="rId16"/>
    <p:sldId id="491" r:id="rId17"/>
    <p:sldId id="492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FFFF"/>
    <a:srgbClr val="00FF00"/>
    <a:srgbClr val="66FFFF"/>
    <a:srgbClr val="660033"/>
    <a:srgbClr val="CCFF66"/>
    <a:srgbClr val="FFFF66"/>
    <a:srgbClr val="66FFCC"/>
    <a:srgbClr val="FF99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4668" autoAdjust="0"/>
  </p:normalViewPr>
  <p:slideViewPr>
    <p:cSldViewPr>
      <p:cViewPr>
        <p:scale>
          <a:sx n="100" d="100"/>
          <a:sy n="100" d="100"/>
        </p:scale>
        <p:origin x="-1860" y="-5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588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97C58C-D0F2-417A-B0E1-800E7EACE11D}" type="datetimeFigureOut">
              <a:rPr lang="cs-CZ" smtClean="0"/>
              <a:pPr/>
              <a:t>26.11.2025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43C35-5305-441C-913C-F21913EA572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8340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Směr</a:t>
            </a:r>
            <a:r>
              <a:rPr lang="cs-CZ" baseline="0" dirty="0" smtClean="0"/>
              <a:t> cyklu je důležitý, nejjednodušší je </a:t>
            </a:r>
            <a:r>
              <a:rPr lang="cs-CZ" baseline="0" smtClean="0"/>
              <a:t>od konce pole…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C43C35-5305-441C-913C-F21913EA5728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7184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C43C35-5305-441C-913C-F21913EA5728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8675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Nadpis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Zástupný symbol pro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287A4EF-CF0F-46AA-B281-B16EE161307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elký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07526F-D6DD-4413-B0C2-F92F891970A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ctr">
              <a:defRPr cap="all" baseline="0"/>
            </a:lvl1pPr>
          </a:lstStyle>
          <a:p>
            <a:r>
              <a:rPr kumimoji="0" lang="cs-CZ" dirty="0" smtClean="0"/>
              <a:t>KLEPNUTÍM LZE UPRAVIT STYL PŘEDLOHY NADPISŮ.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993AF6-A454-4FD1-BE68-937C52530B4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ástupný symbol pro obsah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1" name="Nadpis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A5FB9C1A-2821-4F08-B1AD-557A55BCB3E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D58B6D-A9CC-433F-8078-8ED2187DEC0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9965C-BEB9-4BEE-A52F-00BB7267CB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642222-9F7A-495B-B5BD-E7B126D4CE8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5613" y="273050"/>
            <a:ext cx="8226425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5613" y="1598613"/>
            <a:ext cx="8226425" cy="4497387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AB8FF7-F7CA-48C3-8E0F-0B2EABA003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55477EC9-07EB-460A-B9B9-9E8BE12DF00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6" name="Zástupný symbol pro zápatí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8F1837-BF5F-486D-AB16-BC06CE6C6FE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7" name="Přímá spojovací čár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B5D3E3-A905-4441-98AC-890F5579E4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txBody>
          <a:bodyPr lIns="0" tIns="108000" rIns="0">
            <a:normAutofit/>
          </a:bodyPr>
          <a:lstStyle>
            <a:lvl1pPr marL="828000" indent="-72000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1pPr>
            <a:lvl2pPr marL="828000" indent="-72000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2pPr>
            <a:lvl3pPr marL="828000" indent="-72000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3pPr>
            <a:lvl4pPr marL="828000" indent="-72000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4pPr>
            <a:lvl5pPr marL="828000" indent="-72000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5pPr>
          </a:lstStyle>
          <a:p>
            <a:pPr lvl="0" eaLnBrk="1" latinLnBrk="0" hangingPunct="1"/>
            <a:r>
              <a:rPr lang="en-US" noProof="1" smtClean="0"/>
              <a:t>Klepnutím lze upravit styly předlohy textu.</a:t>
            </a:r>
          </a:p>
          <a:p>
            <a:pPr lvl="1" eaLnBrk="1" latinLnBrk="0" hangingPunct="1"/>
            <a:r>
              <a:rPr lang="en-US" noProof="1" smtClean="0"/>
              <a:t>Druhá úroveň</a:t>
            </a:r>
          </a:p>
          <a:p>
            <a:pPr lvl="2" eaLnBrk="1" latinLnBrk="0" hangingPunct="1"/>
            <a:r>
              <a:rPr lang="en-US" noProof="1" smtClean="0"/>
              <a:t>Třetí úroveň</a:t>
            </a:r>
          </a:p>
          <a:p>
            <a:pPr lvl="3" eaLnBrk="1" latinLnBrk="0" hangingPunct="1"/>
            <a:r>
              <a:rPr lang="en-US" noProof="1" smtClean="0"/>
              <a:t>Čtvrtá úroveň</a:t>
            </a:r>
          </a:p>
          <a:p>
            <a:pPr lvl="4" eaLnBrk="1" latinLnBrk="0" hangingPunct="1"/>
            <a:r>
              <a:rPr lang="en-US" noProof="1" smtClean="0"/>
              <a:t>Pátá úroveň</a:t>
            </a:r>
            <a:endParaRPr kumimoji="0" lang="en-US" noProof="1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txBody>
          <a:bodyPr lIns="0" tIns="108000" rIns="0">
            <a:normAutofit/>
          </a:bodyPr>
          <a:lstStyle>
            <a:lvl1pPr marL="828000" indent="-72000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1pPr>
            <a:lvl2pPr marL="828000" indent="-72000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2pPr>
            <a:lvl3pPr marL="828000" indent="-72000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3pPr>
            <a:lvl4pPr marL="828000" indent="-72000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4pPr>
            <a:lvl5pPr marL="828000" indent="-72000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5pPr>
          </a:lstStyle>
          <a:p>
            <a:pPr lvl="0" eaLnBrk="1" latinLnBrk="0" hangingPunct="1"/>
            <a:r>
              <a:rPr lang="en-US" noProof="1" smtClean="0"/>
              <a:t>Klepnutím lze upravit styly předlohy textu.</a:t>
            </a:r>
          </a:p>
          <a:p>
            <a:pPr lvl="1" eaLnBrk="1" latinLnBrk="0" hangingPunct="1"/>
            <a:r>
              <a:rPr lang="en-US" noProof="1" smtClean="0"/>
              <a:t>Druhá úroveň</a:t>
            </a:r>
          </a:p>
          <a:p>
            <a:pPr lvl="2" eaLnBrk="1" latinLnBrk="0" hangingPunct="1"/>
            <a:r>
              <a:rPr lang="en-US" noProof="1" smtClean="0"/>
              <a:t>Třetí úroveň</a:t>
            </a:r>
          </a:p>
          <a:p>
            <a:pPr lvl="3" eaLnBrk="1" latinLnBrk="0" hangingPunct="1"/>
            <a:r>
              <a:rPr lang="en-US" noProof="1" smtClean="0"/>
              <a:t>Čtvrtá úroveň</a:t>
            </a:r>
          </a:p>
          <a:p>
            <a:pPr lvl="4" eaLnBrk="1" latinLnBrk="0" hangingPunct="1"/>
            <a:r>
              <a:rPr lang="en-US" noProof="1" smtClean="0"/>
              <a:t>Pátá úroveň</a:t>
            </a:r>
            <a:endParaRPr kumimoji="0" lang="en-US" noProof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droj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B5D3E3-A905-4441-98AC-890F5579E4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229600" cy="4572000"/>
          </a:xfr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txBody>
          <a:bodyPr tIns="108000">
            <a:normAutofit/>
          </a:bodyPr>
          <a:lstStyle>
            <a:lvl1pPr marL="144000" indent="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1pPr>
            <a:lvl2pPr marL="144000" indent="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2pPr>
            <a:lvl3pPr marL="144000" indent="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3pPr>
            <a:lvl4pPr marL="144000" indent="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4pPr>
            <a:lvl5pPr marL="144000" indent="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5pPr>
          </a:lstStyle>
          <a:p>
            <a:pPr lvl="0" eaLnBrk="1" latinLnBrk="0" hangingPunct="1"/>
            <a:r>
              <a:rPr lang="en-US" noProof="1" smtClean="0"/>
              <a:t>Klepnutím lze upravit styly předlohy textu.</a:t>
            </a:r>
          </a:p>
          <a:p>
            <a:pPr lvl="1" eaLnBrk="1" latinLnBrk="0" hangingPunct="1"/>
            <a:r>
              <a:rPr lang="en-US" noProof="1" smtClean="0"/>
              <a:t>Druhá úroveň</a:t>
            </a:r>
          </a:p>
          <a:p>
            <a:pPr lvl="2" eaLnBrk="1" latinLnBrk="0" hangingPunct="1"/>
            <a:r>
              <a:rPr lang="en-US" noProof="1" smtClean="0"/>
              <a:t>Třetí úroveň</a:t>
            </a:r>
          </a:p>
          <a:p>
            <a:pPr lvl="3" eaLnBrk="1" latinLnBrk="0" hangingPunct="1"/>
            <a:r>
              <a:rPr lang="en-US" noProof="1" smtClean="0"/>
              <a:t>Čtvrtá úroveň</a:t>
            </a:r>
          </a:p>
          <a:p>
            <a:pPr lvl="4" eaLnBrk="1" latinLnBrk="0" hangingPunct="1"/>
            <a:r>
              <a:rPr lang="en-US" noProof="1" smtClean="0"/>
              <a:t>Pátá úroveň</a:t>
            </a:r>
            <a:endParaRPr kumimoji="0" lang="en-US" noProof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a zdroj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B5D3E3-A905-4441-98AC-890F5579E4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>
          <a:xfrm>
            <a:off x="457200" y="3124200"/>
            <a:ext cx="8229600" cy="2971800"/>
          </a:xfr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txBody>
          <a:bodyPr lIns="72000" tIns="108000" rIns="72000">
            <a:normAutofit/>
          </a:bodyPr>
          <a:lstStyle>
            <a:lvl1pPr marL="144000" indent="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1pPr>
            <a:lvl2pPr marL="144000" indent="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2pPr>
            <a:lvl3pPr marL="144000" indent="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3pPr>
            <a:lvl4pPr marL="144000" indent="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4pPr>
            <a:lvl5pPr marL="144000" indent="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5pPr>
          </a:lstStyle>
          <a:p>
            <a:pPr lvl="0" eaLnBrk="1" latinLnBrk="0" hangingPunct="1"/>
            <a:r>
              <a:rPr lang="en-US" noProof="1" smtClean="0"/>
              <a:t>Klepnutím lze upravit styly předlohy textu.</a:t>
            </a:r>
          </a:p>
          <a:p>
            <a:pPr lvl="1" eaLnBrk="1" latinLnBrk="0" hangingPunct="1"/>
            <a:r>
              <a:rPr lang="en-US" noProof="1" smtClean="0"/>
              <a:t>Druhá úroveň</a:t>
            </a:r>
          </a:p>
          <a:p>
            <a:pPr lvl="2" eaLnBrk="1" latinLnBrk="0" hangingPunct="1"/>
            <a:r>
              <a:rPr lang="en-US" noProof="1" smtClean="0"/>
              <a:t>Třetí úroveň</a:t>
            </a:r>
          </a:p>
          <a:p>
            <a:pPr lvl="3" eaLnBrk="1" latinLnBrk="0" hangingPunct="1"/>
            <a:r>
              <a:rPr lang="en-US" noProof="1" smtClean="0"/>
              <a:t>Čtvrtá úroveň</a:t>
            </a:r>
          </a:p>
          <a:p>
            <a:pPr lvl="4" eaLnBrk="1" latinLnBrk="0" hangingPunct="1"/>
            <a:r>
              <a:rPr lang="en-US" noProof="1" smtClean="0"/>
              <a:t>Pátá úroveň</a:t>
            </a:r>
            <a:endParaRPr kumimoji="0" lang="en-US" noProof="1"/>
          </a:p>
        </p:txBody>
      </p:sp>
      <p:sp>
        <p:nvSpPr>
          <p:cNvPr id="8" name="Zástupný symbol pro obsah 8"/>
          <p:cNvSpPr>
            <a:spLocks noGrp="1"/>
          </p:cNvSpPr>
          <p:nvPr>
            <p:ph idx="13"/>
          </p:nvPr>
        </p:nvSpPr>
        <p:spPr>
          <a:xfrm>
            <a:off x="457200" y="1524000"/>
            <a:ext cx="8229600" cy="1447800"/>
          </a:xfrm>
        </p:spPr>
        <p:txBody>
          <a:bodyPr/>
          <a:lstStyle/>
          <a:p>
            <a:pPr lvl="0" eaLnBrk="1" latinLnBrk="0" hangingPunct="1"/>
            <a:r>
              <a:rPr lang="cs-CZ" dirty="0" smtClean="0"/>
              <a:t>Klepnutím lze upravit styly předlohy textu.</a:t>
            </a:r>
          </a:p>
          <a:p>
            <a:pPr lvl="1" eaLnBrk="1" latinLnBrk="0" hangingPunct="1"/>
            <a:r>
              <a:rPr lang="cs-CZ" dirty="0" smtClean="0"/>
              <a:t>Druhá úroveň</a:t>
            </a:r>
          </a:p>
          <a:p>
            <a:pPr lvl="2" eaLnBrk="1" latinLnBrk="0" hangingPunct="1"/>
            <a:r>
              <a:rPr lang="cs-CZ" dirty="0" smtClean="0"/>
              <a:t>Třetí úroveň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B5D3E3-A905-4441-98AC-890F5579E4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C96603-9F3F-4307-9D62-6D334EEA1C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2" name="Zástupný symbol pro obsah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4" name="Zástupný symbol pro obsah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10" name="Přímá spojovací čár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07526F-D6DD-4413-B0C2-F92F891970A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dirty="0" smtClean="0"/>
              <a:t>Klepnutím lze upravit styly předlohy textu.</a:t>
            </a:r>
          </a:p>
          <a:p>
            <a:pPr lvl="1" eaLnBrk="1" latinLnBrk="0" hangingPunct="1"/>
            <a:r>
              <a:rPr kumimoji="0" lang="cs-CZ" dirty="0" smtClean="0"/>
              <a:t>Druhá úroveň</a:t>
            </a:r>
          </a:p>
          <a:p>
            <a:pPr lvl="2" eaLnBrk="1" latinLnBrk="0" hangingPunct="1"/>
            <a:r>
              <a:rPr kumimoji="0" lang="cs-CZ" dirty="0" smtClean="0"/>
              <a:t>Třetí úroveň</a:t>
            </a:r>
          </a:p>
          <a:p>
            <a:pPr lvl="3" eaLnBrk="1" latinLnBrk="0" hangingPunct="1"/>
            <a:r>
              <a:rPr kumimoji="0" lang="cs-CZ" dirty="0" smtClean="0"/>
              <a:t>Čtvrtá úroveň</a:t>
            </a:r>
          </a:p>
          <a:p>
            <a:pPr lvl="4" eaLnBrk="1" latinLnBrk="0" hangingPunct="1"/>
            <a:r>
              <a:rPr kumimoji="0" lang="cs-CZ" dirty="0" smtClean="0"/>
              <a:t>Pátá úroveň</a:t>
            </a:r>
            <a:endParaRPr kumimoji="0" lang="en-US" dirty="0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1325D63-326A-4DBB-B3BD-889EA3D987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cs-CZ" dirty="0" smtClean="0"/>
              <a:t>Klepnutím lze upravit styl předlohy nadpisů.</a:t>
            </a:r>
            <a:endParaRPr kumimoji="0"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51" r:id="rId4"/>
    <p:sldLayoutId id="2147483852" r:id="rId5"/>
    <p:sldLayoutId id="2147483853" r:id="rId6"/>
    <p:sldLayoutId id="2147483843" r:id="rId7"/>
    <p:sldLayoutId id="2147483844" r:id="rId8"/>
    <p:sldLayoutId id="2147483845" r:id="rId9"/>
    <p:sldLayoutId id="2147483855" r:id="rId10"/>
    <p:sldLayoutId id="2147483846" r:id="rId11"/>
    <p:sldLayoutId id="2147483847" r:id="rId12"/>
    <p:sldLayoutId id="2147483848" r:id="rId13"/>
    <p:sldLayoutId id="2147483849" r:id="rId14"/>
    <p:sldLayoutId id="2147483850" r:id="rId15"/>
    <p:sldLayoutId id="2147483854" r:id="rId16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latinLnBrk="0" hangingPunct="1">
        <a:spcBef>
          <a:spcPct val="0"/>
        </a:spcBef>
        <a:buNone/>
        <a:defRPr kumimoji="0" lang="en-US" sz="4200" b="1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FFF00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rgbClr val="CCFFFF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533400"/>
            <a:ext cx="8226425" cy="21336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spc="-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99FF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+mj-lt"/>
                <a:ea typeface="+mj-ea"/>
                <a:cs typeface="+mj-cs"/>
              </a:rPr>
              <a:t>1o</a:t>
            </a:r>
            <a:r>
              <a:rPr kumimoji="0" lang="en-US" sz="6000" b="1" i="0" u="none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99FF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.</a:t>
            </a:r>
            <a:r>
              <a:rPr kumimoji="0" lang="cs-CZ" sz="6000" b="1" i="0" u="none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99FF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cs-CZ" sz="6000" b="1" spc="-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99FF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+mj-lt"/>
                <a:ea typeface="+mj-ea"/>
                <a:cs typeface="+mj-cs"/>
              </a:rPr>
              <a:t>Dynamické programování – řešení</a:t>
            </a:r>
            <a:endParaRPr kumimoji="0" lang="en-US" sz="2400" b="1" i="0" u="none" strike="noStrike" kern="1200" cap="none" spc="-100" normalizeH="0" baseline="0" noProof="0" dirty="0" smtClean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chemeClr val="bg1">
                  <a:lumMod val="40000"/>
                  <a:lumOff val="60000"/>
                </a:schemeClr>
              </a:solidFill>
              <a:effectLst>
                <a:innerShdw blurRad="50800" dist="25400" dir="13500000">
                  <a:srgbClr val="000000">
                    <a:alpha val="70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1552" y="5410200"/>
            <a:ext cx="1237721" cy="995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0999" y="3048000"/>
            <a:ext cx="7086601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BI-EP1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Efektivní programování 1</a:t>
            </a: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cs-CZ" b="1" kern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noProof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ZS </a:t>
            </a:r>
            <a:r>
              <a:rPr lang="en-US" b="1" kern="0" noProof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2025/2026</a:t>
            </a:r>
            <a:endParaRPr lang="cs-CZ" b="1" kern="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b="1" kern="0" noProof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Ing. </a:t>
            </a:r>
            <a:r>
              <a:rPr lang="cs-CZ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Martin Kačer, Ph.D.</a:t>
            </a:r>
            <a:endParaRPr lang="en-US" b="1" kern="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676400" y="3048000"/>
            <a:ext cx="70104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>
              <a:defRPr/>
            </a:pPr>
            <a:r>
              <a:rPr lang="cs-CZ" sz="24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© </a:t>
            </a:r>
            <a:r>
              <a:rPr lang="cs-CZ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</a:t>
            </a:r>
            <a:r>
              <a:rPr 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25</a:t>
            </a:r>
            <a:r>
              <a:rPr lang="cs-CZ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cs-CZ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Martin Kačer</a:t>
            </a:r>
          </a:p>
          <a:p>
            <a:pPr algn="r">
              <a:defRPr/>
            </a:pPr>
            <a:endParaRPr lang="cs-CZ" sz="28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b="1" kern="0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Katedra teoretické informatiky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Fakulta</a:t>
            </a:r>
            <a:r>
              <a:rPr kumimoji="0" lang="cs-CZ" b="1" i="0" u="none" strike="noStrike" kern="0" cap="none" spc="0" normalizeH="0" noProof="0" dirty="0" smtClean="0">
                <a:ln>
                  <a:noFill/>
                </a:ln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informačních technologií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b="1" kern="0" baseline="0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České vysoké</a:t>
            </a:r>
            <a:r>
              <a:rPr lang="cs-CZ" b="1" kern="0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učení technické v Praze</a:t>
            </a:r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1447800" y="289560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>
            <a:off x="4692650" y="289560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ipsa 9"/>
          <p:cNvSpPr/>
          <p:nvPr/>
        </p:nvSpPr>
        <p:spPr>
          <a:xfrm>
            <a:off x="4524375" y="287178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Postupné odebírání z posloupnosti</a:t>
            </a:r>
            <a:br>
              <a:rPr lang="cs-CZ" dirty="0" smtClean="0"/>
            </a:br>
            <a:r>
              <a:rPr lang="cs-CZ" dirty="0" smtClean="0"/>
              <a:t>=&gt; dynamické programování</a:t>
            </a:r>
          </a:p>
          <a:p>
            <a:endParaRPr lang="cs-CZ" dirty="0" smtClean="0"/>
          </a:p>
          <a:p>
            <a:r>
              <a:rPr lang="cs-CZ" dirty="0" smtClean="0"/>
              <a:t>Postupně řešíme delší a delší intervaly od–do</a:t>
            </a:r>
          </a:p>
          <a:p>
            <a:r>
              <a:rPr lang="cs-CZ" dirty="0" smtClean="0"/>
              <a:t>Řešení menších intervalů si pamatujeme</a:t>
            </a:r>
            <a:endParaRPr lang="en-US" dirty="0" smtClean="0"/>
          </a:p>
          <a:p>
            <a:pPr lvl="1"/>
            <a:endParaRPr lang="cs-CZ" smtClean="0"/>
          </a:p>
          <a:p>
            <a:pPr lvl="1"/>
            <a:endParaRPr lang="en-US" dirty="0"/>
          </a:p>
          <a:p>
            <a:r>
              <a:rPr lang="cs-CZ" dirty="0" smtClean="0"/>
              <a:t>Podobné hře „odebírání mincí“ z minulé přednášky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Gallery</a:t>
            </a:r>
            <a:r>
              <a:rPr lang="cs-CZ" dirty="0" smtClean="0"/>
              <a:t> – princip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55477EC9-07EB-460A-B9B9-9E8BE12DF000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55477EC9-07EB-460A-B9B9-9E8BE12DF000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Gallery</a:t>
            </a:r>
            <a:r>
              <a:rPr lang="cs-CZ" dirty="0" smtClean="0"/>
              <a:t> – pole pro D.P.  (od–do)  </a:t>
            </a:r>
            <a:endParaRPr lang="cs-CZ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8250574"/>
              </p:ext>
            </p:extLst>
          </p:nvPr>
        </p:nvGraphicFramePr>
        <p:xfrm>
          <a:off x="2209800" y="1524000"/>
          <a:ext cx="4826000" cy="3520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2600"/>
                <a:gridCol w="482600"/>
                <a:gridCol w="482600"/>
                <a:gridCol w="482600"/>
                <a:gridCol w="482600"/>
                <a:gridCol w="482600"/>
                <a:gridCol w="482600"/>
                <a:gridCol w="482600"/>
                <a:gridCol w="482600"/>
                <a:gridCol w="482600"/>
              </a:tblGrid>
              <a:tr h="350520"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36000" marB="36000"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Zástupný symbol pro obsah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4996721"/>
              </p:ext>
            </p:extLst>
          </p:nvPr>
        </p:nvGraphicFramePr>
        <p:xfrm>
          <a:off x="2895600" y="5334000"/>
          <a:ext cx="3860800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2600"/>
                <a:gridCol w="482600"/>
                <a:gridCol w="482600"/>
                <a:gridCol w="482600"/>
                <a:gridCol w="482600"/>
                <a:gridCol w="482600"/>
                <a:gridCol w="482600"/>
                <a:gridCol w="482600"/>
              </a:tblGrid>
              <a:tr h="131233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4527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cs-CZ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cs-CZ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cs-CZ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cs-CZ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cs-CZ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cs-CZ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Elipsa 59"/>
          <p:cNvSpPr/>
          <p:nvPr/>
        </p:nvSpPr>
        <p:spPr>
          <a:xfrm>
            <a:off x="5105400" y="2514600"/>
            <a:ext cx="533400" cy="5334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1" name="Zaoblený obdélník 10"/>
          <p:cNvSpPr/>
          <p:nvPr/>
        </p:nvSpPr>
        <p:spPr>
          <a:xfrm>
            <a:off x="3886200" y="5410200"/>
            <a:ext cx="1485900" cy="76200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6663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477EC9-07EB-460A-B9B9-9E8BE12DF000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Gallery</a:t>
            </a:r>
            <a:r>
              <a:rPr lang="cs-CZ" dirty="0" smtClean="0"/>
              <a:t> – řešení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>
          <a:xfrm>
            <a:off x="457200" y="3352800"/>
            <a:ext cx="8229600" cy="2743200"/>
          </a:xfrm>
        </p:spPr>
        <p:txBody>
          <a:bodyPr>
            <a:normAutofit/>
          </a:bodyPr>
          <a:lstStyle/>
          <a:p>
            <a:pPr>
              <a:tabLst>
                <a:tab pos="714375" algn="l"/>
              </a:tabLst>
            </a:pP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/>
              <a:t>(</a:t>
            </a:r>
            <a:r>
              <a:rPr lang="cs-CZ" dirty="0" err="1"/>
              <a:t>int</a:t>
            </a:r>
            <a:r>
              <a:rPr lang="cs-CZ" dirty="0"/>
              <a:t> len = 2; len &lt;= n; ++len)</a:t>
            </a:r>
          </a:p>
          <a:p>
            <a:pPr>
              <a:tabLst>
                <a:tab pos="714375" algn="l"/>
              </a:tabLst>
            </a:pPr>
            <a:r>
              <a:rPr lang="cs-CZ" dirty="0"/>
              <a:t>	</a:t>
            </a:r>
            <a:r>
              <a:rPr lang="cs-CZ" dirty="0" err="1"/>
              <a:t>for</a:t>
            </a:r>
            <a:r>
              <a:rPr lang="cs-CZ" dirty="0"/>
              <a:t> (</a:t>
            </a:r>
            <a:r>
              <a:rPr lang="cs-CZ" dirty="0" err="1"/>
              <a:t>int</a:t>
            </a:r>
            <a:r>
              <a:rPr lang="cs-CZ" dirty="0"/>
              <a:t> i = 0; </a:t>
            </a:r>
            <a:r>
              <a:rPr lang="cs-CZ" dirty="0" err="1"/>
              <a:t>i+len</a:t>
            </a:r>
            <a:r>
              <a:rPr lang="cs-CZ" dirty="0"/>
              <a:t> &lt;= n; ++i) {</a:t>
            </a:r>
          </a:p>
          <a:p>
            <a:pPr>
              <a:tabLst>
                <a:tab pos="714375" algn="l"/>
              </a:tabLst>
            </a:pPr>
            <a:r>
              <a:rPr lang="cs-CZ" dirty="0"/>
              <a:t>		</a:t>
            </a:r>
            <a:r>
              <a:rPr lang="cs-CZ" dirty="0" err="1"/>
              <a:t>int</a:t>
            </a:r>
            <a:r>
              <a:rPr lang="cs-CZ" dirty="0"/>
              <a:t> j = </a:t>
            </a:r>
            <a:r>
              <a:rPr lang="cs-CZ" dirty="0" err="1"/>
              <a:t>i+len</a:t>
            </a:r>
            <a:r>
              <a:rPr lang="cs-CZ" dirty="0"/>
              <a:t>;</a:t>
            </a:r>
          </a:p>
          <a:p>
            <a:pPr>
              <a:tabLst>
                <a:tab pos="714375" algn="l"/>
              </a:tabLst>
            </a:pPr>
            <a:r>
              <a:rPr lang="cs-CZ" dirty="0"/>
              <a:t>		</a:t>
            </a:r>
            <a:r>
              <a:rPr lang="cs-CZ" dirty="0" err="1"/>
              <a:t>best</a:t>
            </a:r>
            <a:r>
              <a:rPr lang="cs-CZ" dirty="0"/>
              <a:t>[i][j] = (</a:t>
            </a:r>
            <a:r>
              <a:rPr lang="cs-CZ" dirty="0" err="1"/>
              <a:t>ducks</a:t>
            </a:r>
            <a:r>
              <a:rPr lang="cs-CZ" dirty="0"/>
              <a:t>[i] == </a:t>
            </a:r>
            <a:r>
              <a:rPr lang="cs-CZ" dirty="0" err="1"/>
              <a:t>ducks</a:t>
            </a:r>
            <a:r>
              <a:rPr lang="cs-CZ" dirty="0"/>
              <a:t>[j-1</a:t>
            </a:r>
            <a:r>
              <a:rPr lang="cs-CZ" dirty="0" smtClean="0"/>
              <a:t>])</a:t>
            </a:r>
            <a:br>
              <a:rPr lang="cs-CZ" dirty="0" smtClean="0"/>
            </a:br>
            <a:r>
              <a:rPr lang="cs-CZ" dirty="0" smtClean="0"/>
              <a:t>			? </a:t>
            </a:r>
            <a:r>
              <a:rPr lang="cs-CZ" dirty="0"/>
              <a:t>1 + </a:t>
            </a:r>
            <a:r>
              <a:rPr lang="cs-CZ" dirty="0" err="1"/>
              <a:t>best</a:t>
            </a:r>
            <a:r>
              <a:rPr lang="cs-CZ" dirty="0"/>
              <a:t>[i+1][j-1</a:t>
            </a:r>
            <a:r>
              <a:rPr lang="cs-CZ" dirty="0" smtClean="0"/>
              <a:t>]</a:t>
            </a:r>
            <a:br>
              <a:rPr lang="cs-CZ" dirty="0" smtClean="0"/>
            </a:br>
            <a:r>
              <a:rPr lang="cs-CZ" dirty="0" smtClean="0"/>
              <a:t>			: </a:t>
            </a:r>
            <a:r>
              <a:rPr lang="cs-CZ" dirty="0" err="1"/>
              <a:t>Math.max</a:t>
            </a:r>
            <a:r>
              <a:rPr lang="cs-CZ" dirty="0"/>
              <a:t>(</a:t>
            </a:r>
            <a:r>
              <a:rPr lang="cs-CZ" dirty="0" err="1"/>
              <a:t>best</a:t>
            </a:r>
            <a:r>
              <a:rPr lang="cs-CZ" dirty="0"/>
              <a:t>[i+1][j], </a:t>
            </a:r>
            <a:r>
              <a:rPr lang="cs-CZ" dirty="0" err="1"/>
              <a:t>best</a:t>
            </a:r>
            <a:r>
              <a:rPr lang="cs-CZ" dirty="0"/>
              <a:t>[i][j-1]);</a:t>
            </a:r>
          </a:p>
          <a:p>
            <a:pPr>
              <a:tabLst>
                <a:tab pos="714375" algn="l"/>
              </a:tabLst>
            </a:pPr>
            <a:r>
              <a:rPr lang="cs-CZ" dirty="0"/>
              <a:t>	}</a:t>
            </a:r>
          </a:p>
          <a:p>
            <a:pPr>
              <a:tabLst>
                <a:tab pos="714375" algn="l"/>
              </a:tabLst>
            </a:pPr>
            <a:endParaRPr lang="cs-CZ" dirty="0" smtClean="0"/>
          </a:p>
        </p:txBody>
      </p:sp>
      <p:sp>
        <p:nvSpPr>
          <p:cNvPr id="11" name="Zástupný symbol pro obsah 10"/>
          <p:cNvSpPr>
            <a:spLocks noGrp="1"/>
          </p:cNvSpPr>
          <p:nvPr>
            <p:ph idx="13"/>
          </p:nvPr>
        </p:nvSpPr>
        <p:spPr>
          <a:xfrm>
            <a:off x="457200" y="1524000"/>
            <a:ext cx="8229600" cy="1447800"/>
          </a:xfrm>
        </p:spPr>
        <p:txBody>
          <a:bodyPr>
            <a:normAutofit/>
          </a:bodyPr>
          <a:lstStyle/>
          <a:p>
            <a:r>
              <a:rPr lang="cs-CZ" dirty="0"/>
              <a:t>Pro každý interval </a:t>
            </a:r>
            <a:r>
              <a:rPr lang="cs-CZ" b="1" dirty="0">
                <a:solidFill>
                  <a:schemeClr val="tx1"/>
                </a:solidFill>
              </a:rPr>
              <a:t>i</a:t>
            </a:r>
            <a:r>
              <a:rPr lang="cs-CZ" dirty="0"/>
              <a:t>–</a:t>
            </a:r>
            <a:r>
              <a:rPr lang="cs-CZ" b="1" dirty="0">
                <a:solidFill>
                  <a:schemeClr val="tx1"/>
                </a:solidFill>
              </a:rPr>
              <a:t>j</a:t>
            </a:r>
          </a:p>
          <a:p>
            <a:pPr lvl="1"/>
            <a:r>
              <a:rPr lang="cs-CZ" dirty="0"/>
              <a:t>Krajní čísla stejná =&gt; 1 + vnitřek</a:t>
            </a:r>
          </a:p>
          <a:p>
            <a:pPr lvl="1"/>
            <a:r>
              <a:rPr lang="cs-CZ" dirty="0"/>
              <a:t>Čísla různá =&gt; odebrat krajní, vzít lepší z obou</a:t>
            </a:r>
          </a:p>
        </p:txBody>
      </p:sp>
    </p:spTree>
    <p:extLst>
      <p:ext uri="{BB962C8B-B14F-4D97-AF65-F5344CB8AC3E}">
        <p14:creationId xmlns:p14="http://schemas.microsoft.com/office/powerpoint/2010/main" val="1250548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07526F-D6DD-4413-B0C2-F92F891970A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Convoy</a:t>
            </a:r>
            <a:endParaRPr lang="cs-CZ" dirty="0"/>
          </a:p>
        </p:txBody>
      </p:sp>
      <p:grpSp>
        <p:nvGrpSpPr>
          <p:cNvPr id="6" name="Skupina 5"/>
          <p:cNvGrpSpPr/>
          <p:nvPr/>
        </p:nvGrpSpPr>
        <p:grpSpPr>
          <a:xfrm>
            <a:off x="1219200" y="4876800"/>
            <a:ext cx="6688459" cy="1069777"/>
            <a:chOff x="1066800" y="1676400"/>
            <a:chExt cx="6688459" cy="1069777"/>
          </a:xfrm>
        </p:grpSpPr>
        <p:sp>
          <p:nvSpPr>
            <p:cNvPr id="7" name="Obdélník 6"/>
            <p:cNvSpPr/>
            <p:nvPr/>
          </p:nvSpPr>
          <p:spPr>
            <a:xfrm>
              <a:off x="1143000" y="1981200"/>
              <a:ext cx="6858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</a:t>
              </a:r>
              <a:endParaRPr lang="cs-CZ" dirty="0"/>
            </a:p>
          </p:txBody>
        </p:sp>
        <p:sp>
          <p:nvSpPr>
            <p:cNvPr id="8" name="Obdélník 7"/>
            <p:cNvSpPr/>
            <p:nvPr/>
          </p:nvSpPr>
          <p:spPr>
            <a:xfrm>
              <a:off x="2057400" y="1981200"/>
              <a:ext cx="10668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B</a:t>
              </a:r>
              <a:endParaRPr lang="cs-CZ" dirty="0"/>
            </a:p>
          </p:txBody>
        </p:sp>
        <p:sp>
          <p:nvSpPr>
            <p:cNvPr id="9" name="Obdélník 8"/>
            <p:cNvSpPr/>
            <p:nvPr/>
          </p:nvSpPr>
          <p:spPr>
            <a:xfrm>
              <a:off x="3352800" y="1981200"/>
              <a:ext cx="6858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</a:t>
              </a:r>
              <a:endParaRPr lang="cs-CZ" dirty="0"/>
            </a:p>
          </p:txBody>
        </p:sp>
        <p:sp>
          <p:nvSpPr>
            <p:cNvPr id="10" name="Obdélník 9"/>
            <p:cNvSpPr/>
            <p:nvPr/>
          </p:nvSpPr>
          <p:spPr>
            <a:xfrm>
              <a:off x="4267200" y="1981200"/>
              <a:ext cx="5334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</a:t>
              </a:r>
              <a:endParaRPr lang="cs-CZ" dirty="0"/>
            </a:p>
          </p:txBody>
        </p:sp>
        <p:sp>
          <p:nvSpPr>
            <p:cNvPr id="11" name="Obdélník 10"/>
            <p:cNvSpPr/>
            <p:nvPr/>
          </p:nvSpPr>
          <p:spPr>
            <a:xfrm>
              <a:off x="5029200" y="1981200"/>
              <a:ext cx="7620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</a:t>
              </a:r>
              <a:endParaRPr lang="cs-CZ" dirty="0"/>
            </a:p>
          </p:txBody>
        </p:sp>
        <p:sp>
          <p:nvSpPr>
            <p:cNvPr id="12" name="Obdélník 11"/>
            <p:cNvSpPr/>
            <p:nvPr/>
          </p:nvSpPr>
          <p:spPr>
            <a:xfrm>
              <a:off x="6019800" y="1981200"/>
              <a:ext cx="6858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F</a:t>
              </a:r>
              <a:endParaRPr lang="cs-CZ" dirty="0"/>
            </a:p>
          </p:txBody>
        </p:sp>
        <p:sp>
          <p:nvSpPr>
            <p:cNvPr id="13" name="Obdélník 12"/>
            <p:cNvSpPr/>
            <p:nvPr/>
          </p:nvSpPr>
          <p:spPr>
            <a:xfrm>
              <a:off x="6934200" y="1981200"/>
              <a:ext cx="6858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G</a:t>
              </a:r>
              <a:endParaRPr lang="cs-CZ" dirty="0"/>
            </a:p>
          </p:txBody>
        </p:sp>
        <p:sp>
          <p:nvSpPr>
            <p:cNvPr id="14" name="TextovéPole 13"/>
            <p:cNvSpPr txBox="1"/>
            <p:nvPr/>
          </p:nvSpPr>
          <p:spPr>
            <a:xfrm>
              <a:off x="2209800" y="1676400"/>
              <a:ext cx="72167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1400" dirty="0" smtClean="0"/>
                <a:t>6 km</a:t>
              </a:r>
              <a:r>
                <a:rPr lang="en-US" sz="1400" dirty="0" smtClean="0"/>
                <a:t>/h</a:t>
              </a:r>
              <a:endParaRPr lang="cs-CZ" sz="1400" dirty="0"/>
            </a:p>
          </p:txBody>
        </p:sp>
        <p:sp>
          <p:nvSpPr>
            <p:cNvPr id="15" name="TextovéPole 14"/>
            <p:cNvSpPr txBox="1"/>
            <p:nvPr/>
          </p:nvSpPr>
          <p:spPr>
            <a:xfrm>
              <a:off x="1066800" y="1676400"/>
              <a:ext cx="8210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30</a:t>
              </a:r>
              <a:r>
                <a:rPr lang="cs-CZ" sz="1400" dirty="0" smtClean="0"/>
                <a:t> km</a:t>
              </a:r>
              <a:r>
                <a:rPr lang="en-US" sz="1400" dirty="0" smtClean="0"/>
                <a:t>/h</a:t>
              </a:r>
              <a:endParaRPr lang="cs-CZ" sz="1400" dirty="0"/>
            </a:p>
          </p:txBody>
        </p:sp>
        <p:sp>
          <p:nvSpPr>
            <p:cNvPr id="16" name="TextovéPole 15"/>
            <p:cNvSpPr txBox="1"/>
            <p:nvPr/>
          </p:nvSpPr>
          <p:spPr>
            <a:xfrm>
              <a:off x="3276600" y="1676400"/>
              <a:ext cx="8210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25</a:t>
              </a:r>
              <a:r>
                <a:rPr lang="cs-CZ" sz="1400" dirty="0" smtClean="0"/>
                <a:t> km</a:t>
              </a:r>
              <a:r>
                <a:rPr lang="en-US" sz="1400" dirty="0" smtClean="0"/>
                <a:t>/h</a:t>
              </a:r>
              <a:endParaRPr lang="cs-CZ" sz="1400" dirty="0"/>
            </a:p>
          </p:txBody>
        </p:sp>
        <p:sp>
          <p:nvSpPr>
            <p:cNvPr id="17" name="TextovéPole 16"/>
            <p:cNvSpPr txBox="1"/>
            <p:nvPr/>
          </p:nvSpPr>
          <p:spPr>
            <a:xfrm>
              <a:off x="4114800" y="1676400"/>
              <a:ext cx="8210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40</a:t>
              </a:r>
              <a:r>
                <a:rPr lang="cs-CZ" sz="1400" dirty="0" smtClean="0"/>
                <a:t> km</a:t>
              </a:r>
              <a:r>
                <a:rPr lang="en-US" sz="1400" dirty="0" smtClean="0"/>
                <a:t>/h</a:t>
              </a:r>
              <a:endParaRPr lang="cs-CZ" sz="1400" dirty="0"/>
            </a:p>
          </p:txBody>
        </p:sp>
        <p:sp>
          <p:nvSpPr>
            <p:cNvPr id="18" name="TextovéPole 17"/>
            <p:cNvSpPr txBox="1"/>
            <p:nvPr/>
          </p:nvSpPr>
          <p:spPr>
            <a:xfrm>
              <a:off x="5029200" y="1676400"/>
              <a:ext cx="8210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15</a:t>
              </a:r>
              <a:r>
                <a:rPr lang="cs-CZ" sz="1400" dirty="0" smtClean="0"/>
                <a:t> km</a:t>
              </a:r>
              <a:r>
                <a:rPr lang="en-US" sz="1400" dirty="0" smtClean="0"/>
                <a:t>/h</a:t>
              </a:r>
              <a:endParaRPr lang="cs-CZ" sz="1400" dirty="0"/>
            </a:p>
          </p:txBody>
        </p:sp>
        <p:sp>
          <p:nvSpPr>
            <p:cNvPr id="19" name="TextovéPole 18"/>
            <p:cNvSpPr txBox="1"/>
            <p:nvPr/>
          </p:nvSpPr>
          <p:spPr>
            <a:xfrm>
              <a:off x="6019800" y="1676400"/>
              <a:ext cx="8210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30</a:t>
              </a:r>
              <a:r>
                <a:rPr lang="cs-CZ" sz="1400" dirty="0" smtClean="0"/>
                <a:t> km</a:t>
              </a:r>
              <a:r>
                <a:rPr lang="en-US" sz="1400" dirty="0" smtClean="0"/>
                <a:t>/h</a:t>
              </a:r>
              <a:endParaRPr lang="cs-CZ" sz="1400" dirty="0"/>
            </a:p>
          </p:txBody>
        </p:sp>
        <p:sp>
          <p:nvSpPr>
            <p:cNvPr id="20" name="TextovéPole 19"/>
            <p:cNvSpPr txBox="1"/>
            <p:nvPr/>
          </p:nvSpPr>
          <p:spPr>
            <a:xfrm>
              <a:off x="6934200" y="1676400"/>
              <a:ext cx="8210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15</a:t>
              </a:r>
              <a:r>
                <a:rPr lang="cs-CZ" sz="1400" dirty="0" smtClean="0"/>
                <a:t> km</a:t>
              </a:r>
              <a:r>
                <a:rPr lang="en-US" sz="1400" dirty="0" smtClean="0"/>
                <a:t>/h</a:t>
              </a:r>
              <a:endParaRPr lang="cs-CZ" sz="1400" dirty="0"/>
            </a:p>
          </p:txBody>
        </p:sp>
        <p:sp>
          <p:nvSpPr>
            <p:cNvPr id="21" name="TextovéPole 20"/>
            <p:cNvSpPr txBox="1"/>
            <p:nvPr/>
          </p:nvSpPr>
          <p:spPr>
            <a:xfrm>
              <a:off x="1295400" y="2438400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66FFFF"/>
                  </a:solidFill>
                </a:rPr>
                <a:t>4 t</a:t>
              </a:r>
              <a:endParaRPr lang="cs-CZ" sz="1400" dirty="0">
                <a:solidFill>
                  <a:srgbClr val="66FFFF"/>
                </a:solidFill>
              </a:endParaRPr>
            </a:p>
          </p:txBody>
        </p:sp>
        <p:sp>
          <p:nvSpPr>
            <p:cNvPr id="22" name="TextovéPole 21"/>
            <p:cNvSpPr txBox="1"/>
            <p:nvPr/>
          </p:nvSpPr>
          <p:spPr>
            <a:xfrm>
              <a:off x="4343400" y="2438400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66FFFF"/>
                  </a:solidFill>
                </a:rPr>
                <a:t>4 t</a:t>
              </a:r>
              <a:endParaRPr lang="cs-CZ" sz="1400" dirty="0">
                <a:solidFill>
                  <a:srgbClr val="66FFFF"/>
                </a:solidFill>
              </a:endParaRPr>
            </a:p>
          </p:txBody>
        </p:sp>
        <p:sp>
          <p:nvSpPr>
            <p:cNvPr id="23" name="TextovéPole 22"/>
            <p:cNvSpPr txBox="1"/>
            <p:nvPr/>
          </p:nvSpPr>
          <p:spPr>
            <a:xfrm>
              <a:off x="6172200" y="2438400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66FFFF"/>
                  </a:solidFill>
                </a:rPr>
                <a:t>4 t</a:t>
              </a:r>
              <a:endParaRPr lang="cs-CZ" sz="1400" dirty="0">
                <a:solidFill>
                  <a:srgbClr val="66FFFF"/>
                </a:solidFill>
              </a:endParaRPr>
            </a:p>
          </p:txBody>
        </p:sp>
        <p:sp>
          <p:nvSpPr>
            <p:cNvPr id="24" name="TextovéPole 23"/>
            <p:cNvSpPr txBox="1"/>
            <p:nvPr/>
          </p:nvSpPr>
          <p:spPr>
            <a:xfrm>
              <a:off x="5181600" y="2438400"/>
              <a:ext cx="4828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66FFFF"/>
                  </a:solidFill>
                </a:rPr>
                <a:t>10 t</a:t>
              </a:r>
              <a:endParaRPr lang="cs-CZ" sz="1400" dirty="0">
                <a:solidFill>
                  <a:srgbClr val="66FFFF"/>
                </a:solidFill>
              </a:endParaRPr>
            </a:p>
          </p:txBody>
        </p:sp>
        <p:sp>
          <p:nvSpPr>
            <p:cNvPr id="25" name="TextovéPole 24"/>
            <p:cNvSpPr txBox="1"/>
            <p:nvPr/>
          </p:nvSpPr>
          <p:spPr>
            <a:xfrm>
              <a:off x="2362200" y="2438400"/>
              <a:ext cx="4828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66FFFF"/>
                  </a:solidFill>
                </a:rPr>
                <a:t>12 t</a:t>
              </a:r>
              <a:endParaRPr lang="cs-CZ" sz="1400" dirty="0">
                <a:solidFill>
                  <a:srgbClr val="66FFFF"/>
                </a:solidFill>
              </a:endParaRPr>
            </a:p>
          </p:txBody>
        </p:sp>
        <p:sp>
          <p:nvSpPr>
            <p:cNvPr id="26" name="TextovéPole 25"/>
            <p:cNvSpPr txBox="1"/>
            <p:nvPr/>
          </p:nvSpPr>
          <p:spPr>
            <a:xfrm>
              <a:off x="3505200" y="2438400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66FFFF"/>
                  </a:solidFill>
                </a:rPr>
                <a:t>8 t</a:t>
              </a:r>
              <a:endParaRPr lang="cs-CZ" sz="1400" dirty="0">
                <a:solidFill>
                  <a:srgbClr val="66FFFF"/>
                </a:solidFill>
              </a:endParaRPr>
            </a:p>
          </p:txBody>
        </p:sp>
        <p:sp>
          <p:nvSpPr>
            <p:cNvPr id="27" name="TextovéPole 26"/>
            <p:cNvSpPr txBox="1"/>
            <p:nvPr/>
          </p:nvSpPr>
          <p:spPr>
            <a:xfrm>
              <a:off x="7086600" y="2438400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66FFFF"/>
                  </a:solidFill>
                </a:rPr>
                <a:t>3 t</a:t>
              </a:r>
              <a:endParaRPr lang="cs-CZ" sz="1400" dirty="0">
                <a:solidFill>
                  <a:srgbClr val="66FFFF"/>
                </a:solidFill>
              </a:endParaRPr>
            </a:p>
          </p:txBody>
        </p:sp>
      </p:grpSp>
      <p:pic>
        <p:nvPicPr>
          <p:cNvPr id="28" name="Picture 2" descr="C:\Users\kacer\AppData\Local\Microsoft\Windows\Temporary Internet Files\Content.IE5\F0JILHUA\MC90043204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1524000"/>
            <a:ext cx="2971800" cy="29769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„Hladový algoritmus“ nefunguje</a:t>
            </a:r>
          </a:p>
          <a:p>
            <a:pPr lvl="1"/>
            <a:r>
              <a:rPr lang="cs-CZ" dirty="0" smtClean="0"/>
              <a:t>(tj. pustit vždy maximální počet vozidel)</a:t>
            </a:r>
          </a:p>
          <a:p>
            <a:endParaRPr lang="cs-CZ" dirty="0" smtClean="0"/>
          </a:p>
          <a:p>
            <a:r>
              <a:rPr lang="cs-CZ" dirty="0" smtClean="0"/>
              <a:t>Dělení posloupnosti na části</a:t>
            </a:r>
            <a:br>
              <a:rPr lang="cs-CZ" dirty="0" smtClean="0"/>
            </a:br>
            <a:r>
              <a:rPr lang="cs-CZ" dirty="0" smtClean="0"/>
              <a:t>=&gt; dynamické programování</a:t>
            </a:r>
          </a:p>
          <a:p>
            <a:endParaRPr lang="cs-CZ" dirty="0" smtClean="0"/>
          </a:p>
          <a:p>
            <a:r>
              <a:rPr lang="cs-CZ" dirty="0" smtClean="0"/>
              <a:t>Zkusím postupně skupinu z 1, 2, 3 atd. vozidel</a:t>
            </a:r>
          </a:p>
          <a:p>
            <a:r>
              <a:rPr lang="cs-CZ" dirty="0" smtClean="0"/>
              <a:t>K první skupině přičtu čas potřebný pro zbytek</a:t>
            </a:r>
          </a:p>
          <a:p>
            <a:r>
              <a:rPr lang="cs-CZ" dirty="0" smtClean="0"/>
              <a:t>Pro každý možný „zbytek“ počítám jen jednou</a:t>
            </a:r>
          </a:p>
          <a:p>
            <a:pPr>
              <a:buNone/>
            </a:pP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Convoy</a:t>
            </a:r>
            <a:r>
              <a:rPr lang="cs-CZ" dirty="0" smtClean="0"/>
              <a:t> – princip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55477EC9-07EB-460A-B9B9-9E8BE12DF000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Convoy</a:t>
            </a:r>
            <a:r>
              <a:rPr lang="cs-CZ" dirty="0" smtClean="0"/>
              <a:t> – ilustrace</a:t>
            </a:r>
            <a:endParaRPr lang="cs-CZ" dirty="0"/>
          </a:p>
        </p:txBody>
      </p:sp>
      <p:grpSp>
        <p:nvGrpSpPr>
          <p:cNvPr id="54" name="Skupina 53"/>
          <p:cNvGrpSpPr/>
          <p:nvPr/>
        </p:nvGrpSpPr>
        <p:grpSpPr>
          <a:xfrm>
            <a:off x="1066800" y="1676400"/>
            <a:ext cx="6688459" cy="1069777"/>
            <a:chOff x="1066800" y="1676400"/>
            <a:chExt cx="6688459" cy="1069777"/>
          </a:xfrm>
        </p:grpSpPr>
        <p:sp>
          <p:nvSpPr>
            <p:cNvPr id="3" name="Obdélník 2"/>
            <p:cNvSpPr/>
            <p:nvPr/>
          </p:nvSpPr>
          <p:spPr>
            <a:xfrm>
              <a:off x="1143000" y="1981200"/>
              <a:ext cx="6858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</a:t>
              </a:r>
              <a:endParaRPr lang="cs-CZ" dirty="0"/>
            </a:p>
          </p:txBody>
        </p:sp>
        <p:sp>
          <p:nvSpPr>
            <p:cNvPr id="4" name="Obdélník 3"/>
            <p:cNvSpPr/>
            <p:nvPr/>
          </p:nvSpPr>
          <p:spPr>
            <a:xfrm>
              <a:off x="2057400" y="1981200"/>
              <a:ext cx="10668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B</a:t>
              </a:r>
              <a:endParaRPr lang="cs-CZ" dirty="0"/>
            </a:p>
          </p:txBody>
        </p:sp>
        <p:sp>
          <p:nvSpPr>
            <p:cNvPr id="5" name="Obdélník 4"/>
            <p:cNvSpPr/>
            <p:nvPr/>
          </p:nvSpPr>
          <p:spPr>
            <a:xfrm>
              <a:off x="3352800" y="1981200"/>
              <a:ext cx="6858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</a:t>
              </a:r>
              <a:endParaRPr lang="cs-CZ" dirty="0"/>
            </a:p>
          </p:txBody>
        </p:sp>
        <p:sp>
          <p:nvSpPr>
            <p:cNvPr id="6" name="Obdélník 5"/>
            <p:cNvSpPr/>
            <p:nvPr/>
          </p:nvSpPr>
          <p:spPr>
            <a:xfrm>
              <a:off x="4267200" y="1981200"/>
              <a:ext cx="5334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</a:t>
              </a:r>
              <a:endParaRPr lang="cs-CZ" dirty="0"/>
            </a:p>
          </p:txBody>
        </p:sp>
        <p:sp>
          <p:nvSpPr>
            <p:cNvPr id="7" name="Obdélník 6"/>
            <p:cNvSpPr/>
            <p:nvPr/>
          </p:nvSpPr>
          <p:spPr>
            <a:xfrm>
              <a:off x="5029200" y="1981200"/>
              <a:ext cx="7620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</a:t>
              </a:r>
              <a:endParaRPr lang="cs-CZ" dirty="0"/>
            </a:p>
          </p:txBody>
        </p:sp>
        <p:sp>
          <p:nvSpPr>
            <p:cNvPr id="8" name="Obdélník 7"/>
            <p:cNvSpPr/>
            <p:nvPr/>
          </p:nvSpPr>
          <p:spPr>
            <a:xfrm>
              <a:off x="6019800" y="1981200"/>
              <a:ext cx="6858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F</a:t>
              </a:r>
              <a:endParaRPr lang="cs-CZ" dirty="0"/>
            </a:p>
          </p:txBody>
        </p:sp>
        <p:sp>
          <p:nvSpPr>
            <p:cNvPr id="9" name="Obdélník 8"/>
            <p:cNvSpPr/>
            <p:nvPr/>
          </p:nvSpPr>
          <p:spPr>
            <a:xfrm>
              <a:off x="6934200" y="1981200"/>
              <a:ext cx="6858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G</a:t>
              </a:r>
              <a:endParaRPr lang="cs-CZ" dirty="0"/>
            </a:p>
          </p:txBody>
        </p:sp>
        <p:sp>
          <p:nvSpPr>
            <p:cNvPr id="10" name="TextovéPole 9"/>
            <p:cNvSpPr txBox="1"/>
            <p:nvPr/>
          </p:nvSpPr>
          <p:spPr>
            <a:xfrm>
              <a:off x="2209800" y="1676400"/>
              <a:ext cx="72167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1400" dirty="0" smtClean="0"/>
                <a:t>6 km</a:t>
              </a:r>
              <a:r>
                <a:rPr lang="en-US" sz="1400" dirty="0" smtClean="0"/>
                <a:t>/h</a:t>
              </a:r>
              <a:endParaRPr lang="cs-CZ" sz="1400" dirty="0"/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1066800" y="1676400"/>
              <a:ext cx="8210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30</a:t>
              </a:r>
              <a:r>
                <a:rPr lang="cs-CZ" sz="1400" dirty="0" smtClean="0"/>
                <a:t> km</a:t>
              </a:r>
              <a:r>
                <a:rPr lang="en-US" sz="1400" dirty="0" smtClean="0"/>
                <a:t>/h</a:t>
              </a:r>
              <a:endParaRPr lang="cs-CZ" sz="1400" dirty="0"/>
            </a:p>
          </p:txBody>
        </p:sp>
        <p:sp>
          <p:nvSpPr>
            <p:cNvPr id="12" name="TextovéPole 11"/>
            <p:cNvSpPr txBox="1"/>
            <p:nvPr/>
          </p:nvSpPr>
          <p:spPr>
            <a:xfrm>
              <a:off x="3276600" y="1676400"/>
              <a:ext cx="8210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25</a:t>
              </a:r>
              <a:r>
                <a:rPr lang="cs-CZ" sz="1400" dirty="0" smtClean="0"/>
                <a:t> km</a:t>
              </a:r>
              <a:r>
                <a:rPr lang="en-US" sz="1400" dirty="0" smtClean="0"/>
                <a:t>/h</a:t>
              </a:r>
              <a:endParaRPr lang="cs-CZ" sz="1400" dirty="0"/>
            </a:p>
          </p:txBody>
        </p:sp>
        <p:sp>
          <p:nvSpPr>
            <p:cNvPr id="13" name="TextovéPole 12"/>
            <p:cNvSpPr txBox="1"/>
            <p:nvPr/>
          </p:nvSpPr>
          <p:spPr>
            <a:xfrm>
              <a:off x="4114800" y="1676400"/>
              <a:ext cx="8210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40</a:t>
              </a:r>
              <a:r>
                <a:rPr lang="cs-CZ" sz="1400" dirty="0" smtClean="0"/>
                <a:t> km</a:t>
              </a:r>
              <a:r>
                <a:rPr lang="en-US" sz="1400" dirty="0" smtClean="0"/>
                <a:t>/h</a:t>
              </a:r>
              <a:endParaRPr lang="cs-CZ" sz="1400" dirty="0"/>
            </a:p>
          </p:txBody>
        </p:sp>
        <p:sp>
          <p:nvSpPr>
            <p:cNvPr id="14" name="TextovéPole 13"/>
            <p:cNvSpPr txBox="1"/>
            <p:nvPr/>
          </p:nvSpPr>
          <p:spPr>
            <a:xfrm>
              <a:off x="5029200" y="1676400"/>
              <a:ext cx="8210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15</a:t>
              </a:r>
              <a:r>
                <a:rPr lang="cs-CZ" sz="1400" dirty="0" smtClean="0"/>
                <a:t> km</a:t>
              </a:r>
              <a:r>
                <a:rPr lang="en-US" sz="1400" dirty="0" smtClean="0"/>
                <a:t>/h</a:t>
              </a:r>
              <a:endParaRPr lang="cs-CZ" sz="1400" dirty="0"/>
            </a:p>
          </p:txBody>
        </p:sp>
        <p:sp>
          <p:nvSpPr>
            <p:cNvPr id="15" name="TextovéPole 14"/>
            <p:cNvSpPr txBox="1"/>
            <p:nvPr/>
          </p:nvSpPr>
          <p:spPr>
            <a:xfrm>
              <a:off x="6019800" y="1676400"/>
              <a:ext cx="8210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30</a:t>
              </a:r>
              <a:r>
                <a:rPr lang="cs-CZ" sz="1400" dirty="0" smtClean="0"/>
                <a:t> km</a:t>
              </a:r>
              <a:r>
                <a:rPr lang="en-US" sz="1400" dirty="0" smtClean="0"/>
                <a:t>/h</a:t>
              </a:r>
              <a:endParaRPr lang="cs-CZ" sz="1400" dirty="0"/>
            </a:p>
          </p:txBody>
        </p:sp>
        <p:sp>
          <p:nvSpPr>
            <p:cNvPr id="16" name="TextovéPole 15"/>
            <p:cNvSpPr txBox="1"/>
            <p:nvPr/>
          </p:nvSpPr>
          <p:spPr>
            <a:xfrm>
              <a:off x="6934200" y="1676400"/>
              <a:ext cx="8210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15</a:t>
              </a:r>
              <a:r>
                <a:rPr lang="cs-CZ" sz="1400" dirty="0" smtClean="0"/>
                <a:t> km</a:t>
              </a:r>
              <a:r>
                <a:rPr lang="en-US" sz="1400" dirty="0" smtClean="0"/>
                <a:t>/h</a:t>
              </a:r>
              <a:endParaRPr lang="cs-CZ" sz="1400" dirty="0"/>
            </a:p>
          </p:txBody>
        </p:sp>
        <p:sp>
          <p:nvSpPr>
            <p:cNvPr id="17" name="TextovéPole 16"/>
            <p:cNvSpPr txBox="1"/>
            <p:nvPr/>
          </p:nvSpPr>
          <p:spPr>
            <a:xfrm>
              <a:off x="1295400" y="2438400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66FFFF"/>
                  </a:solidFill>
                </a:rPr>
                <a:t>4 t</a:t>
              </a:r>
              <a:endParaRPr lang="cs-CZ" sz="1400" dirty="0">
                <a:solidFill>
                  <a:srgbClr val="66FFFF"/>
                </a:solidFill>
              </a:endParaRPr>
            </a:p>
          </p:txBody>
        </p:sp>
        <p:sp>
          <p:nvSpPr>
            <p:cNvPr id="18" name="TextovéPole 17"/>
            <p:cNvSpPr txBox="1"/>
            <p:nvPr/>
          </p:nvSpPr>
          <p:spPr>
            <a:xfrm>
              <a:off x="4343400" y="2438400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66FFFF"/>
                  </a:solidFill>
                </a:rPr>
                <a:t>4 t</a:t>
              </a:r>
              <a:endParaRPr lang="cs-CZ" sz="1400" dirty="0">
                <a:solidFill>
                  <a:srgbClr val="66FFFF"/>
                </a:solidFill>
              </a:endParaRPr>
            </a:p>
          </p:txBody>
        </p:sp>
        <p:sp>
          <p:nvSpPr>
            <p:cNvPr id="19" name="TextovéPole 18"/>
            <p:cNvSpPr txBox="1"/>
            <p:nvPr/>
          </p:nvSpPr>
          <p:spPr>
            <a:xfrm>
              <a:off x="6172200" y="2438400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66FFFF"/>
                  </a:solidFill>
                </a:rPr>
                <a:t>4 t</a:t>
              </a:r>
              <a:endParaRPr lang="cs-CZ" sz="1400" dirty="0">
                <a:solidFill>
                  <a:srgbClr val="66FFFF"/>
                </a:solidFill>
              </a:endParaRPr>
            </a:p>
          </p:txBody>
        </p:sp>
        <p:sp>
          <p:nvSpPr>
            <p:cNvPr id="20" name="TextovéPole 19"/>
            <p:cNvSpPr txBox="1"/>
            <p:nvPr/>
          </p:nvSpPr>
          <p:spPr>
            <a:xfrm>
              <a:off x="5181600" y="2438400"/>
              <a:ext cx="4828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66FFFF"/>
                  </a:solidFill>
                </a:rPr>
                <a:t>10 t</a:t>
              </a:r>
              <a:endParaRPr lang="cs-CZ" sz="1400" dirty="0">
                <a:solidFill>
                  <a:srgbClr val="66FFFF"/>
                </a:solidFill>
              </a:endParaRPr>
            </a:p>
          </p:txBody>
        </p:sp>
        <p:sp>
          <p:nvSpPr>
            <p:cNvPr id="21" name="TextovéPole 20"/>
            <p:cNvSpPr txBox="1"/>
            <p:nvPr/>
          </p:nvSpPr>
          <p:spPr>
            <a:xfrm>
              <a:off x="2362200" y="2438400"/>
              <a:ext cx="4828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66FFFF"/>
                  </a:solidFill>
                </a:rPr>
                <a:t>12 t</a:t>
              </a:r>
              <a:endParaRPr lang="cs-CZ" sz="1400" dirty="0">
                <a:solidFill>
                  <a:srgbClr val="66FFFF"/>
                </a:solidFill>
              </a:endParaRPr>
            </a:p>
          </p:txBody>
        </p:sp>
        <p:sp>
          <p:nvSpPr>
            <p:cNvPr id="22" name="TextovéPole 21"/>
            <p:cNvSpPr txBox="1"/>
            <p:nvPr/>
          </p:nvSpPr>
          <p:spPr>
            <a:xfrm>
              <a:off x="3505200" y="2438400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66FFFF"/>
                  </a:solidFill>
                </a:rPr>
                <a:t>8 t</a:t>
              </a:r>
              <a:endParaRPr lang="cs-CZ" sz="1400" dirty="0">
                <a:solidFill>
                  <a:srgbClr val="66FFFF"/>
                </a:solidFill>
              </a:endParaRPr>
            </a:p>
          </p:txBody>
        </p:sp>
        <p:sp>
          <p:nvSpPr>
            <p:cNvPr id="23" name="TextovéPole 22"/>
            <p:cNvSpPr txBox="1"/>
            <p:nvPr/>
          </p:nvSpPr>
          <p:spPr>
            <a:xfrm>
              <a:off x="7086600" y="2438400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66FFFF"/>
                  </a:solidFill>
                </a:rPr>
                <a:t>3 t</a:t>
              </a:r>
              <a:endParaRPr lang="cs-CZ" sz="1400" dirty="0">
                <a:solidFill>
                  <a:srgbClr val="66FFFF"/>
                </a:solidFill>
              </a:endParaRPr>
            </a:p>
          </p:txBody>
        </p:sp>
      </p:grpSp>
      <p:grpSp>
        <p:nvGrpSpPr>
          <p:cNvPr id="55" name="Skupina 54"/>
          <p:cNvGrpSpPr/>
          <p:nvPr/>
        </p:nvGrpSpPr>
        <p:grpSpPr>
          <a:xfrm>
            <a:off x="914400" y="2895600"/>
            <a:ext cx="7086600" cy="1069777"/>
            <a:chOff x="914400" y="2895600"/>
            <a:chExt cx="7086600" cy="1069777"/>
          </a:xfrm>
        </p:grpSpPr>
        <p:sp>
          <p:nvSpPr>
            <p:cNvPr id="24" name="Obdélník 23"/>
            <p:cNvSpPr/>
            <p:nvPr/>
          </p:nvSpPr>
          <p:spPr>
            <a:xfrm>
              <a:off x="990600" y="3200400"/>
              <a:ext cx="685800" cy="38100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2">
                      <a:lumMod val="10000"/>
                    </a:schemeClr>
                  </a:solidFill>
                </a:rPr>
                <a:t>A</a:t>
              </a:r>
              <a:endParaRPr lang="cs-CZ" dirty="0">
                <a:solidFill>
                  <a:schemeClr val="tx2">
                    <a:lumMod val="10000"/>
                  </a:schemeClr>
                </a:solidFill>
              </a:endParaRPr>
            </a:p>
          </p:txBody>
        </p:sp>
        <p:sp>
          <p:nvSpPr>
            <p:cNvPr id="25" name="Obdélník 24"/>
            <p:cNvSpPr/>
            <p:nvPr/>
          </p:nvSpPr>
          <p:spPr>
            <a:xfrm>
              <a:off x="2438400" y="3200400"/>
              <a:ext cx="10668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B</a:t>
              </a:r>
              <a:endParaRPr lang="cs-CZ" dirty="0"/>
            </a:p>
          </p:txBody>
        </p:sp>
        <p:sp>
          <p:nvSpPr>
            <p:cNvPr id="26" name="Obdélník 25"/>
            <p:cNvSpPr/>
            <p:nvPr/>
          </p:nvSpPr>
          <p:spPr>
            <a:xfrm>
              <a:off x="3733800" y="3200400"/>
              <a:ext cx="6858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</a:t>
              </a:r>
              <a:endParaRPr lang="cs-CZ" dirty="0"/>
            </a:p>
          </p:txBody>
        </p:sp>
        <p:sp>
          <p:nvSpPr>
            <p:cNvPr id="27" name="Obdélník 26"/>
            <p:cNvSpPr/>
            <p:nvPr/>
          </p:nvSpPr>
          <p:spPr>
            <a:xfrm>
              <a:off x="4648200" y="3200400"/>
              <a:ext cx="5334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</a:t>
              </a:r>
              <a:endParaRPr lang="cs-CZ" dirty="0"/>
            </a:p>
          </p:txBody>
        </p:sp>
        <p:sp>
          <p:nvSpPr>
            <p:cNvPr id="28" name="Obdélník 27"/>
            <p:cNvSpPr/>
            <p:nvPr/>
          </p:nvSpPr>
          <p:spPr>
            <a:xfrm>
              <a:off x="5410200" y="3200400"/>
              <a:ext cx="7620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</a:t>
              </a:r>
              <a:endParaRPr lang="cs-CZ" dirty="0"/>
            </a:p>
          </p:txBody>
        </p:sp>
        <p:sp>
          <p:nvSpPr>
            <p:cNvPr id="29" name="Obdélník 28"/>
            <p:cNvSpPr/>
            <p:nvPr/>
          </p:nvSpPr>
          <p:spPr>
            <a:xfrm>
              <a:off x="6400800" y="3200400"/>
              <a:ext cx="6858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F</a:t>
              </a:r>
              <a:endParaRPr lang="cs-CZ" dirty="0"/>
            </a:p>
          </p:txBody>
        </p:sp>
        <p:sp>
          <p:nvSpPr>
            <p:cNvPr id="30" name="Obdélník 29"/>
            <p:cNvSpPr/>
            <p:nvPr/>
          </p:nvSpPr>
          <p:spPr>
            <a:xfrm>
              <a:off x="7315200" y="3200400"/>
              <a:ext cx="6858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G</a:t>
              </a:r>
              <a:endParaRPr lang="cs-CZ" dirty="0"/>
            </a:p>
          </p:txBody>
        </p:sp>
        <p:sp>
          <p:nvSpPr>
            <p:cNvPr id="31" name="TextovéPole 30"/>
            <p:cNvSpPr txBox="1"/>
            <p:nvPr/>
          </p:nvSpPr>
          <p:spPr>
            <a:xfrm>
              <a:off x="1828800" y="3048000"/>
              <a:ext cx="45397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 smtClean="0"/>
                <a:t>+</a:t>
              </a:r>
              <a:endParaRPr lang="cs-CZ" sz="3600" b="1" dirty="0"/>
            </a:p>
          </p:txBody>
        </p:sp>
        <p:sp>
          <p:nvSpPr>
            <p:cNvPr id="32" name="TextovéPole 31"/>
            <p:cNvSpPr txBox="1"/>
            <p:nvPr/>
          </p:nvSpPr>
          <p:spPr>
            <a:xfrm>
              <a:off x="914400" y="2895600"/>
              <a:ext cx="8210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30</a:t>
              </a:r>
              <a:r>
                <a:rPr lang="cs-CZ" sz="1400" dirty="0" smtClean="0"/>
                <a:t> km</a:t>
              </a:r>
              <a:r>
                <a:rPr lang="en-US" sz="1400" dirty="0" smtClean="0"/>
                <a:t>/h</a:t>
              </a:r>
              <a:endParaRPr lang="cs-CZ" sz="1400" dirty="0"/>
            </a:p>
          </p:txBody>
        </p:sp>
        <p:sp>
          <p:nvSpPr>
            <p:cNvPr id="33" name="TextovéPole 32"/>
            <p:cNvSpPr txBox="1"/>
            <p:nvPr/>
          </p:nvSpPr>
          <p:spPr>
            <a:xfrm>
              <a:off x="1143000" y="3657600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66FFFF"/>
                  </a:solidFill>
                </a:rPr>
                <a:t>4 t</a:t>
              </a:r>
              <a:endParaRPr lang="cs-CZ" sz="1400" dirty="0">
                <a:solidFill>
                  <a:srgbClr val="66FFFF"/>
                </a:solidFill>
              </a:endParaRPr>
            </a:p>
          </p:txBody>
        </p:sp>
      </p:grpSp>
      <p:grpSp>
        <p:nvGrpSpPr>
          <p:cNvPr id="56" name="Skupina 55"/>
          <p:cNvGrpSpPr/>
          <p:nvPr/>
        </p:nvGrpSpPr>
        <p:grpSpPr>
          <a:xfrm>
            <a:off x="990600" y="4038600"/>
            <a:ext cx="7010400" cy="1069777"/>
            <a:chOff x="990600" y="4038600"/>
            <a:chExt cx="7010400" cy="1069777"/>
          </a:xfrm>
        </p:grpSpPr>
        <p:sp>
          <p:nvSpPr>
            <p:cNvPr id="34" name="Obdélník 33"/>
            <p:cNvSpPr/>
            <p:nvPr/>
          </p:nvSpPr>
          <p:spPr>
            <a:xfrm>
              <a:off x="990600" y="4343400"/>
              <a:ext cx="685800" cy="38100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2">
                      <a:lumMod val="10000"/>
                    </a:schemeClr>
                  </a:solidFill>
                </a:rPr>
                <a:t>A</a:t>
              </a:r>
              <a:endParaRPr lang="cs-CZ" dirty="0">
                <a:solidFill>
                  <a:schemeClr val="tx2">
                    <a:lumMod val="10000"/>
                  </a:schemeClr>
                </a:solidFill>
              </a:endParaRPr>
            </a:p>
          </p:txBody>
        </p:sp>
        <p:sp>
          <p:nvSpPr>
            <p:cNvPr id="35" name="Obdélník 34"/>
            <p:cNvSpPr/>
            <p:nvPr/>
          </p:nvSpPr>
          <p:spPr>
            <a:xfrm>
              <a:off x="1905000" y="4343400"/>
              <a:ext cx="1066800" cy="38100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2">
                      <a:lumMod val="10000"/>
                    </a:schemeClr>
                  </a:solidFill>
                </a:rPr>
                <a:t>B</a:t>
              </a:r>
              <a:endParaRPr lang="cs-CZ" dirty="0">
                <a:solidFill>
                  <a:schemeClr val="tx2">
                    <a:lumMod val="10000"/>
                  </a:schemeClr>
                </a:solidFill>
              </a:endParaRPr>
            </a:p>
          </p:txBody>
        </p:sp>
        <p:sp>
          <p:nvSpPr>
            <p:cNvPr id="36" name="Obdélník 35"/>
            <p:cNvSpPr/>
            <p:nvPr/>
          </p:nvSpPr>
          <p:spPr>
            <a:xfrm>
              <a:off x="3733800" y="4343400"/>
              <a:ext cx="6858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</a:t>
              </a:r>
              <a:endParaRPr lang="cs-CZ" dirty="0"/>
            </a:p>
          </p:txBody>
        </p:sp>
        <p:sp>
          <p:nvSpPr>
            <p:cNvPr id="37" name="Obdélník 36"/>
            <p:cNvSpPr/>
            <p:nvPr/>
          </p:nvSpPr>
          <p:spPr>
            <a:xfrm>
              <a:off x="4648200" y="4343400"/>
              <a:ext cx="5334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</a:t>
              </a:r>
              <a:endParaRPr lang="cs-CZ" dirty="0"/>
            </a:p>
          </p:txBody>
        </p:sp>
        <p:sp>
          <p:nvSpPr>
            <p:cNvPr id="38" name="Obdélník 37"/>
            <p:cNvSpPr/>
            <p:nvPr/>
          </p:nvSpPr>
          <p:spPr>
            <a:xfrm>
              <a:off x="5410200" y="4343400"/>
              <a:ext cx="7620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</a:t>
              </a:r>
              <a:endParaRPr lang="cs-CZ" dirty="0"/>
            </a:p>
          </p:txBody>
        </p:sp>
        <p:sp>
          <p:nvSpPr>
            <p:cNvPr id="39" name="Obdélník 38"/>
            <p:cNvSpPr/>
            <p:nvPr/>
          </p:nvSpPr>
          <p:spPr>
            <a:xfrm>
              <a:off x="6400800" y="4343400"/>
              <a:ext cx="6858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F</a:t>
              </a:r>
              <a:endParaRPr lang="cs-CZ" dirty="0"/>
            </a:p>
          </p:txBody>
        </p:sp>
        <p:sp>
          <p:nvSpPr>
            <p:cNvPr id="40" name="Obdélník 39"/>
            <p:cNvSpPr/>
            <p:nvPr/>
          </p:nvSpPr>
          <p:spPr>
            <a:xfrm>
              <a:off x="7315200" y="4343400"/>
              <a:ext cx="6858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G</a:t>
              </a:r>
              <a:endParaRPr lang="cs-CZ" dirty="0"/>
            </a:p>
          </p:txBody>
        </p:sp>
        <p:sp>
          <p:nvSpPr>
            <p:cNvPr id="41" name="TextovéPole 40"/>
            <p:cNvSpPr txBox="1"/>
            <p:nvPr/>
          </p:nvSpPr>
          <p:spPr>
            <a:xfrm>
              <a:off x="3124200" y="4191000"/>
              <a:ext cx="45397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 smtClean="0"/>
                <a:t>+</a:t>
              </a:r>
              <a:endParaRPr lang="cs-CZ" sz="3600" b="1" dirty="0"/>
            </a:p>
          </p:txBody>
        </p:sp>
        <p:sp>
          <p:nvSpPr>
            <p:cNvPr id="42" name="TextovéPole 41"/>
            <p:cNvSpPr txBox="1"/>
            <p:nvPr/>
          </p:nvSpPr>
          <p:spPr>
            <a:xfrm>
              <a:off x="1524000" y="4038600"/>
              <a:ext cx="72167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6</a:t>
              </a:r>
              <a:r>
                <a:rPr lang="cs-CZ" sz="1400" dirty="0" smtClean="0"/>
                <a:t> km</a:t>
              </a:r>
              <a:r>
                <a:rPr lang="en-US" sz="1400" dirty="0" smtClean="0"/>
                <a:t>/h</a:t>
              </a:r>
              <a:endParaRPr lang="cs-CZ" sz="1400" dirty="0"/>
            </a:p>
          </p:txBody>
        </p:sp>
        <p:sp>
          <p:nvSpPr>
            <p:cNvPr id="43" name="TextovéPole 42"/>
            <p:cNvSpPr txBox="1"/>
            <p:nvPr/>
          </p:nvSpPr>
          <p:spPr>
            <a:xfrm>
              <a:off x="1600200" y="4800600"/>
              <a:ext cx="4828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66FFFF"/>
                  </a:solidFill>
                </a:rPr>
                <a:t>16 t</a:t>
              </a:r>
              <a:endParaRPr lang="cs-CZ" sz="1400" dirty="0">
                <a:solidFill>
                  <a:srgbClr val="66FFFF"/>
                </a:solidFill>
              </a:endParaRPr>
            </a:p>
          </p:txBody>
        </p:sp>
      </p:grpSp>
      <p:grpSp>
        <p:nvGrpSpPr>
          <p:cNvPr id="57" name="Skupina 56"/>
          <p:cNvGrpSpPr/>
          <p:nvPr/>
        </p:nvGrpSpPr>
        <p:grpSpPr>
          <a:xfrm>
            <a:off x="990600" y="5257800"/>
            <a:ext cx="7010400" cy="1069777"/>
            <a:chOff x="990600" y="5257800"/>
            <a:chExt cx="7010400" cy="1069777"/>
          </a:xfrm>
        </p:grpSpPr>
        <p:sp>
          <p:nvSpPr>
            <p:cNvPr id="44" name="Obdélník 43"/>
            <p:cNvSpPr/>
            <p:nvPr/>
          </p:nvSpPr>
          <p:spPr>
            <a:xfrm>
              <a:off x="990600" y="5562600"/>
              <a:ext cx="685800" cy="38100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2">
                      <a:lumMod val="10000"/>
                    </a:schemeClr>
                  </a:solidFill>
                </a:rPr>
                <a:t>A</a:t>
              </a:r>
              <a:endParaRPr lang="cs-CZ" dirty="0">
                <a:solidFill>
                  <a:schemeClr val="tx2">
                    <a:lumMod val="10000"/>
                  </a:schemeClr>
                </a:solidFill>
              </a:endParaRPr>
            </a:p>
          </p:txBody>
        </p:sp>
        <p:sp>
          <p:nvSpPr>
            <p:cNvPr id="45" name="Obdélník 44"/>
            <p:cNvSpPr/>
            <p:nvPr/>
          </p:nvSpPr>
          <p:spPr>
            <a:xfrm>
              <a:off x="1905000" y="5562600"/>
              <a:ext cx="1066800" cy="38100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2">
                      <a:lumMod val="10000"/>
                    </a:schemeClr>
                  </a:solidFill>
                </a:rPr>
                <a:t>B</a:t>
              </a:r>
              <a:endParaRPr lang="cs-CZ" dirty="0">
                <a:solidFill>
                  <a:schemeClr val="tx2">
                    <a:lumMod val="10000"/>
                  </a:schemeClr>
                </a:solidFill>
              </a:endParaRPr>
            </a:p>
          </p:txBody>
        </p:sp>
        <p:sp>
          <p:nvSpPr>
            <p:cNvPr id="46" name="Obdélník 45"/>
            <p:cNvSpPr/>
            <p:nvPr/>
          </p:nvSpPr>
          <p:spPr>
            <a:xfrm>
              <a:off x="3200400" y="5562600"/>
              <a:ext cx="685800" cy="38100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2">
                      <a:lumMod val="10000"/>
                    </a:schemeClr>
                  </a:solidFill>
                </a:rPr>
                <a:t>C</a:t>
              </a:r>
              <a:endParaRPr lang="cs-CZ" dirty="0">
                <a:solidFill>
                  <a:schemeClr val="tx2">
                    <a:lumMod val="10000"/>
                  </a:schemeClr>
                </a:solidFill>
              </a:endParaRPr>
            </a:p>
          </p:txBody>
        </p:sp>
        <p:sp>
          <p:nvSpPr>
            <p:cNvPr id="47" name="Obdélník 46"/>
            <p:cNvSpPr/>
            <p:nvPr/>
          </p:nvSpPr>
          <p:spPr>
            <a:xfrm>
              <a:off x="4648200" y="5562600"/>
              <a:ext cx="5334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</a:t>
              </a:r>
              <a:endParaRPr lang="cs-CZ" dirty="0"/>
            </a:p>
          </p:txBody>
        </p:sp>
        <p:sp>
          <p:nvSpPr>
            <p:cNvPr id="48" name="Obdélník 47"/>
            <p:cNvSpPr/>
            <p:nvPr/>
          </p:nvSpPr>
          <p:spPr>
            <a:xfrm>
              <a:off x="5410200" y="5562600"/>
              <a:ext cx="7620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</a:t>
              </a:r>
              <a:endParaRPr lang="cs-CZ" dirty="0"/>
            </a:p>
          </p:txBody>
        </p:sp>
        <p:sp>
          <p:nvSpPr>
            <p:cNvPr id="49" name="Obdélník 48"/>
            <p:cNvSpPr/>
            <p:nvPr/>
          </p:nvSpPr>
          <p:spPr>
            <a:xfrm>
              <a:off x="6400800" y="5562600"/>
              <a:ext cx="6858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F</a:t>
              </a:r>
              <a:endParaRPr lang="cs-CZ" dirty="0"/>
            </a:p>
          </p:txBody>
        </p:sp>
        <p:sp>
          <p:nvSpPr>
            <p:cNvPr id="50" name="Obdélník 49"/>
            <p:cNvSpPr/>
            <p:nvPr/>
          </p:nvSpPr>
          <p:spPr>
            <a:xfrm>
              <a:off x="7315200" y="5562600"/>
              <a:ext cx="6858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G</a:t>
              </a:r>
              <a:endParaRPr lang="cs-CZ" dirty="0"/>
            </a:p>
          </p:txBody>
        </p:sp>
        <p:sp>
          <p:nvSpPr>
            <p:cNvPr id="51" name="TextovéPole 50"/>
            <p:cNvSpPr txBox="1"/>
            <p:nvPr/>
          </p:nvSpPr>
          <p:spPr>
            <a:xfrm>
              <a:off x="4038600" y="5410200"/>
              <a:ext cx="45397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 smtClean="0"/>
                <a:t>+</a:t>
              </a:r>
              <a:endParaRPr lang="cs-CZ" sz="3600" b="1" dirty="0"/>
            </a:p>
          </p:txBody>
        </p:sp>
        <p:sp>
          <p:nvSpPr>
            <p:cNvPr id="52" name="TextovéPole 51"/>
            <p:cNvSpPr txBox="1"/>
            <p:nvPr/>
          </p:nvSpPr>
          <p:spPr>
            <a:xfrm>
              <a:off x="2057400" y="5257800"/>
              <a:ext cx="72167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6</a:t>
              </a:r>
              <a:r>
                <a:rPr lang="cs-CZ" sz="1400" dirty="0" smtClean="0"/>
                <a:t> km</a:t>
              </a:r>
              <a:r>
                <a:rPr lang="en-US" sz="1400" dirty="0" smtClean="0"/>
                <a:t>/h</a:t>
              </a:r>
              <a:endParaRPr lang="cs-CZ" sz="1400" dirty="0"/>
            </a:p>
          </p:txBody>
        </p:sp>
        <p:sp>
          <p:nvSpPr>
            <p:cNvPr id="53" name="TextovéPole 52"/>
            <p:cNvSpPr txBox="1"/>
            <p:nvPr/>
          </p:nvSpPr>
          <p:spPr>
            <a:xfrm>
              <a:off x="2209800" y="6019800"/>
              <a:ext cx="4828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66FFFF"/>
                  </a:solidFill>
                </a:rPr>
                <a:t>24 t</a:t>
              </a:r>
              <a:endParaRPr lang="cs-CZ" sz="1400" dirty="0">
                <a:solidFill>
                  <a:srgbClr val="66FFFF"/>
                </a:solidFill>
              </a:endParaRPr>
            </a:p>
          </p:txBody>
        </p:sp>
      </p:grpSp>
      <p:sp>
        <p:nvSpPr>
          <p:cNvPr id="58" name="Zástupný symbol pro datum 5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9" name="Zástupný symbol pro číslo snímku 5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07526F-D6DD-4413-B0C2-F92F891970A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60" name="Zástupný symbol pro zápatí 5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Dynamické programování</a:t>
            </a:r>
          </a:p>
          <a:p>
            <a:pPr lvl="2"/>
            <a:endParaRPr lang="cs-CZ" dirty="0" smtClean="0"/>
          </a:p>
          <a:p>
            <a:r>
              <a:rPr lang="cs-CZ" dirty="0" smtClean="0"/>
              <a:t>Shora</a:t>
            </a:r>
          </a:p>
          <a:p>
            <a:pPr lvl="1"/>
            <a:r>
              <a:rPr lang="cs-CZ" dirty="0" smtClean="0"/>
              <a:t>Zkouším vyrobit první skupinu</a:t>
            </a:r>
          </a:p>
          <a:p>
            <a:pPr lvl="1"/>
            <a:r>
              <a:rPr lang="cs-CZ" dirty="0" smtClean="0"/>
              <a:t>Rekurzivně volám na zbytek</a:t>
            </a:r>
          </a:p>
          <a:p>
            <a:pPr lvl="1"/>
            <a:r>
              <a:rPr lang="cs-CZ" dirty="0" smtClean="0"/>
              <a:t>Pamatuji si výsledky</a:t>
            </a:r>
          </a:p>
          <a:p>
            <a:pPr lvl="2"/>
            <a:endParaRPr lang="cs-CZ" dirty="0" smtClean="0"/>
          </a:p>
          <a:p>
            <a:r>
              <a:rPr lang="cs-CZ" dirty="0" smtClean="0"/>
              <a:t>Zdola</a:t>
            </a:r>
          </a:p>
          <a:p>
            <a:pPr lvl="1"/>
            <a:r>
              <a:rPr lang="cs-CZ" dirty="0" smtClean="0"/>
              <a:t>Nejprve vyřeším pro poslední vozidlo, pak přidávám</a:t>
            </a:r>
          </a:p>
          <a:p>
            <a:pPr lvl="1"/>
            <a:r>
              <a:rPr lang="cs-CZ" dirty="0" smtClean="0"/>
              <a:t>Při každém dalším kroku mám už „zbytky“ vyřešeny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Convoy</a:t>
            </a:r>
            <a:r>
              <a:rPr lang="cs-CZ" dirty="0" smtClean="0"/>
              <a:t> – řešení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55477EC9-07EB-460A-B9B9-9E8BE12DF000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477EC9-07EB-460A-B9B9-9E8BE12DF000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Convoy</a:t>
            </a:r>
            <a:r>
              <a:rPr lang="cs-CZ" dirty="0" smtClean="0"/>
              <a:t> – řešení   (Pascal </a:t>
            </a:r>
            <a:r>
              <a:rPr lang="cs-CZ" dirty="0" smtClean="0">
                <a:sym typeface="Wingdings" pitchFamily="2" charset="2"/>
              </a:rPr>
              <a:t>)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8229600" cy="3200400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J := I; </a:t>
            </a:r>
            <a:r>
              <a:rPr lang="cs-CZ" dirty="0" err="1" smtClean="0"/>
              <a:t>ActW</a:t>
            </a:r>
            <a:r>
              <a:rPr lang="cs-CZ" dirty="0" smtClean="0"/>
              <a:t> := </a:t>
            </a:r>
            <a:r>
              <a:rPr lang="cs-CZ" dirty="0" err="1" smtClean="0"/>
              <a:t>VehW</a:t>
            </a:r>
            <a:r>
              <a:rPr lang="cs-CZ" dirty="0" smtClean="0"/>
              <a:t>[I]; </a:t>
            </a:r>
            <a:r>
              <a:rPr lang="cs-CZ" dirty="0" err="1" smtClean="0"/>
              <a:t>ActS</a:t>
            </a:r>
            <a:r>
              <a:rPr lang="cs-CZ" dirty="0" smtClean="0"/>
              <a:t> := </a:t>
            </a:r>
            <a:r>
              <a:rPr lang="cs-CZ" dirty="0" err="1" smtClean="0"/>
              <a:t>VehS</a:t>
            </a:r>
            <a:r>
              <a:rPr lang="cs-CZ" dirty="0" smtClean="0"/>
              <a:t>[I];</a:t>
            </a:r>
          </a:p>
          <a:p>
            <a:r>
              <a:rPr lang="cs-CZ" dirty="0" err="1" smtClean="0"/>
              <a:t>While</a:t>
            </a:r>
            <a:r>
              <a:rPr lang="cs-CZ" dirty="0" smtClean="0"/>
              <a:t> (J &gt; 0) </a:t>
            </a:r>
            <a:r>
              <a:rPr lang="cs-CZ" dirty="0" err="1" smtClean="0"/>
              <a:t>and</a:t>
            </a:r>
            <a:r>
              <a:rPr lang="cs-CZ" dirty="0" smtClean="0"/>
              <a:t> (</a:t>
            </a:r>
            <a:r>
              <a:rPr lang="cs-CZ" dirty="0" err="1" smtClean="0"/>
              <a:t>ActW</a:t>
            </a:r>
            <a:r>
              <a:rPr lang="cs-CZ" dirty="0" smtClean="0"/>
              <a:t> &lt;= </a:t>
            </a:r>
            <a:r>
              <a:rPr lang="cs-CZ" dirty="0" err="1" smtClean="0"/>
              <a:t>BrLoad</a:t>
            </a:r>
            <a:r>
              <a:rPr lang="cs-CZ" dirty="0" smtClean="0"/>
              <a:t>) do</a:t>
            </a:r>
          </a:p>
          <a:p>
            <a:r>
              <a:rPr lang="cs-CZ" dirty="0" err="1" smtClean="0"/>
              <a:t>Begin</a:t>
            </a:r>
            <a:endParaRPr lang="cs-CZ" dirty="0" smtClean="0"/>
          </a:p>
          <a:p>
            <a:r>
              <a:rPr lang="cs-CZ" dirty="0" smtClean="0"/>
              <a:t>	</a:t>
            </a:r>
            <a:r>
              <a:rPr lang="cs-CZ" dirty="0" err="1" smtClean="0"/>
              <a:t>Dec</a:t>
            </a:r>
            <a:r>
              <a:rPr lang="cs-CZ" dirty="0" smtClean="0"/>
              <a:t>(J);</a:t>
            </a:r>
          </a:p>
          <a:p>
            <a:r>
              <a:rPr lang="cs-CZ" dirty="0" smtClean="0"/>
              <a:t>	</a:t>
            </a:r>
            <a:r>
              <a:rPr lang="cs-CZ" dirty="0" err="1" smtClean="0"/>
              <a:t>If</a:t>
            </a:r>
            <a:r>
              <a:rPr lang="cs-CZ" dirty="0" smtClean="0"/>
              <a:t> (</a:t>
            </a:r>
            <a:r>
              <a:rPr lang="cs-CZ" dirty="0" err="1" smtClean="0"/>
              <a:t>Best</a:t>
            </a:r>
            <a:r>
              <a:rPr lang="cs-CZ" dirty="0" smtClean="0"/>
              <a:t>[J] + 60 * </a:t>
            </a:r>
            <a:r>
              <a:rPr lang="cs-CZ" dirty="0" err="1" smtClean="0"/>
              <a:t>BrLen</a:t>
            </a:r>
            <a:r>
              <a:rPr lang="cs-CZ" dirty="0" smtClean="0"/>
              <a:t> / </a:t>
            </a:r>
            <a:r>
              <a:rPr lang="cs-CZ" dirty="0" err="1" smtClean="0"/>
              <a:t>ActS</a:t>
            </a:r>
            <a:r>
              <a:rPr lang="cs-CZ" dirty="0" smtClean="0"/>
              <a:t> &lt; </a:t>
            </a:r>
            <a:r>
              <a:rPr lang="cs-CZ" dirty="0" err="1" smtClean="0"/>
              <a:t>Best</a:t>
            </a:r>
            <a:r>
              <a:rPr lang="cs-CZ" dirty="0" smtClean="0"/>
              <a:t>[I]) </a:t>
            </a:r>
            <a:r>
              <a:rPr lang="cs-CZ" dirty="0" err="1" smtClean="0"/>
              <a:t>then</a:t>
            </a:r>
            <a:endParaRPr lang="cs-CZ" dirty="0" smtClean="0"/>
          </a:p>
          <a:p>
            <a:r>
              <a:rPr lang="cs-CZ" dirty="0" smtClean="0"/>
              <a:t>		</a:t>
            </a:r>
            <a:r>
              <a:rPr lang="cs-CZ" dirty="0" err="1" smtClean="0"/>
              <a:t>Best</a:t>
            </a:r>
            <a:r>
              <a:rPr lang="cs-CZ" dirty="0" smtClean="0"/>
              <a:t>[I] := </a:t>
            </a:r>
            <a:r>
              <a:rPr lang="cs-CZ" dirty="0" err="1" smtClean="0"/>
              <a:t>Best</a:t>
            </a:r>
            <a:r>
              <a:rPr lang="cs-CZ" dirty="0" smtClean="0"/>
              <a:t>[J] + 60 * </a:t>
            </a:r>
            <a:r>
              <a:rPr lang="cs-CZ" dirty="0" err="1" smtClean="0"/>
              <a:t>BrLen</a:t>
            </a:r>
            <a:r>
              <a:rPr lang="cs-CZ" dirty="0" smtClean="0"/>
              <a:t> / </a:t>
            </a:r>
            <a:r>
              <a:rPr lang="cs-CZ" dirty="0" err="1" smtClean="0"/>
              <a:t>ActS</a:t>
            </a:r>
            <a:r>
              <a:rPr lang="cs-CZ" dirty="0" smtClean="0"/>
              <a:t>; 	</a:t>
            </a:r>
            <a:r>
              <a:rPr lang="cs-CZ" dirty="0" err="1" smtClean="0"/>
              <a:t>If</a:t>
            </a:r>
            <a:r>
              <a:rPr lang="cs-CZ" dirty="0" smtClean="0"/>
              <a:t> (J &gt; 0) </a:t>
            </a:r>
            <a:r>
              <a:rPr lang="cs-CZ" dirty="0" err="1" smtClean="0"/>
              <a:t>then</a:t>
            </a:r>
            <a:r>
              <a:rPr lang="cs-CZ" dirty="0" smtClean="0"/>
              <a:t> </a:t>
            </a:r>
            <a:r>
              <a:rPr lang="cs-CZ" dirty="0" err="1" smtClean="0"/>
              <a:t>Begin</a:t>
            </a:r>
            <a:endParaRPr lang="cs-CZ" dirty="0" smtClean="0"/>
          </a:p>
          <a:p>
            <a:r>
              <a:rPr lang="cs-CZ" dirty="0" smtClean="0"/>
              <a:t>		</a:t>
            </a:r>
            <a:r>
              <a:rPr lang="cs-CZ" dirty="0" err="1" smtClean="0"/>
              <a:t>ActW</a:t>
            </a:r>
            <a:r>
              <a:rPr lang="cs-CZ" dirty="0" smtClean="0"/>
              <a:t> := </a:t>
            </a:r>
            <a:r>
              <a:rPr lang="cs-CZ" dirty="0" err="1" smtClean="0"/>
              <a:t>ActW</a:t>
            </a:r>
            <a:r>
              <a:rPr lang="cs-CZ" dirty="0" smtClean="0"/>
              <a:t> + </a:t>
            </a:r>
            <a:r>
              <a:rPr lang="cs-CZ" dirty="0" err="1" smtClean="0"/>
              <a:t>VehW</a:t>
            </a:r>
            <a:r>
              <a:rPr lang="cs-CZ" dirty="0" smtClean="0"/>
              <a:t>[J];</a:t>
            </a:r>
          </a:p>
          <a:p>
            <a:r>
              <a:rPr lang="cs-CZ" dirty="0" smtClean="0"/>
              <a:t>		</a:t>
            </a:r>
            <a:r>
              <a:rPr lang="cs-CZ" dirty="0" err="1" smtClean="0"/>
              <a:t>If</a:t>
            </a:r>
            <a:r>
              <a:rPr lang="cs-CZ" dirty="0" smtClean="0"/>
              <a:t> (</a:t>
            </a:r>
            <a:r>
              <a:rPr lang="cs-CZ" dirty="0" err="1" smtClean="0"/>
              <a:t>ActS</a:t>
            </a:r>
            <a:r>
              <a:rPr lang="cs-CZ" dirty="0" smtClean="0"/>
              <a:t> &gt; </a:t>
            </a:r>
            <a:r>
              <a:rPr lang="cs-CZ" dirty="0" err="1" smtClean="0"/>
              <a:t>VehS</a:t>
            </a:r>
            <a:r>
              <a:rPr lang="cs-CZ" dirty="0" smtClean="0"/>
              <a:t>[J]) </a:t>
            </a:r>
            <a:r>
              <a:rPr lang="cs-CZ" dirty="0" err="1" smtClean="0"/>
              <a:t>then</a:t>
            </a:r>
            <a:r>
              <a:rPr lang="cs-CZ" dirty="0" smtClean="0"/>
              <a:t> </a:t>
            </a:r>
            <a:r>
              <a:rPr lang="cs-CZ" dirty="0" err="1" smtClean="0"/>
              <a:t>ActS</a:t>
            </a:r>
            <a:r>
              <a:rPr lang="cs-CZ" dirty="0" smtClean="0"/>
              <a:t> := </a:t>
            </a:r>
            <a:r>
              <a:rPr lang="cs-CZ" dirty="0" err="1" smtClean="0"/>
              <a:t>VehS</a:t>
            </a:r>
            <a:r>
              <a:rPr lang="cs-CZ" dirty="0" smtClean="0"/>
              <a:t>[J]; 	</a:t>
            </a:r>
            <a:r>
              <a:rPr lang="cs-CZ" dirty="0" err="1" smtClean="0"/>
              <a:t>End</a:t>
            </a:r>
            <a:r>
              <a:rPr lang="cs-CZ" dirty="0" smtClean="0"/>
              <a:t>;</a:t>
            </a:r>
          </a:p>
          <a:p>
            <a:r>
              <a:rPr lang="cs-CZ" dirty="0" err="1" smtClean="0"/>
              <a:t>End</a:t>
            </a:r>
            <a:r>
              <a:rPr lang="cs-CZ" dirty="0" smtClean="0"/>
              <a:t>;</a:t>
            </a:r>
          </a:p>
        </p:txBody>
      </p:sp>
      <p:sp>
        <p:nvSpPr>
          <p:cNvPr id="11" name="Zástupný symbol pro obsah 10"/>
          <p:cNvSpPr>
            <a:spLocks noGrp="1"/>
          </p:cNvSpPr>
          <p:nvPr>
            <p:ph idx="13"/>
          </p:nvPr>
        </p:nvSpPr>
        <p:spPr>
          <a:xfrm>
            <a:off x="457200" y="1524000"/>
            <a:ext cx="8229600" cy="1447800"/>
          </a:xfrm>
        </p:spPr>
        <p:txBody>
          <a:bodyPr>
            <a:normAutofit/>
          </a:bodyPr>
          <a:lstStyle/>
          <a:p>
            <a:r>
              <a:rPr lang="cs-CZ" dirty="0" smtClean="0"/>
              <a:t>Jeden krok dynamického programování</a:t>
            </a:r>
          </a:p>
          <a:p>
            <a:pPr lvl="1"/>
            <a:r>
              <a:rPr lang="cs-CZ" dirty="0" smtClean="0"/>
              <a:t>Postupně přidávám vozidla, dokud stačí nosnost</a:t>
            </a:r>
          </a:p>
          <a:p>
            <a:pPr lvl="1"/>
            <a:r>
              <a:rPr lang="cs-CZ" dirty="0" smtClean="0"/>
              <a:t>Jeden krok není konstantní!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07526F-D6DD-4413-B0C2-F92F891970A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Piggy</a:t>
            </a:r>
            <a:r>
              <a:rPr lang="cs-CZ" dirty="0" smtClean="0"/>
              <a:t>-Bank</a:t>
            </a:r>
            <a:endParaRPr lang="cs-CZ" dirty="0"/>
          </a:p>
        </p:txBody>
      </p:sp>
      <p:pic>
        <p:nvPicPr>
          <p:cNvPr id="2051" name="Picture 3" descr="C:\Users\kacer\AppData\Local\Microsoft\Windows\Temporary Internet Files\Content.IE5\F0JILHUA\MC90033927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1676400"/>
            <a:ext cx="4328235" cy="4343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cs-CZ" dirty="0" smtClean="0"/>
              <a:t>Skládání součtu z čísel =&gt; dynamické programování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Zjistím pro </a:t>
            </a:r>
            <a:r>
              <a:rPr lang="cs-CZ" u="sng" dirty="0" smtClean="0"/>
              <a:t>všechny</a:t>
            </a:r>
            <a:r>
              <a:rPr lang="cs-CZ" dirty="0" smtClean="0"/>
              <a:t> možné hmotnosti, jakou nejmenší částku mohou představovat</a:t>
            </a:r>
          </a:p>
          <a:p>
            <a:endParaRPr lang="cs-CZ" dirty="0" smtClean="0"/>
          </a:p>
          <a:p>
            <a:r>
              <a:rPr lang="cs-CZ" dirty="0" smtClean="0"/>
              <a:t>Z menších hmotností odvozuji větší přidáváním mincí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Piggy</a:t>
            </a:r>
            <a:r>
              <a:rPr lang="cs-CZ" dirty="0" smtClean="0"/>
              <a:t>-bank – princip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55477EC9-07EB-460A-B9B9-9E8BE12DF00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Piggy</a:t>
            </a:r>
            <a:r>
              <a:rPr lang="cs-CZ" dirty="0" smtClean="0"/>
              <a:t>-bank – ilustrace</a:t>
            </a:r>
            <a:endParaRPr lang="cs-CZ" dirty="0"/>
          </a:p>
        </p:txBody>
      </p:sp>
      <p:graphicFrame>
        <p:nvGraphicFramePr>
          <p:cNvPr id="59" name="Tabulka 58"/>
          <p:cNvGraphicFramePr>
            <a:graphicFrameLocks noGrp="1"/>
          </p:cNvGraphicFramePr>
          <p:nvPr/>
        </p:nvGraphicFramePr>
        <p:xfrm>
          <a:off x="838200" y="2133600"/>
          <a:ext cx="7086602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700"/>
                <a:gridCol w="393700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</a:tblGrid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0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 smtClean="0"/>
                        <a:t>2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3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4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5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6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7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8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9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10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11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12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13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14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15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0" name="Elipsa 59"/>
          <p:cNvSpPr/>
          <p:nvPr/>
        </p:nvSpPr>
        <p:spPr>
          <a:xfrm>
            <a:off x="762000" y="2438400"/>
            <a:ext cx="533400" cy="6096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61" name="Volný tvar 60"/>
          <p:cNvSpPr/>
          <p:nvPr/>
        </p:nvSpPr>
        <p:spPr>
          <a:xfrm flipH="1">
            <a:off x="1143000" y="1828800"/>
            <a:ext cx="2438400" cy="6858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Volný tvar 22"/>
          <p:cNvSpPr/>
          <p:nvPr/>
        </p:nvSpPr>
        <p:spPr>
          <a:xfrm flipH="1">
            <a:off x="1066800" y="1295400"/>
            <a:ext cx="5181600" cy="11430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Volný tvar 23"/>
          <p:cNvSpPr/>
          <p:nvPr/>
        </p:nvSpPr>
        <p:spPr>
          <a:xfrm flipH="1">
            <a:off x="1143000" y="1600200"/>
            <a:ext cx="3429000" cy="9144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53" name="Tabulka 52"/>
          <p:cNvGraphicFramePr>
            <a:graphicFrameLocks noGrp="1"/>
          </p:cNvGraphicFramePr>
          <p:nvPr/>
        </p:nvGraphicFramePr>
        <p:xfrm>
          <a:off x="838200" y="3124200"/>
          <a:ext cx="7086602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700"/>
                <a:gridCol w="393700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</a:tblGrid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0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 smtClean="0"/>
                        <a:t>2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3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4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5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6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7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8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9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10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11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12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13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14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15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002060"/>
                          </a:solidFill>
                        </a:rPr>
                        <a:t>10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002060"/>
                          </a:solidFill>
                        </a:rPr>
                        <a:t>13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4" name="Elipsa 53"/>
          <p:cNvSpPr/>
          <p:nvPr/>
        </p:nvSpPr>
        <p:spPr>
          <a:xfrm>
            <a:off x="1143000" y="3429000"/>
            <a:ext cx="533400" cy="6096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5" name="Volný tvar 54"/>
          <p:cNvSpPr/>
          <p:nvPr/>
        </p:nvSpPr>
        <p:spPr>
          <a:xfrm flipH="1">
            <a:off x="1524000" y="3124200"/>
            <a:ext cx="2438400" cy="3810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Volný tvar 55"/>
          <p:cNvSpPr/>
          <p:nvPr/>
        </p:nvSpPr>
        <p:spPr>
          <a:xfrm flipH="1">
            <a:off x="1447800" y="2743200"/>
            <a:ext cx="5181600" cy="6858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Volný tvar 56"/>
          <p:cNvSpPr/>
          <p:nvPr/>
        </p:nvSpPr>
        <p:spPr>
          <a:xfrm flipH="1">
            <a:off x="1524000" y="2895600"/>
            <a:ext cx="3429000" cy="6096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77" name="Tabulka 76"/>
          <p:cNvGraphicFramePr>
            <a:graphicFrameLocks noGrp="1"/>
          </p:cNvGraphicFramePr>
          <p:nvPr/>
        </p:nvGraphicFramePr>
        <p:xfrm>
          <a:off x="838200" y="4114800"/>
          <a:ext cx="7086602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700"/>
                <a:gridCol w="393700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</a:tblGrid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0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 smtClean="0"/>
                        <a:t>2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3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4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5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6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7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8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9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10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11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12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13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14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15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002060"/>
                          </a:solidFill>
                        </a:rPr>
                        <a:t>10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002060"/>
                          </a:solidFill>
                        </a:rPr>
                        <a:t>13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8" name="Elipsa 77"/>
          <p:cNvSpPr/>
          <p:nvPr/>
        </p:nvSpPr>
        <p:spPr>
          <a:xfrm>
            <a:off x="3352800" y="4419600"/>
            <a:ext cx="533400" cy="6096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79" name="Volný tvar 78"/>
          <p:cNvSpPr/>
          <p:nvPr/>
        </p:nvSpPr>
        <p:spPr>
          <a:xfrm flipH="1">
            <a:off x="3733800" y="4114800"/>
            <a:ext cx="2438400" cy="3810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0" name="Volný tvar 79"/>
          <p:cNvSpPr/>
          <p:nvPr/>
        </p:nvSpPr>
        <p:spPr>
          <a:xfrm flipH="1">
            <a:off x="3657600" y="3733800"/>
            <a:ext cx="5181600" cy="6858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1" name="Volný tvar 80"/>
          <p:cNvSpPr/>
          <p:nvPr/>
        </p:nvSpPr>
        <p:spPr>
          <a:xfrm flipH="1">
            <a:off x="3733800" y="3886200"/>
            <a:ext cx="3429000" cy="6096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82" name="Tabulka 81"/>
          <p:cNvGraphicFramePr>
            <a:graphicFrameLocks noGrp="1"/>
          </p:cNvGraphicFramePr>
          <p:nvPr/>
        </p:nvGraphicFramePr>
        <p:xfrm>
          <a:off x="838200" y="5105400"/>
          <a:ext cx="7086602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700"/>
                <a:gridCol w="393700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</a:tblGrid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0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 smtClean="0"/>
                        <a:t>2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3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4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5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6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7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8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9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10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11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12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13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14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15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002060"/>
                          </a:solidFill>
                        </a:rPr>
                        <a:t>10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002060"/>
                          </a:solidFill>
                        </a:rPr>
                        <a:t>10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002060"/>
                          </a:solidFill>
                        </a:rPr>
                        <a:t>15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3" name="Elipsa 82"/>
          <p:cNvSpPr/>
          <p:nvPr/>
        </p:nvSpPr>
        <p:spPr>
          <a:xfrm>
            <a:off x="4267200" y="5410200"/>
            <a:ext cx="533400" cy="6096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84" name="Volný tvar 83"/>
          <p:cNvSpPr/>
          <p:nvPr/>
        </p:nvSpPr>
        <p:spPr>
          <a:xfrm flipH="1">
            <a:off x="4648200" y="5105400"/>
            <a:ext cx="2438400" cy="3810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6" name="Volný tvar 85"/>
          <p:cNvSpPr/>
          <p:nvPr/>
        </p:nvSpPr>
        <p:spPr>
          <a:xfrm flipH="1">
            <a:off x="4648200" y="4876800"/>
            <a:ext cx="3429000" cy="6096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Zástupný symbol pro obsah 2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1676400"/>
          </a:xfrm>
        </p:spPr>
        <p:txBody>
          <a:bodyPr/>
          <a:lstStyle/>
          <a:p>
            <a:r>
              <a:rPr lang="cs-CZ" dirty="0" smtClean="0"/>
              <a:t>Mince: 5Kč</a:t>
            </a:r>
            <a:r>
              <a:rPr lang="en-US" dirty="0" smtClean="0"/>
              <a:t>/</a:t>
            </a:r>
            <a:r>
              <a:rPr lang="cs-CZ" dirty="0" smtClean="0"/>
              <a:t>6</a:t>
            </a:r>
            <a:r>
              <a:rPr lang="en-US" dirty="0" smtClean="0"/>
              <a:t>g</a:t>
            </a:r>
            <a:r>
              <a:rPr lang="cs-CZ" dirty="0" smtClean="0"/>
              <a:t>,  10Kč</a:t>
            </a:r>
            <a:r>
              <a:rPr lang="en-US" dirty="0" smtClean="0"/>
              <a:t>/</a:t>
            </a:r>
            <a:r>
              <a:rPr lang="cs-CZ" dirty="0" smtClean="0"/>
              <a:t>8g, 13Kč</a:t>
            </a:r>
            <a:r>
              <a:rPr lang="en-US" dirty="0" smtClean="0"/>
              <a:t>/</a:t>
            </a:r>
            <a:r>
              <a:rPr lang="cs-CZ" dirty="0" smtClean="0"/>
              <a:t>12g  </a:t>
            </a:r>
            <a:endParaRPr lang="cs-CZ" dirty="0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26" name="Zástupný symbol pro číslo snímku 2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55477EC9-07EB-460A-B9B9-9E8BE12DF00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27" name="Zástupný symbol pro zápatí 2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1" grpId="0" animBg="1"/>
      <p:bldP spid="23" grpId="0" animBg="1"/>
      <p:bldP spid="24" grpId="0" animBg="1"/>
      <p:bldP spid="54" grpId="0" animBg="1"/>
      <p:bldP spid="55" grpId="0" animBg="1"/>
      <p:bldP spid="56" grpId="0" animBg="1"/>
      <p:bldP spid="57" grpId="0" animBg="1"/>
      <p:bldP spid="78" grpId="0" animBg="1"/>
      <p:bldP spid="79" grpId="0" animBg="1"/>
      <p:bldP spid="80" grpId="0" animBg="1"/>
      <p:bldP spid="81" grpId="0" animBg="1"/>
      <p:bldP spid="83" grpId="0" animBg="1"/>
      <p:bldP spid="84" grpId="0" animBg="1"/>
      <p:bldP spid="8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07526F-D6DD-4413-B0C2-F92F891970A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Money</a:t>
            </a:r>
            <a:endParaRPr lang="cs-CZ" dirty="0"/>
          </a:p>
        </p:txBody>
      </p:sp>
      <p:pic>
        <p:nvPicPr>
          <p:cNvPr id="1027" name="Picture 3" descr="C:\Users\kacer\AppData\Local\Microsoft\Windows\Temporary Internet Files\Content.IE5\2BASTO6G\MC900440391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1600200"/>
            <a:ext cx="4572000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Skládání součtu z čísel =&gt; dynamické programování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Zjistím, jaké všechny částky a kolika nejméně platidly může zaplatit</a:t>
            </a:r>
          </a:p>
          <a:p>
            <a:pPr lvl="1"/>
            <a:r>
              <a:rPr lang="cs-CZ" dirty="0" smtClean="0"/>
              <a:t>zákazník</a:t>
            </a:r>
          </a:p>
          <a:p>
            <a:pPr lvl="1"/>
            <a:r>
              <a:rPr lang="cs-CZ" dirty="0" smtClean="0"/>
              <a:t>prodavač</a:t>
            </a:r>
          </a:p>
          <a:p>
            <a:r>
              <a:rPr lang="cs-CZ" dirty="0" smtClean="0"/>
              <a:t>To vše samozřejmě v haléřích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Podobně jako úloha z minulé přednášky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Money – princip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55477EC9-07EB-460A-B9B9-9E8BE12DF00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datum 2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55477EC9-07EB-460A-B9B9-9E8BE12DF00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 dirty="0"/>
          </a:p>
        </p:txBody>
      </p:sp>
      <p:sp>
        <p:nvSpPr>
          <p:cNvPr id="58" name="Zástupný symbol pro obsah 57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1295400"/>
          </a:xfrm>
        </p:spPr>
        <p:txBody>
          <a:bodyPr/>
          <a:lstStyle/>
          <a:p>
            <a:r>
              <a:rPr lang="cs-CZ" dirty="0" smtClean="0"/>
              <a:t>Postupně přidávám jednotlivá platidla</a:t>
            </a:r>
            <a:r>
              <a:rPr lang="cs-CZ" dirty="0" smtClean="0">
                <a:solidFill>
                  <a:schemeClr val="tx1">
                    <a:lumMod val="85000"/>
                  </a:schemeClr>
                </a:solidFill>
              </a:rPr>
              <a:t>  (směr??)</a:t>
            </a:r>
            <a:endParaRPr lang="cs-CZ" dirty="0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Money – postup</a:t>
            </a:r>
            <a:endParaRPr lang="cs-CZ" dirty="0"/>
          </a:p>
        </p:txBody>
      </p:sp>
      <p:graphicFrame>
        <p:nvGraphicFramePr>
          <p:cNvPr id="59" name="Tabulka 58"/>
          <p:cNvGraphicFramePr>
            <a:graphicFrameLocks noGrp="1"/>
          </p:cNvGraphicFramePr>
          <p:nvPr/>
        </p:nvGraphicFramePr>
        <p:xfrm>
          <a:off x="838200" y="2133600"/>
          <a:ext cx="6019800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"/>
                <a:gridCol w="2667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0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 smtClean="0"/>
                        <a:t>2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3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4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5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6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7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8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9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10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11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12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13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14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15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16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17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18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19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0" name="Elipsa 59"/>
          <p:cNvSpPr/>
          <p:nvPr/>
        </p:nvSpPr>
        <p:spPr>
          <a:xfrm>
            <a:off x="762000" y="2743200"/>
            <a:ext cx="457200" cy="7620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61" name="Volný tvar 60"/>
          <p:cNvSpPr/>
          <p:nvPr/>
        </p:nvSpPr>
        <p:spPr>
          <a:xfrm flipH="1">
            <a:off x="1066800" y="2057400"/>
            <a:ext cx="1371600" cy="6858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2" name="TextovéPole 61"/>
          <p:cNvSpPr txBox="1"/>
          <p:nvPr/>
        </p:nvSpPr>
        <p:spPr>
          <a:xfrm>
            <a:off x="7315200" y="2819400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5 K</a:t>
            </a:r>
            <a:r>
              <a:rPr lang="cs-CZ" sz="2800" dirty="0" smtClean="0"/>
              <a:t>č</a:t>
            </a:r>
            <a:endParaRPr lang="cs-CZ" sz="2800" dirty="0"/>
          </a:p>
        </p:txBody>
      </p:sp>
      <p:graphicFrame>
        <p:nvGraphicFramePr>
          <p:cNvPr id="63" name="Tabulka 62"/>
          <p:cNvGraphicFramePr>
            <a:graphicFrameLocks noGrp="1"/>
          </p:cNvGraphicFramePr>
          <p:nvPr/>
        </p:nvGraphicFramePr>
        <p:xfrm>
          <a:off x="838200" y="3581400"/>
          <a:ext cx="6019800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"/>
                <a:gridCol w="2667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0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 smtClean="0"/>
                        <a:t>2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3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4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5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6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7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8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9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10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11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12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13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14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15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16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17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18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19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4" name="Elipsa 63"/>
          <p:cNvSpPr/>
          <p:nvPr/>
        </p:nvSpPr>
        <p:spPr>
          <a:xfrm>
            <a:off x="762000" y="4267200"/>
            <a:ext cx="457200" cy="7620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65" name="Volný tvar 64"/>
          <p:cNvSpPr/>
          <p:nvPr/>
        </p:nvSpPr>
        <p:spPr>
          <a:xfrm flipH="1">
            <a:off x="1066800" y="3505200"/>
            <a:ext cx="1371600" cy="6858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6" name="TextovéPole 65"/>
          <p:cNvSpPr txBox="1"/>
          <p:nvPr/>
        </p:nvSpPr>
        <p:spPr>
          <a:xfrm>
            <a:off x="7315200" y="4267200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5 K</a:t>
            </a:r>
            <a:r>
              <a:rPr lang="cs-CZ" sz="2800" dirty="0" smtClean="0"/>
              <a:t>č</a:t>
            </a:r>
            <a:endParaRPr lang="cs-CZ" sz="2800" dirty="0"/>
          </a:p>
        </p:txBody>
      </p:sp>
      <p:graphicFrame>
        <p:nvGraphicFramePr>
          <p:cNvPr id="67" name="Tabulka 66"/>
          <p:cNvGraphicFramePr>
            <a:graphicFrameLocks noGrp="1"/>
          </p:cNvGraphicFramePr>
          <p:nvPr/>
        </p:nvGraphicFramePr>
        <p:xfrm>
          <a:off x="838200" y="5029200"/>
          <a:ext cx="6019800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"/>
                <a:gridCol w="2667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0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 smtClean="0"/>
                        <a:t>2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3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4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5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6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7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8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9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10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11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12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13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14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15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16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17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18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19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8" name="Elipsa 67"/>
          <p:cNvSpPr/>
          <p:nvPr/>
        </p:nvSpPr>
        <p:spPr>
          <a:xfrm>
            <a:off x="762000" y="5638800"/>
            <a:ext cx="457200" cy="7620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69" name="Volný tvar 68"/>
          <p:cNvSpPr/>
          <p:nvPr/>
        </p:nvSpPr>
        <p:spPr>
          <a:xfrm flipH="1">
            <a:off x="1066800" y="4953000"/>
            <a:ext cx="2819400" cy="6858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0" name="TextovéPole 69"/>
          <p:cNvSpPr txBox="1"/>
          <p:nvPr/>
        </p:nvSpPr>
        <p:spPr>
          <a:xfrm>
            <a:off x="7315200" y="5715000"/>
            <a:ext cx="11031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10</a:t>
            </a:r>
            <a:r>
              <a:rPr lang="en-US" sz="2800" dirty="0" smtClean="0"/>
              <a:t> K</a:t>
            </a:r>
            <a:r>
              <a:rPr lang="cs-CZ" sz="2800" dirty="0" smtClean="0"/>
              <a:t>č</a:t>
            </a:r>
            <a:endParaRPr lang="cs-CZ" sz="2800" dirty="0"/>
          </a:p>
        </p:txBody>
      </p:sp>
      <p:sp>
        <p:nvSpPr>
          <p:cNvPr id="71" name="Elipsa 70"/>
          <p:cNvSpPr/>
          <p:nvPr/>
        </p:nvSpPr>
        <p:spPr>
          <a:xfrm>
            <a:off x="2209800" y="4267200"/>
            <a:ext cx="457200" cy="7620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72" name="Volný tvar 71"/>
          <p:cNvSpPr/>
          <p:nvPr/>
        </p:nvSpPr>
        <p:spPr>
          <a:xfrm flipH="1">
            <a:off x="2514600" y="3505200"/>
            <a:ext cx="1371600" cy="6858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3" name="Elipsa 72"/>
          <p:cNvSpPr/>
          <p:nvPr/>
        </p:nvSpPr>
        <p:spPr>
          <a:xfrm>
            <a:off x="2209800" y="5638800"/>
            <a:ext cx="457200" cy="7620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74" name="Elipsa 73"/>
          <p:cNvSpPr/>
          <p:nvPr/>
        </p:nvSpPr>
        <p:spPr>
          <a:xfrm>
            <a:off x="3733800" y="5638800"/>
            <a:ext cx="457200" cy="7620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75" name="Volný tvar 74"/>
          <p:cNvSpPr/>
          <p:nvPr/>
        </p:nvSpPr>
        <p:spPr>
          <a:xfrm flipH="1">
            <a:off x="2514600" y="4953000"/>
            <a:ext cx="2819400" cy="6858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6" name="Volný tvar 75"/>
          <p:cNvSpPr/>
          <p:nvPr/>
        </p:nvSpPr>
        <p:spPr>
          <a:xfrm flipH="1">
            <a:off x="4038600" y="4953000"/>
            <a:ext cx="2819400" cy="6858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1" grpId="0" animBg="1"/>
      <p:bldP spid="64" grpId="0" animBg="1"/>
      <p:bldP spid="65" grpId="0" animBg="1"/>
      <p:bldP spid="66" grpId="0"/>
      <p:bldP spid="68" grpId="0" animBg="1"/>
      <p:bldP spid="69" grpId="0" animBg="1"/>
      <p:bldP spid="70" grpId="0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Nakonec vyzkouším všechny dvojice</a:t>
            </a:r>
            <a:br>
              <a:rPr lang="cs-CZ" dirty="0" smtClean="0"/>
            </a:br>
            <a:r>
              <a:rPr lang="cs-CZ" dirty="0" smtClean="0"/>
              <a:t>s daným rozdílem</a:t>
            </a:r>
          </a:p>
          <a:p>
            <a:pPr lvl="3"/>
            <a:endParaRPr lang="cs-CZ" dirty="0" smtClean="0"/>
          </a:p>
          <a:p>
            <a:r>
              <a:rPr lang="cs-CZ" dirty="0" smtClean="0"/>
              <a:t>Např. pro platbu  </a:t>
            </a:r>
            <a:r>
              <a:rPr lang="en-US" dirty="0" smtClean="0">
                <a:solidFill>
                  <a:srgbClr val="00FFFF"/>
                </a:solidFill>
              </a:rPr>
              <a:t>0,07</a:t>
            </a:r>
            <a:r>
              <a:rPr lang="cs-CZ" dirty="0" smtClean="0">
                <a:solidFill>
                  <a:srgbClr val="00FFFF"/>
                </a:solidFill>
              </a:rPr>
              <a:t> Kč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Money – řešení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55477EC9-07EB-460A-B9B9-9E8BE12DF00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2286000" y="3505200"/>
          <a:ext cx="6019800" cy="77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"/>
                <a:gridCol w="2667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0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1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0" dirty="0" smtClean="0"/>
                        <a:t>2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3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4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5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6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7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8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9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10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11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12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13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14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15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16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17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18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19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ulka 8"/>
          <p:cNvGraphicFramePr>
            <a:graphicFrameLocks noGrp="1"/>
          </p:cNvGraphicFramePr>
          <p:nvPr/>
        </p:nvGraphicFramePr>
        <p:xfrm>
          <a:off x="2286000" y="5181600"/>
          <a:ext cx="6019800" cy="77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"/>
                <a:gridCol w="2667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0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1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0" dirty="0" smtClean="0"/>
                        <a:t>2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3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4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5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6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7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8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9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10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11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12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13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14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15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16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17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18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19</a:t>
                      </a:r>
                      <a:endParaRPr lang="cs-CZ" sz="11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Obdélník 9"/>
          <p:cNvSpPr/>
          <p:nvPr/>
        </p:nvSpPr>
        <p:spPr>
          <a:xfrm>
            <a:off x="533400" y="3733800"/>
            <a:ext cx="13716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Zákazník</a:t>
            </a:r>
            <a:endParaRPr lang="cs-CZ" dirty="0"/>
          </a:p>
        </p:txBody>
      </p:sp>
      <p:sp>
        <p:nvSpPr>
          <p:cNvPr id="11" name="Obdélník 10"/>
          <p:cNvSpPr/>
          <p:nvPr/>
        </p:nvSpPr>
        <p:spPr>
          <a:xfrm>
            <a:off x="533400" y="5410200"/>
            <a:ext cx="13716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Prodavač</a:t>
            </a:r>
            <a:endParaRPr lang="cs-CZ" dirty="0"/>
          </a:p>
        </p:txBody>
      </p:sp>
      <p:cxnSp>
        <p:nvCxnSpPr>
          <p:cNvPr id="13" name="Přímá spojovací čára 12"/>
          <p:cNvCxnSpPr/>
          <p:nvPr/>
        </p:nvCxnSpPr>
        <p:spPr>
          <a:xfrm flipH="1">
            <a:off x="2438400" y="4267200"/>
            <a:ext cx="2057400" cy="1219200"/>
          </a:xfrm>
          <a:prstGeom prst="line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 flipH="1">
            <a:off x="2743200" y="4267200"/>
            <a:ext cx="2057400" cy="1219200"/>
          </a:xfrm>
          <a:prstGeom prst="line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ovací čára 23"/>
          <p:cNvCxnSpPr/>
          <p:nvPr/>
        </p:nvCxnSpPr>
        <p:spPr>
          <a:xfrm flipH="1">
            <a:off x="3048000" y="4267200"/>
            <a:ext cx="2057400" cy="1219200"/>
          </a:xfrm>
          <a:prstGeom prst="line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ovací čára 24"/>
          <p:cNvCxnSpPr/>
          <p:nvPr/>
        </p:nvCxnSpPr>
        <p:spPr>
          <a:xfrm flipH="1">
            <a:off x="3352800" y="4267200"/>
            <a:ext cx="2057400" cy="1219200"/>
          </a:xfrm>
          <a:prstGeom prst="line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ovací čára 25"/>
          <p:cNvCxnSpPr/>
          <p:nvPr/>
        </p:nvCxnSpPr>
        <p:spPr>
          <a:xfrm flipH="1">
            <a:off x="3657600" y="4267200"/>
            <a:ext cx="2057400" cy="1219200"/>
          </a:xfrm>
          <a:prstGeom prst="line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 flipH="1">
            <a:off x="3962400" y="4267200"/>
            <a:ext cx="2057400" cy="1219200"/>
          </a:xfrm>
          <a:prstGeom prst="line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Řešení - dynamické programování</a:t>
            </a:r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07526F-D6DD-4413-B0C2-F92F891970A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Shooting Gallery</a:t>
            </a:r>
            <a:endParaRPr lang="cs-CZ" dirty="0"/>
          </a:p>
        </p:txBody>
      </p:sp>
      <p:pic>
        <p:nvPicPr>
          <p:cNvPr id="1026" name="Picture 2" descr="https://cdn.pixabay.com/photo/2013/07/12/13/24/duck-146967_960_72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89" y="2990850"/>
            <a:ext cx="152590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https://cdn.pixabay.com/photo/2013/07/12/13/24/duck-146967_960_72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894" y="2990850"/>
            <a:ext cx="152590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https://cdn.pixabay.com/photo/2013/07/12/13/24/duck-146967_960_72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799" y="2971800"/>
            <a:ext cx="152590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https://cdn.pixabay.com/photo/2013/07/12/13/24/duck-146967_960_72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9704" y="2971800"/>
            <a:ext cx="152590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https://cdn.pixabay.com/photo/2013/07/12/13/24/duck-146967_960_72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5609" y="2962275"/>
            <a:ext cx="152590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íl, Lukostřelba, Okres, Oblouk, Cíle, Šipka, Hit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944" y="2009775"/>
            <a:ext cx="3019426" cy="3019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ír">
  <a:themeElements>
    <a:clrScheme name="Papí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í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í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1862</TotalTime>
  <Words>858</Words>
  <Application>Microsoft Office PowerPoint</Application>
  <PresentationFormat>Předvádění na obrazovce (4:3)</PresentationFormat>
  <Paragraphs>455</Paragraphs>
  <Slides>17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Papír</vt:lpstr>
      <vt:lpstr>Prezentace aplikace PowerPoint</vt:lpstr>
      <vt:lpstr>Piggy-Bank</vt:lpstr>
      <vt:lpstr>Piggy-bank – princip</vt:lpstr>
      <vt:lpstr>Piggy-bank – ilustrace</vt:lpstr>
      <vt:lpstr>Money</vt:lpstr>
      <vt:lpstr>Money – princip</vt:lpstr>
      <vt:lpstr>Money – postup</vt:lpstr>
      <vt:lpstr>Money – řešení</vt:lpstr>
      <vt:lpstr>Shooting Gallery</vt:lpstr>
      <vt:lpstr>Gallery – princip</vt:lpstr>
      <vt:lpstr>Gallery – pole pro D.P.  (od–do)  </vt:lpstr>
      <vt:lpstr>Gallery – řešení</vt:lpstr>
      <vt:lpstr>Convoy</vt:lpstr>
      <vt:lpstr>Convoy – princip</vt:lpstr>
      <vt:lpstr>Convoy – ilustrace</vt:lpstr>
      <vt:lpstr>Convoy – řešení</vt:lpstr>
      <vt:lpstr>Convoy – řešení   (Pascal )</vt:lpstr>
    </vt:vector>
  </TitlesOfParts>
  <Company>ACM-ICPC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Martin Kacer</dc:creator>
  <cp:lastModifiedBy>user</cp:lastModifiedBy>
  <cp:revision>243</cp:revision>
  <dcterms:created xsi:type="dcterms:W3CDTF">2007-10-20T10:40:39Z</dcterms:created>
  <dcterms:modified xsi:type="dcterms:W3CDTF">2025-11-26T21:25:25Z</dcterms:modified>
</cp:coreProperties>
</file>