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56"/>
  </p:notesMasterIdLst>
  <p:sldIdLst>
    <p:sldId id="414" r:id="rId2"/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6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58" r:id="rId25"/>
    <p:sldId id="410" r:id="rId26"/>
    <p:sldId id="411" r:id="rId27"/>
    <p:sldId id="415" r:id="rId28"/>
    <p:sldId id="413" r:id="rId29"/>
    <p:sldId id="412" r:id="rId30"/>
    <p:sldId id="436" r:id="rId31"/>
    <p:sldId id="437" r:id="rId32"/>
    <p:sldId id="438" r:id="rId33"/>
    <p:sldId id="461" r:id="rId34"/>
    <p:sldId id="459" r:id="rId35"/>
    <p:sldId id="440" r:id="rId36"/>
    <p:sldId id="460" r:id="rId37"/>
    <p:sldId id="441" r:id="rId38"/>
    <p:sldId id="442" r:id="rId39"/>
    <p:sldId id="443" r:id="rId40"/>
    <p:sldId id="444" r:id="rId41"/>
    <p:sldId id="445" r:id="rId42"/>
    <p:sldId id="446" r:id="rId43"/>
    <p:sldId id="447" r:id="rId44"/>
    <p:sldId id="448" r:id="rId45"/>
    <p:sldId id="449" r:id="rId46"/>
    <p:sldId id="450" r:id="rId47"/>
    <p:sldId id="451" r:id="rId48"/>
    <p:sldId id="452" r:id="rId49"/>
    <p:sldId id="453" r:id="rId50"/>
    <p:sldId id="454" r:id="rId51"/>
    <p:sldId id="455" r:id="rId52"/>
    <p:sldId id="456" r:id="rId53"/>
    <p:sldId id="457" r:id="rId54"/>
    <p:sldId id="416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FF"/>
    <a:srgbClr val="00FF00"/>
    <a:srgbClr val="CCFF66"/>
    <a:srgbClr val="00FFFF"/>
    <a:srgbClr val="FF9966"/>
    <a:srgbClr val="FFFF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64" autoAdjust="0"/>
  </p:normalViewPr>
  <p:slideViewPr>
    <p:cSldViewPr>
      <p:cViewPr varScale="1">
        <p:scale>
          <a:sx n="122" d="100"/>
          <a:sy n="122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FECC3-D5BE-4F5B-BEE5-7952A69696E6}" type="datetimeFigureOut">
              <a:rPr lang="cs-CZ" smtClean="0"/>
              <a:pPr/>
              <a:t>01.11.2023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8C99-C8A1-4647-A97A-CC8B6AB1E3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05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8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BBA33-77E8-4B23-819E-747164242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4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C1BB8-8C74-4EE9-9AF2-A9FB9940C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153F-69D5-43E2-8DBD-5D306D8B4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4DC5C-BEEA-4E80-B5DD-3A6D2E526F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0B8D0-B599-48F2-84B3-E33E18AD1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66CA-822A-4B2A-8076-D67717D51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>
            <a:normAutofit/>
          </a:bodyPr>
          <a:lstStyle/>
          <a:p>
            <a:pPr lvl="0"/>
            <a:endParaRPr lang="cs-CZ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5F22-AE23-452B-B20D-B519F6D00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2C49-E9AB-4C41-B4AB-79493F568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9FC4-5103-46D0-B9D5-DBDAA090E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25F3B-DAA5-40A1-B7D3-00E0AA9F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roj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tIns="108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F6A52-F546-4C9E-949D-BD6435E10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zdroj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3124200"/>
            <a:ext cx="8229600" cy="2971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72000" tIns="108000" rIns="72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8" name="Zástupný symbol pro obsah 8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4478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F2B5-D309-4620-A44A-4A6178C9A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DB6BE-14D5-4D2F-85E5-D6EDFF40B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ovací čár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0F1DE-A404-44A2-BAF8-3FD4B69DD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11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F36D-1261-4542-9AC0-C8E0EA194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E89A252-672A-4430-8048-9F7CFB6BE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0" r:id="rId1"/>
    <p:sldLayoutId id="2147483861" r:id="rId2"/>
    <p:sldLayoutId id="2147483871" r:id="rId3"/>
    <p:sldLayoutId id="2147483862" r:id="rId4"/>
    <p:sldLayoutId id="2147483863" r:id="rId5"/>
    <p:sldLayoutId id="2147483864" r:id="rId6"/>
    <p:sldLayoutId id="2147483865" r:id="rId7"/>
    <p:sldLayoutId id="2147483872" r:id="rId8"/>
    <p:sldLayoutId id="2147483866" r:id="rId9"/>
    <p:sldLayoutId id="2147483867" r:id="rId10"/>
    <p:sldLayoutId id="2147483873" r:id="rId11"/>
    <p:sldLayoutId id="2147483874" r:id="rId12"/>
    <p:sldLayoutId id="2147483868" r:id="rId13"/>
    <p:sldLayoutId id="2147483869" r:id="rId14"/>
    <p:sldLayoutId id="2147483875" r:id="rId15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lang="en-US" sz="4200" b="1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FFF00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rgbClr val="CCFFFF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533400"/>
            <a:ext cx="8226425" cy="2133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spc="-100" noProof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5</a:t>
            </a:r>
            <a:r>
              <a:rPr kumimoji="0" lang="en-US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Řešení</a:t>
            </a:r>
            <a:b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druhé</a:t>
            </a:r>
            <a:r>
              <a:rPr kumimoji="0" lang="cs-CZ" sz="6000" b="1" i="0" u="none" strike="noStrike" kern="1200" cap="none" spc="-100" normalizeH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sady </a:t>
            </a: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úloh</a:t>
            </a:r>
            <a:endParaRPr kumimoji="0" lang="en-US" sz="2400" b="1" i="0" u="none" strike="noStrike" kern="1200" cap="none" spc="-100" normalizeH="0" baseline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40000"/>
                  <a:lumOff val="60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1552" y="5450113"/>
            <a:ext cx="1237721" cy="995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0999" y="3048000"/>
            <a:ext cx="708660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1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ZS </a:t>
            </a: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2023/2024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01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Martin 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4780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9265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4524375" y="287178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26038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44958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3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7130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50292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44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162118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16660"/>
              </p:ext>
            </p:extLst>
          </p:nvPr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55626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5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587143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60960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7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893641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66294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90776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71628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9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Vybraná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671072"/>
              </p:ext>
            </p:extLst>
          </p:nvPr>
        </p:nvGraphicFramePr>
        <p:xfrm>
          <a:off x="1219200" y="4572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1752600"/>
            <a:ext cx="6553200" cy="23622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800" b="1" dirty="0" smtClean="0">
                <a:latin typeface="+mn-lt"/>
                <a:cs typeface="+mn-cs"/>
              </a:rPr>
              <a:t>Operační složitost</a:t>
            </a:r>
          </a:p>
          <a:p>
            <a:pPr marL="457200" indent="-45720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rgbClr val="CCFFFF"/>
                </a:solidFill>
                <a:latin typeface="+mn-lt"/>
                <a:cs typeface="+mn-cs"/>
              </a:rPr>
              <a:t>p</a:t>
            </a:r>
            <a:r>
              <a:rPr lang="cs-CZ" sz="2800" dirty="0" smtClean="0">
                <a:solidFill>
                  <a:srgbClr val="CCFFFF"/>
                </a:solidFill>
                <a:latin typeface="+mn-lt"/>
                <a:cs typeface="+mn-cs"/>
              </a:rPr>
              <a:t>ole je vždy seřazené</a:t>
            </a:r>
          </a:p>
          <a:p>
            <a:pPr marL="457200" indent="-45720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800" smtClean="0">
                <a:solidFill>
                  <a:srgbClr val="CCFFFF"/>
                </a:solidFill>
                <a:latin typeface="+mn-lt"/>
                <a:cs typeface="+mn-cs"/>
              </a:rPr>
              <a:t>=&gt; Binární </a:t>
            </a:r>
            <a:r>
              <a:rPr lang="cs-CZ" sz="2800" dirty="0" smtClean="0">
                <a:solidFill>
                  <a:srgbClr val="CCFFFF"/>
                </a:solidFill>
                <a:latin typeface="+mn-lt"/>
                <a:cs typeface="+mn-cs"/>
              </a:rPr>
              <a:t>půlení</a:t>
            </a:r>
          </a:p>
          <a:p>
            <a:pPr marL="457200" indent="-45720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rgbClr val="CCFFFF"/>
                </a:solidFill>
                <a:latin typeface="+mn-lt"/>
                <a:cs typeface="+mn-cs"/>
              </a:rPr>
              <a:t>c</a:t>
            </a:r>
            <a:r>
              <a:rPr lang="cs-CZ" sz="2800" dirty="0" smtClean="0">
                <a:solidFill>
                  <a:srgbClr val="CCFFFF"/>
                </a:solidFill>
                <a:latin typeface="+mn-lt"/>
                <a:cs typeface="+mn-cs"/>
              </a:rPr>
              <a:t>elkově O(n . </a:t>
            </a:r>
            <a:r>
              <a:rPr lang="cs-CZ" sz="2800" dirty="0">
                <a:solidFill>
                  <a:srgbClr val="CCFFFF"/>
                </a:solidFill>
                <a:latin typeface="+mn-lt"/>
                <a:cs typeface="+mn-cs"/>
              </a:rPr>
              <a:t>l</a:t>
            </a:r>
            <a:r>
              <a:rPr lang="cs-CZ" sz="2800" dirty="0" smtClean="0">
                <a:solidFill>
                  <a:srgbClr val="CCFFFF"/>
                </a:solidFill>
                <a:latin typeface="+mn-lt"/>
                <a:cs typeface="+mn-cs"/>
              </a:rPr>
              <a:t>og n)</a:t>
            </a:r>
            <a:endParaRPr lang="cs-CZ" sz="2800" dirty="0">
              <a:solidFill>
                <a:srgbClr val="CCFFFF"/>
              </a:solidFill>
              <a:latin typeface="+mn-lt"/>
              <a:cs typeface="+mn-cs"/>
            </a:endParaRP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Triangle</a:t>
            </a:r>
            <a:endParaRPr lang="cs-CZ" dirty="0"/>
          </a:p>
        </p:txBody>
      </p:sp>
      <p:sp>
        <p:nvSpPr>
          <p:cNvPr id="31746" name="Zástupný symbol pro obsah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Najít maximální souvislý trojúhelník</a:t>
            </a:r>
          </a:p>
        </p:txBody>
      </p:sp>
      <p:sp>
        <p:nvSpPr>
          <p:cNvPr id="30" name="Zástupný symbol pro datum 2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32" name="Zástupný symbol pro zápatí 9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33" name="Zástupný symbol pro číslo snímku 2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4114800" y="3276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 flipV="1">
            <a:off x="3733800" y="27432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 flipV="1">
            <a:off x="4495800" y="27432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Rovnoramenný trojúhelník 6"/>
          <p:cNvSpPr/>
          <p:nvPr/>
        </p:nvSpPr>
        <p:spPr>
          <a:xfrm flipV="1">
            <a:off x="3352800" y="2209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Rovnoramenný trojúhelník 7"/>
          <p:cNvSpPr/>
          <p:nvPr/>
        </p:nvSpPr>
        <p:spPr>
          <a:xfrm flipV="1">
            <a:off x="4114800" y="2209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 flipV="1">
            <a:off x="4876800" y="2209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 flipV="1">
            <a:off x="2971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 flipV="1">
            <a:off x="3733800" y="16764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flipV="1">
            <a:off x="4495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Rovnoramenný trojúhelník 12"/>
          <p:cNvSpPr/>
          <p:nvPr/>
        </p:nvSpPr>
        <p:spPr>
          <a:xfrm flipV="1">
            <a:off x="5257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 flipV="1">
            <a:off x="2590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Rovnoramenný trojúhelník 14"/>
          <p:cNvSpPr/>
          <p:nvPr/>
        </p:nvSpPr>
        <p:spPr>
          <a:xfrm flipV="1">
            <a:off x="3352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flipV="1">
            <a:off x="4114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Rovnoramenný trojúhelník 16"/>
          <p:cNvSpPr/>
          <p:nvPr/>
        </p:nvSpPr>
        <p:spPr>
          <a:xfrm flipV="1">
            <a:off x="4876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Rovnoramenný trojúhelník 17"/>
          <p:cNvSpPr/>
          <p:nvPr/>
        </p:nvSpPr>
        <p:spPr>
          <a:xfrm flipV="1">
            <a:off x="5638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Rovnoramenný trojúhelník 19"/>
          <p:cNvSpPr/>
          <p:nvPr/>
        </p:nvSpPr>
        <p:spPr>
          <a:xfrm>
            <a:off x="4114800" y="27432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>
            <a:off x="3733800" y="2209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Rovnoramenný trojúhelník 21"/>
          <p:cNvSpPr/>
          <p:nvPr/>
        </p:nvSpPr>
        <p:spPr>
          <a:xfrm>
            <a:off x="4495800" y="22098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Rovnoramenný trojúhelník 22"/>
          <p:cNvSpPr/>
          <p:nvPr/>
        </p:nvSpPr>
        <p:spPr>
          <a:xfrm>
            <a:off x="3352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Rovnoramenný trojúhelník 23"/>
          <p:cNvSpPr/>
          <p:nvPr/>
        </p:nvSpPr>
        <p:spPr>
          <a:xfrm>
            <a:off x="4114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4876800" y="1676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2971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3733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4495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>
            <a:off x="5257800" y="1143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 flipV="1">
            <a:off x="4114800" y="1143000"/>
            <a:ext cx="2286000" cy="1600200"/>
          </a:xfrm>
          <a:prstGeom prst="triangle">
            <a:avLst/>
          </a:prstGeom>
          <a:noFill/>
          <a:ln w="76200" cap="rnd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600200"/>
          </a:xfrm>
        </p:spPr>
        <p:txBody>
          <a:bodyPr/>
          <a:lstStyle/>
          <a:p>
            <a:r>
              <a:rPr lang="cs-CZ" smtClean="0"/>
              <a:t>Možná se nám budou lépe představovat čtverečky…</a:t>
            </a:r>
          </a:p>
          <a:p>
            <a:endParaRPr lang="cs-CZ" sz="1000" smtClean="0"/>
          </a:p>
          <a:p>
            <a:r>
              <a:rPr lang="cs-CZ" smtClean="0"/>
              <a:t>Nepřipomíná to něco?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drobná modifikace</a:t>
            </a:r>
            <a:endParaRPr lang="cs-CZ"/>
          </a:p>
        </p:txBody>
      </p:sp>
      <p:sp>
        <p:nvSpPr>
          <p:cNvPr id="89" name="Rectangle 16"/>
          <p:cNvSpPr>
            <a:spLocks noChangeArrowheads="1"/>
          </p:cNvSpPr>
          <p:nvPr/>
        </p:nvSpPr>
        <p:spPr bwMode="auto">
          <a:xfrm>
            <a:off x="29718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0" name="Rectangle 17"/>
          <p:cNvSpPr>
            <a:spLocks noChangeArrowheads="1"/>
          </p:cNvSpPr>
          <p:nvPr/>
        </p:nvSpPr>
        <p:spPr bwMode="auto">
          <a:xfrm>
            <a:off x="29718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1" name="Rectangle 18"/>
          <p:cNvSpPr>
            <a:spLocks noChangeArrowheads="1"/>
          </p:cNvSpPr>
          <p:nvPr/>
        </p:nvSpPr>
        <p:spPr bwMode="auto">
          <a:xfrm>
            <a:off x="29718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2" name="Rectangle 19"/>
          <p:cNvSpPr>
            <a:spLocks noChangeArrowheads="1"/>
          </p:cNvSpPr>
          <p:nvPr/>
        </p:nvSpPr>
        <p:spPr bwMode="auto">
          <a:xfrm>
            <a:off x="29718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776" name="Rectangle 20"/>
          <p:cNvSpPr>
            <a:spLocks noChangeArrowheads="1"/>
          </p:cNvSpPr>
          <p:nvPr/>
        </p:nvSpPr>
        <p:spPr bwMode="auto">
          <a:xfrm>
            <a:off x="2971800" y="51816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Rectangle 21"/>
          <p:cNvSpPr>
            <a:spLocks noChangeArrowheads="1"/>
          </p:cNvSpPr>
          <p:nvPr/>
        </p:nvSpPr>
        <p:spPr bwMode="auto">
          <a:xfrm>
            <a:off x="29718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6" name="Rectangle 25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779" name="Rectangle 26"/>
          <p:cNvSpPr>
            <a:spLocks noChangeArrowheads="1"/>
          </p:cNvSpPr>
          <p:nvPr/>
        </p:nvSpPr>
        <p:spPr bwMode="auto">
          <a:xfrm>
            <a:off x="3429000" y="38100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Rectangle 27"/>
          <p:cNvSpPr>
            <a:spLocks noChangeArrowheads="1"/>
          </p:cNvSpPr>
          <p:nvPr/>
        </p:nvSpPr>
        <p:spPr bwMode="auto">
          <a:xfrm>
            <a:off x="34290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9" name="Rectangle 28"/>
          <p:cNvSpPr>
            <a:spLocks noChangeArrowheads="1"/>
          </p:cNvSpPr>
          <p:nvPr/>
        </p:nvSpPr>
        <p:spPr bwMode="auto">
          <a:xfrm>
            <a:off x="34290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0" name="Rectangle 29"/>
          <p:cNvSpPr>
            <a:spLocks noChangeArrowheads="1"/>
          </p:cNvSpPr>
          <p:nvPr/>
        </p:nvSpPr>
        <p:spPr bwMode="auto">
          <a:xfrm>
            <a:off x="34290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1" name="Rectangle 30"/>
          <p:cNvSpPr>
            <a:spLocks noChangeArrowheads="1"/>
          </p:cNvSpPr>
          <p:nvPr/>
        </p:nvSpPr>
        <p:spPr bwMode="auto">
          <a:xfrm>
            <a:off x="34290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" name="Rectangle 34"/>
          <p:cNvSpPr>
            <a:spLocks noChangeArrowheads="1"/>
          </p:cNvSpPr>
          <p:nvPr/>
        </p:nvSpPr>
        <p:spPr bwMode="auto">
          <a:xfrm>
            <a:off x="38862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4" name="Rectangle 35"/>
          <p:cNvSpPr>
            <a:spLocks noChangeArrowheads="1"/>
          </p:cNvSpPr>
          <p:nvPr/>
        </p:nvSpPr>
        <p:spPr bwMode="auto">
          <a:xfrm>
            <a:off x="38862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5" name="Rectangle 36"/>
          <p:cNvSpPr>
            <a:spLocks noChangeArrowheads="1"/>
          </p:cNvSpPr>
          <p:nvPr/>
        </p:nvSpPr>
        <p:spPr bwMode="auto">
          <a:xfrm>
            <a:off x="38862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" name="Rectangle 37"/>
          <p:cNvSpPr>
            <a:spLocks noChangeArrowheads="1"/>
          </p:cNvSpPr>
          <p:nvPr/>
        </p:nvSpPr>
        <p:spPr bwMode="auto">
          <a:xfrm>
            <a:off x="38862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7" name="Rectangle 38"/>
          <p:cNvSpPr>
            <a:spLocks noChangeArrowheads="1"/>
          </p:cNvSpPr>
          <p:nvPr/>
        </p:nvSpPr>
        <p:spPr bwMode="auto">
          <a:xfrm>
            <a:off x="38862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789" name="Rectangle 39"/>
          <p:cNvSpPr>
            <a:spLocks noChangeArrowheads="1"/>
          </p:cNvSpPr>
          <p:nvPr/>
        </p:nvSpPr>
        <p:spPr bwMode="auto">
          <a:xfrm>
            <a:off x="3886200" y="56388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43434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43434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43434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43434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43434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43434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796" name="Rectangle 52"/>
          <p:cNvSpPr>
            <a:spLocks noChangeArrowheads="1"/>
          </p:cNvSpPr>
          <p:nvPr/>
        </p:nvSpPr>
        <p:spPr bwMode="auto">
          <a:xfrm>
            <a:off x="4800600" y="33528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Rectangle 53"/>
          <p:cNvSpPr>
            <a:spLocks noChangeArrowheads="1"/>
          </p:cNvSpPr>
          <p:nvPr/>
        </p:nvSpPr>
        <p:spPr bwMode="auto">
          <a:xfrm>
            <a:off x="48006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9" name="Rectangle 54"/>
          <p:cNvSpPr>
            <a:spLocks noChangeArrowheads="1"/>
          </p:cNvSpPr>
          <p:nvPr/>
        </p:nvSpPr>
        <p:spPr bwMode="auto">
          <a:xfrm>
            <a:off x="48006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0" name="Rectangle 55"/>
          <p:cNvSpPr>
            <a:spLocks noChangeArrowheads="1"/>
          </p:cNvSpPr>
          <p:nvPr/>
        </p:nvSpPr>
        <p:spPr bwMode="auto">
          <a:xfrm>
            <a:off x="48006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1" name="Rectangle 56"/>
          <p:cNvSpPr>
            <a:spLocks noChangeArrowheads="1"/>
          </p:cNvSpPr>
          <p:nvPr/>
        </p:nvSpPr>
        <p:spPr bwMode="auto">
          <a:xfrm>
            <a:off x="48006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2" name="Rectangle 57"/>
          <p:cNvSpPr>
            <a:spLocks noChangeArrowheads="1"/>
          </p:cNvSpPr>
          <p:nvPr/>
        </p:nvSpPr>
        <p:spPr bwMode="auto">
          <a:xfrm>
            <a:off x="48006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52578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52578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52578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52578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52578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52578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1" name="Rectangle 70"/>
          <p:cNvSpPr>
            <a:spLocks noChangeArrowheads="1"/>
          </p:cNvSpPr>
          <p:nvPr/>
        </p:nvSpPr>
        <p:spPr bwMode="auto">
          <a:xfrm>
            <a:off x="57150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2" name="Rectangle 71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810" name="Rectangle 72"/>
          <p:cNvSpPr>
            <a:spLocks noChangeArrowheads="1"/>
          </p:cNvSpPr>
          <p:nvPr/>
        </p:nvSpPr>
        <p:spPr bwMode="auto">
          <a:xfrm>
            <a:off x="5715000" y="42672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Rectangle 73"/>
          <p:cNvSpPr>
            <a:spLocks noChangeArrowheads="1"/>
          </p:cNvSpPr>
          <p:nvPr/>
        </p:nvSpPr>
        <p:spPr bwMode="auto">
          <a:xfrm>
            <a:off x="57150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5" name="Rectangle 74"/>
          <p:cNvSpPr>
            <a:spLocks noChangeArrowheads="1"/>
          </p:cNvSpPr>
          <p:nvPr/>
        </p:nvSpPr>
        <p:spPr bwMode="auto">
          <a:xfrm>
            <a:off x="57150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57150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5" name="Obdélník 144"/>
          <p:cNvSpPr/>
          <p:nvPr/>
        </p:nvSpPr>
        <p:spPr>
          <a:xfrm>
            <a:off x="3886200" y="3810000"/>
            <a:ext cx="1828800" cy="18288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48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49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600200"/>
          </a:xfrm>
        </p:spPr>
        <p:txBody>
          <a:bodyPr/>
          <a:lstStyle/>
          <a:p>
            <a:r>
              <a:rPr lang="cs-CZ" smtClean="0"/>
              <a:t>Pro každý čtvereček si pamatujeme, jaký maximální čtverec v něm může končit</a:t>
            </a:r>
          </a:p>
          <a:p>
            <a:endParaRPr lang="cs-CZ" sz="1000" smtClean="0"/>
          </a:p>
          <a:p>
            <a:r>
              <a:rPr lang="cs-CZ" smtClean="0"/>
              <a:t>Lze to zjistit z předchozích čtverečků?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princip</a:t>
            </a:r>
            <a:endParaRPr lang="cs-CZ"/>
          </a:p>
        </p:txBody>
      </p:sp>
      <p:sp>
        <p:nvSpPr>
          <p:cNvPr id="89" name="Rectangle 16"/>
          <p:cNvSpPr>
            <a:spLocks noChangeArrowheads="1"/>
          </p:cNvSpPr>
          <p:nvPr/>
        </p:nvSpPr>
        <p:spPr bwMode="auto">
          <a:xfrm>
            <a:off x="29718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0" name="Rectangle 17"/>
          <p:cNvSpPr>
            <a:spLocks noChangeArrowheads="1"/>
          </p:cNvSpPr>
          <p:nvPr/>
        </p:nvSpPr>
        <p:spPr bwMode="auto">
          <a:xfrm>
            <a:off x="29718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1" name="Rectangle 18"/>
          <p:cNvSpPr>
            <a:spLocks noChangeArrowheads="1"/>
          </p:cNvSpPr>
          <p:nvPr/>
        </p:nvSpPr>
        <p:spPr bwMode="auto">
          <a:xfrm>
            <a:off x="29718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2" name="Rectangle 19"/>
          <p:cNvSpPr>
            <a:spLocks noChangeArrowheads="1"/>
          </p:cNvSpPr>
          <p:nvPr/>
        </p:nvSpPr>
        <p:spPr bwMode="auto">
          <a:xfrm>
            <a:off x="29718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00" name="Rectangle 20"/>
          <p:cNvSpPr>
            <a:spLocks noChangeArrowheads="1"/>
          </p:cNvSpPr>
          <p:nvPr/>
        </p:nvSpPr>
        <p:spPr bwMode="auto">
          <a:xfrm>
            <a:off x="2971800" y="51816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Rectangle 21"/>
          <p:cNvSpPr>
            <a:spLocks noChangeArrowheads="1"/>
          </p:cNvSpPr>
          <p:nvPr/>
        </p:nvSpPr>
        <p:spPr bwMode="auto">
          <a:xfrm>
            <a:off x="29718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6" name="Rectangle 25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03" name="Rectangle 26"/>
          <p:cNvSpPr>
            <a:spLocks noChangeArrowheads="1"/>
          </p:cNvSpPr>
          <p:nvPr/>
        </p:nvSpPr>
        <p:spPr bwMode="auto">
          <a:xfrm>
            <a:off x="3429000" y="38100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Rectangle 27"/>
          <p:cNvSpPr>
            <a:spLocks noChangeArrowheads="1"/>
          </p:cNvSpPr>
          <p:nvPr/>
        </p:nvSpPr>
        <p:spPr bwMode="auto">
          <a:xfrm>
            <a:off x="34290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9" name="Rectangle 28"/>
          <p:cNvSpPr>
            <a:spLocks noChangeArrowheads="1"/>
          </p:cNvSpPr>
          <p:nvPr/>
        </p:nvSpPr>
        <p:spPr bwMode="auto">
          <a:xfrm>
            <a:off x="34290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0" name="Rectangle 29"/>
          <p:cNvSpPr>
            <a:spLocks noChangeArrowheads="1"/>
          </p:cNvSpPr>
          <p:nvPr/>
        </p:nvSpPr>
        <p:spPr bwMode="auto">
          <a:xfrm>
            <a:off x="34290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1" name="Rectangle 30"/>
          <p:cNvSpPr>
            <a:spLocks noChangeArrowheads="1"/>
          </p:cNvSpPr>
          <p:nvPr/>
        </p:nvSpPr>
        <p:spPr bwMode="auto">
          <a:xfrm>
            <a:off x="34290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" name="Rectangle 34"/>
          <p:cNvSpPr>
            <a:spLocks noChangeArrowheads="1"/>
          </p:cNvSpPr>
          <p:nvPr/>
        </p:nvSpPr>
        <p:spPr bwMode="auto">
          <a:xfrm>
            <a:off x="38862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4" name="Rectangle 35"/>
          <p:cNvSpPr>
            <a:spLocks noChangeArrowheads="1"/>
          </p:cNvSpPr>
          <p:nvPr/>
        </p:nvSpPr>
        <p:spPr bwMode="auto">
          <a:xfrm>
            <a:off x="3886200" y="3810000"/>
            <a:ext cx="4572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rgbClr val="FF0000"/>
                </a:solidFill>
              </a:rPr>
              <a:t>!!!</a:t>
            </a:r>
          </a:p>
        </p:txBody>
      </p:sp>
      <p:sp>
        <p:nvSpPr>
          <p:cNvPr id="105" name="Rectangle 36"/>
          <p:cNvSpPr>
            <a:spLocks noChangeArrowheads="1"/>
          </p:cNvSpPr>
          <p:nvPr/>
        </p:nvSpPr>
        <p:spPr bwMode="auto">
          <a:xfrm>
            <a:off x="38862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" name="Rectangle 37"/>
          <p:cNvSpPr>
            <a:spLocks noChangeArrowheads="1"/>
          </p:cNvSpPr>
          <p:nvPr/>
        </p:nvSpPr>
        <p:spPr bwMode="auto">
          <a:xfrm>
            <a:off x="38862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7" name="Rectangle 38"/>
          <p:cNvSpPr>
            <a:spLocks noChangeArrowheads="1"/>
          </p:cNvSpPr>
          <p:nvPr/>
        </p:nvSpPr>
        <p:spPr bwMode="auto">
          <a:xfrm>
            <a:off x="38862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13" name="Rectangle 39"/>
          <p:cNvSpPr>
            <a:spLocks noChangeArrowheads="1"/>
          </p:cNvSpPr>
          <p:nvPr/>
        </p:nvSpPr>
        <p:spPr bwMode="auto">
          <a:xfrm>
            <a:off x="3886200" y="56388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43434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43434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43434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43434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43434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43434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20" name="Rectangle 52"/>
          <p:cNvSpPr>
            <a:spLocks noChangeArrowheads="1"/>
          </p:cNvSpPr>
          <p:nvPr/>
        </p:nvSpPr>
        <p:spPr bwMode="auto">
          <a:xfrm>
            <a:off x="4800600" y="33528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Rectangle 53"/>
          <p:cNvSpPr>
            <a:spLocks noChangeArrowheads="1"/>
          </p:cNvSpPr>
          <p:nvPr/>
        </p:nvSpPr>
        <p:spPr bwMode="auto">
          <a:xfrm>
            <a:off x="48006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9" name="Rectangle 54"/>
          <p:cNvSpPr>
            <a:spLocks noChangeArrowheads="1"/>
          </p:cNvSpPr>
          <p:nvPr/>
        </p:nvSpPr>
        <p:spPr bwMode="auto">
          <a:xfrm>
            <a:off x="48006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0" name="Rectangle 55"/>
          <p:cNvSpPr>
            <a:spLocks noChangeArrowheads="1"/>
          </p:cNvSpPr>
          <p:nvPr/>
        </p:nvSpPr>
        <p:spPr bwMode="auto">
          <a:xfrm>
            <a:off x="48006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b="1" dirty="0"/>
          </a:p>
        </p:txBody>
      </p:sp>
      <p:sp>
        <p:nvSpPr>
          <p:cNvPr id="121" name="Rectangle 56"/>
          <p:cNvSpPr>
            <a:spLocks noChangeArrowheads="1"/>
          </p:cNvSpPr>
          <p:nvPr/>
        </p:nvSpPr>
        <p:spPr bwMode="auto">
          <a:xfrm>
            <a:off x="48006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2" name="Rectangle 57"/>
          <p:cNvSpPr>
            <a:spLocks noChangeArrowheads="1"/>
          </p:cNvSpPr>
          <p:nvPr/>
        </p:nvSpPr>
        <p:spPr bwMode="auto">
          <a:xfrm>
            <a:off x="48006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52578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5" name="Rectangle 62"/>
          <p:cNvSpPr>
            <a:spLocks noChangeArrowheads="1"/>
          </p:cNvSpPr>
          <p:nvPr/>
        </p:nvSpPr>
        <p:spPr bwMode="auto">
          <a:xfrm>
            <a:off x="52578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6" name="Rectangle 63"/>
          <p:cNvSpPr>
            <a:spLocks noChangeArrowheads="1"/>
          </p:cNvSpPr>
          <p:nvPr/>
        </p:nvSpPr>
        <p:spPr bwMode="auto">
          <a:xfrm>
            <a:off x="5257800" y="42672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52578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52578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52578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1" name="Rectangle 70"/>
          <p:cNvSpPr>
            <a:spLocks noChangeArrowheads="1"/>
          </p:cNvSpPr>
          <p:nvPr/>
        </p:nvSpPr>
        <p:spPr bwMode="auto">
          <a:xfrm>
            <a:off x="5715000" y="3352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2" name="Rectangle 71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3834" name="Rectangle 72"/>
          <p:cNvSpPr>
            <a:spLocks noChangeArrowheads="1"/>
          </p:cNvSpPr>
          <p:nvPr/>
        </p:nvSpPr>
        <p:spPr bwMode="auto">
          <a:xfrm>
            <a:off x="5715000" y="4267200"/>
            <a:ext cx="457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Rectangle 73"/>
          <p:cNvSpPr>
            <a:spLocks noChangeArrowheads="1"/>
          </p:cNvSpPr>
          <p:nvPr/>
        </p:nvSpPr>
        <p:spPr bwMode="auto">
          <a:xfrm>
            <a:off x="5715000" y="47244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5" name="Rectangle 74"/>
          <p:cNvSpPr>
            <a:spLocks noChangeArrowheads="1"/>
          </p:cNvSpPr>
          <p:nvPr/>
        </p:nvSpPr>
        <p:spPr bwMode="auto">
          <a:xfrm>
            <a:off x="5715000" y="51816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5715000" y="5638800"/>
            <a:ext cx="457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5" name="Obdélník 144"/>
          <p:cNvSpPr/>
          <p:nvPr/>
        </p:nvSpPr>
        <p:spPr>
          <a:xfrm>
            <a:off x="3886200" y="3810000"/>
            <a:ext cx="1828800" cy="18288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Obdélník 46"/>
          <p:cNvSpPr/>
          <p:nvPr/>
        </p:nvSpPr>
        <p:spPr>
          <a:xfrm>
            <a:off x="4343400" y="3810000"/>
            <a:ext cx="1371600" cy="13716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3886200" y="4267200"/>
            <a:ext cx="1371600" cy="13716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49" name="Přímá spojovací šipka 48"/>
          <p:cNvCxnSpPr/>
          <p:nvPr/>
        </p:nvCxnSpPr>
        <p:spPr>
          <a:xfrm rot="5400000">
            <a:off x="5334794" y="5237956"/>
            <a:ext cx="304800" cy="1588"/>
          </a:xfrm>
          <a:prstGeom prst="straightConnector1">
            <a:avLst/>
          </a:prstGeom>
          <a:ln w="57150" cap="rnd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/>
          <p:nvPr/>
        </p:nvCxnSpPr>
        <p:spPr>
          <a:xfrm>
            <a:off x="5106988" y="5410200"/>
            <a:ext cx="303212" cy="1588"/>
          </a:xfrm>
          <a:prstGeom prst="straightConnector1">
            <a:avLst/>
          </a:prstGeom>
          <a:ln w="57150" cap="rnd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3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54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Zástupný symbol pro zápatí 9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dirty="0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789608"/>
              </p:ext>
            </p:extLst>
          </p:nvPr>
        </p:nvGraphicFramePr>
        <p:xfrm>
          <a:off x="1295400" y="22098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2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4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7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14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Princip je stejný</a:t>
            </a:r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zpátky k trojúhelníku</a:t>
            </a:r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4343400" y="50292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 flipV="1">
            <a:off x="3962400" y="44958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 flipV="1">
            <a:off x="4724400" y="4495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Rovnoramenný trojúhelník 6"/>
          <p:cNvSpPr/>
          <p:nvPr/>
        </p:nvSpPr>
        <p:spPr>
          <a:xfrm flipV="1">
            <a:off x="3581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Rovnoramenný trojúhelník 7"/>
          <p:cNvSpPr/>
          <p:nvPr/>
        </p:nvSpPr>
        <p:spPr>
          <a:xfrm flipV="1">
            <a:off x="4343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 flipV="1">
            <a:off x="5105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 flipV="1">
            <a:off x="3200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 flipV="1">
            <a:off x="3962400" y="34290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flipV="1">
            <a:off x="4724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3" name="Rovnoramenný trojúhelník 12"/>
          <p:cNvSpPr/>
          <p:nvPr/>
        </p:nvSpPr>
        <p:spPr>
          <a:xfrm flipV="1">
            <a:off x="5486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 flipV="1">
            <a:off x="2819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Rovnoramenný trojúhelník 14"/>
          <p:cNvSpPr/>
          <p:nvPr/>
        </p:nvSpPr>
        <p:spPr>
          <a:xfrm flipV="1">
            <a:off x="3581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flipV="1">
            <a:off x="4343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Rovnoramenný trojúhelník 16"/>
          <p:cNvSpPr/>
          <p:nvPr/>
        </p:nvSpPr>
        <p:spPr>
          <a:xfrm flipV="1">
            <a:off x="5105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Rovnoramenný trojúhelník 17"/>
          <p:cNvSpPr/>
          <p:nvPr/>
        </p:nvSpPr>
        <p:spPr>
          <a:xfrm flipV="1">
            <a:off x="5867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Rovnoramenný trojúhelník 19"/>
          <p:cNvSpPr/>
          <p:nvPr/>
        </p:nvSpPr>
        <p:spPr>
          <a:xfrm>
            <a:off x="4343400" y="4495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>
            <a:off x="3962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Rovnoramenný trojúhelník 21"/>
          <p:cNvSpPr/>
          <p:nvPr/>
        </p:nvSpPr>
        <p:spPr>
          <a:xfrm>
            <a:off x="4724400" y="3962400"/>
            <a:ext cx="762000" cy="5334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Rovnoramenný trojúhelník 22"/>
          <p:cNvSpPr/>
          <p:nvPr/>
        </p:nvSpPr>
        <p:spPr>
          <a:xfrm>
            <a:off x="3581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Rovnoramenný trojúhelník 23"/>
          <p:cNvSpPr/>
          <p:nvPr/>
        </p:nvSpPr>
        <p:spPr>
          <a:xfrm>
            <a:off x="4343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5105400" y="3429000"/>
            <a:ext cx="762000" cy="53340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cs-CZ" b="1" dirty="0">
                <a:solidFill>
                  <a:srgbClr val="FF0000"/>
                </a:solidFill>
              </a:rPr>
              <a:t>!!</a:t>
            </a:r>
          </a:p>
        </p:txBody>
      </p:sp>
      <p:sp>
        <p:nvSpPr>
          <p:cNvPr id="26" name="Rovnoramenný trojúhelník 25"/>
          <p:cNvSpPr/>
          <p:nvPr/>
        </p:nvSpPr>
        <p:spPr>
          <a:xfrm>
            <a:off x="3200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3962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4724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>
            <a:off x="5486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 flipV="1">
            <a:off x="4343400" y="2895600"/>
            <a:ext cx="2286000" cy="1600200"/>
          </a:xfrm>
          <a:prstGeom prst="triangle">
            <a:avLst/>
          </a:prstGeom>
          <a:noFill/>
          <a:ln w="76200" cap="rnd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4953000" y="3429000"/>
            <a:ext cx="3127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5715000" y="3429000"/>
            <a:ext cx="3127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5" name="Rovnoramenný trojúhelník 34"/>
          <p:cNvSpPr/>
          <p:nvPr/>
        </p:nvSpPr>
        <p:spPr>
          <a:xfrm flipV="1">
            <a:off x="4343400" y="2895600"/>
            <a:ext cx="1524000" cy="1066800"/>
          </a:xfrm>
          <a:prstGeom prst="triangle">
            <a:avLst/>
          </a:prstGeom>
          <a:noFill/>
          <a:ln w="38100" cap="rnd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Rovnoramenný trojúhelník 35"/>
          <p:cNvSpPr/>
          <p:nvPr/>
        </p:nvSpPr>
        <p:spPr>
          <a:xfrm flipV="1">
            <a:off x="5105400" y="2819400"/>
            <a:ext cx="1524000" cy="1066800"/>
          </a:xfrm>
          <a:prstGeom prst="triangle">
            <a:avLst/>
          </a:prstGeom>
          <a:noFill/>
          <a:ln w="38100" cap="rnd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7" name="Přímá spojovací šipka 36"/>
          <p:cNvCxnSpPr/>
          <p:nvPr/>
        </p:nvCxnSpPr>
        <p:spPr>
          <a:xfrm rot="5400000">
            <a:off x="5487194" y="3809206"/>
            <a:ext cx="381000" cy="230188"/>
          </a:xfrm>
          <a:prstGeom prst="straightConnector1">
            <a:avLst/>
          </a:prstGeom>
          <a:ln w="57150" cap="rnd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 rot="16200000" flipH="1">
            <a:off x="5106194" y="3810794"/>
            <a:ext cx="381000" cy="227012"/>
          </a:xfrm>
          <a:prstGeom prst="straightConnector1">
            <a:avLst/>
          </a:prstGeom>
          <a:ln w="57150" cap="rnd">
            <a:solidFill>
              <a:srgbClr val="FF0000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3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41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Princip je stejný</a:t>
            </a:r>
          </a:p>
          <a:p>
            <a:r>
              <a:rPr lang="cs-CZ" smtClean="0"/>
              <a:t>Jen práce s indexy je trochu „tricky“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zpátky k trojúhelníku</a:t>
            </a:r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4343400" y="50292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 flipV="1">
            <a:off x="3962400" y="4495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 flipV="1">
            <a:off x="4724400" y="4495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Rovnoramenný trojúhelník 6"/>
          <p:cNvSpPr/>
          <p:nvPr/>
        </p:nvSpPr>
        <p:spPr>
          <a:xfrm flipV="1">
            <a:off x="3581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Rovnoramenný trojúhelník 7"/>
          <p:cNvSpPr/>
          <p:nvPr/>
        </p:nvSpPr>
        <p:spPr>
          <a:xfrm flipV="1">
            <a:off x="4343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ovnoramenný trojúhelník 8"/>
          <p:cNvSpPr/>
          <p:nvPr/>
        </p:nvSpPr>
        <p:spPr>
          <a:xfrm flipV="1">
            <a:off x="5105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Rovnoramenný trojúhelník 9"/>
          <p:cNvSpPr/>
          <p:nvPr/>
        </p:nvSpPr>
        <p:spPr>
          <a:xfrm flipV="1">
            <a:off x="3200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ovnoramenný trojúhelník 10"/>
          <p:cNvSpPr/>
          <p:nvPr/>
        </p:nvSpPr>
        <p:spPr>
          <a:xfrm flipV="1">
            <a:off x="3962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flipV="1">
            <a:off x="4724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3" name="Rovnoramenný trojúhelník 12"/>
          <p:cNvSpPr/>
          <p:nvPr/>
        </p:nvSpPr>
        <p:spPr>
          <a:xfrm flipV="1">
            <a:off x="5486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 flipV="1">
            <a:off x="2819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Rovnoramenný trojúhelník 14"/>
          <p:cNvSpPr/>
          <p:nvPr/>
        </p:nvSpPr>
        <p:spPr>
          <a:xfrm flipV="1">
            <a:off x="3581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flipV="1">
            <a:off x="4343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Rovnoramenný trojúhelník 16"/>
          <p:cNvSpPr/>
          <p:nvPr/>
        </p:nvSpPr>
        <p:spPr>
          <a:xfrm flipV="1">
            <a:off x="5105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Rovnoramenný trojúhelník 17"/>
          <p:cNvSpPr/>
          <p:nvPr/>
        </p:nvSpPr>
        <p:spPr>
          <a:xfrm flipV="1">
            <a:off x="5867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Rovnoramenný trojúhelník 19"/>
          <p:cNvSpPr/>
          <p:nvPr/>
        </p:nvSpPr>
        <p:spPr>
          <a:xfrm>
            <a:off x="4343400" y="44958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Rovnoramenný trojúhelník 20"/>
          <p:cNvSpPr/>
          <p:nvPr/>
        </p:nvSpPr>
        <p:spPr>
          <a:xfrm>
            <a:off x="3962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Rovnoramenný trojúhelník 21"/>
          <p:cNvSpPr/>
          <p:nvPr/>
        </p:nvSpPr>
        <p:spPr>
          <a:xfrm>
            <a:off x="4724400" y="39624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Rovnoramenný trojúhelník 22"/>
          <p:cNvSpPr/>
          <p:nvPr/>
        </p:nvSpPr>
        <p:spPr>
          <a:xfrm>
            <a:off x="3581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Rovnoramenný trojúhelník 23"/>
          <p:cNvSpPr/>
          <p:nvPr/>
        </p:nvSpPr>
        <p:spPr>
          <a:xfrm>
            <a:off x="4343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5105400" y="34290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6" name="Rovnoramenný trojúhelník 25"/>
          <p:cNvSpPr/>
          <p:nvPr/>
        </p:nvSpPr>
        <p:spPr>
          <a:xfrm>
            <a:off x="3200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3962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4724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>
            <a:off x="5486400" y="2895600"/>
            <a:ext cx="762000" cy="533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2971800" y="28956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1,1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3733800" y="28956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1,3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4495800" y="28956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1,5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5257800" y="28956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1,7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6019800" y="28956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1,9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3352800" y="3429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2,2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4114800" y="3429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2,4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4876800" y="3429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2,6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5638800" y="3429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2,8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3733800" y="3962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3,3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4495800" y="3962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3,5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5257800" y="3962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3,7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4114800" y="44958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4,4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4876800" y="44958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4,6</a:t>
            </a:r>
          </a:p>
        </p:txBody>
      </p:sp>
      <p:sp>
        <p:nvSpPr>
          <p:cNvPr id="57" name="Obdélník 56"/>
          <p:cNvSpPr/>
          <p:nvPr/>
        </p:nvSpPr>
        <p:spPr>
          <a:xfrm>
            <a:off x="4495800" y="50292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5,5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3352800" y="3048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1,2</a:t>
            </a:r>
          </a:p>
        </p:txBody>
      </p:sp>
      <p:sp>
        <p:nvSpPr>
          <p:cNvPr id="77" name="Obdélník 76"/>
          <p:cNvSpPr/>
          <p:nvPr/>
        </p:nvSpPr>
        <p:spPr>
          <a:xfrm>
            <a:off x="4114800" y="3048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1,4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4876800" y="3048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1,6</a:t>
            </a:r>
          </a:p>
        </p:txBody>
      </p:sp>
      <p:sp>
        <p:nvSpPr>
          <p:cNvPr id="79" name="Obdélník 78"/>
          <p:cNvSpPr/>
          <p:nvPr/>
        </p:nvSpPr>
        <p:spPr>
          <a:xfrm>
            <a:off x="5638800" y="30480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1,8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3733800" y="3581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2,3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4495800" y="3581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2,5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5257800" y="35814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2,7</a:t>
            </a:r>
          </a:p>
        </p:txBody>
      </p:sp>
      <p:sp>
        <p:nvSpPr>
          <p:cNvPr id="86" name="Obdélník 85"/>
          <p:cNvSpPr/>
          <p:nvPr/>
        </p:nvSpPr>
        <p:spPr>
          <a:xfrm>
            <a:off x="4114800" y="41148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3,4</a:t>
            </a:r>
          </a:p>
        </p:txBody>
      </p:sp>
      <p:sp>
        <p:nvSpPr>
          <p:cNvPr id="87" name="Obdélník 86"/>
          <p:cNvSpPr/>
          <p:nvPr/>
        </p:nvSpPr>
        <p:spPr>
          <a:xfrm>
            <a:off x="4876800" y="41148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3,6</a:t>
            </a:r>
          </a:p>
        </p:txBody>
      </p:sp>
      <p:sp>
        <p:nvSpPr>
          <p:cNvPr id="88" name="Obdélník 87"/>
          <p:cNvSpPr/>
          <p:nvPr/>
        </p:nvSpPr>
        <p:spPr>
          <a:xfrm>
            <a:off x="4495800" y="4648200"/>
            <a:ext cx="469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4,5</a:t>
            </a:r>
          </a:p>
        </p:txBody>
      </p:sp>
      <p:sp>
        <p:nvSpPr>
          <p:cNvPr id="35894" name="Obdélník 90"/>
          <p:cNvSpPr>
            <a:spLocks noChangeArrowheads="1"/>
          </p:cNvSpPr>
          <p:nvPr/>
        </p:nvSpPr>
        <p:spPr bwMode="auto">
          <a:xfrm>
            <a:off x="2438400" y="30480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895" name="Obdélník 91"/>
          <p:cNvSpPr>
            <a:spLocks noChangeArrowheads="1"/>
          </p:cNvSpPr>
          <p:nvPr/>
        </p:nvSpPr>
        <p:spPr bwMode="auto">
          <a:xfrm>
            <a:off x="2819400" y="35814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896" name="Obdélník 92"/>
          <p:cNvSpPr>
            <a:spLocks noChangeArrowheads="1"/>
          </p:cNvSpPr>
          <p:nvPr/>
        </p:nvSpPr>
        <p:spPr bwMode="auto">
          <a:xfrm>
            <a:off x="3200400" y="41148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5897" name="Obdélník 93"/>
          <p:cNvSpPr>
            <a:spLocks noChangeArrowheads="1"/>
          </p:cNvSpPr>
          <p:nvPr/>
        </p:nvSpPr>
        <p:spPr bwMode="auto">
          <a:xfrm>
            <a:off x="3581400" y="46482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5898" name="Obdélník 94"/>
          <p:cNvSpPr>
            <a:spLocks noChangeArrowheads="1"/>
          </p:cNvSpPr>
          <p:nvPr/>
        </p:nvSpPr>
        <p:spPr bwMode="auto">
          <a:xfrm>
            <a:off x="4038600" y="5181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899" name="Obdélník 95"/>
          <p:cNvSpPr>
            <a:spLocks noChangeArrowheads="1"/>
          </p:cNvSpPr>
          <p:nvPr/>
        </p:nvSpPr>
        <p:spPr bwMode="auto">
          <a:xfrm>
            <a:off x="3048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900" name="Obdélník 96"/>
          <p:cNvSpPr>
            <a:spLocks noChangeArrowheads="1"/>
          </p:cNvSpPr>
          <p:nvPr/>
        </p:nvSpPr>
        <p:spPr bwMode="auto">
          <a:xfrm>
            <a:off x="3429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901" name="Obdélník 97"/>
          <p:cNvSpPr>
            <a:spLocks noChangeArrowheads="1"/>
          </p:cNvSpPr>
          <p:nvPr/>
        </p:nvSpPr>
        <p:spPr bwMode="auto">
          <a:xfrm>
            <a:off x="3810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5902" name="Obdélník 98"/>
          <p:cNvSpPr>
            <a:spLocks noChangeArrowheads="1"/>
          </p:cNvSpPr>
          <p:nvPr/>
        </p:nvSpPr>
        <p:spPr bwMode="auto">
          <a:xfrm>
            <a:off x="4191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5903" name="Obdélník 99"/>
          <p:cNvSpPr>
            <a:spLocks noChangeArrowheads="1"/>
          </p:cNvSpPr>
          <p:nvPr/>
        </p:nvSpPr>
        <p:spPr bwMode="auto">
          <a:xfrm>
            <a:off x="4572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904" name="Obdélník 100"/>
          <p:cNvSpPr>
            <a:spLocks noChangeArrowheads="1"/>
          </p:cNvSpPr>
          <p:nvPr/>
        </p:nvSpPr>
        <p:spPr bwMode="auto">
          <a:xfrm>
            <a:off x="4953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905" name="Obdélník 101"/>
          <p:cNvSpPr>
            <a:spLocks noChangeArrowheads="1"/>
          </p:cNvSpPr>
          <p:nvPr/>
        </p:nvSpPr>
        <p:spPr bwMode="auto">
          <a:xfrm>
            <a:off x="5334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5906" name="Obdélník 102"/>
          <p:cNvSpPr>
            <a:spLocks noChangeArrowheads="1"/>
          </p:cNvSpPr>
          <p:nvPr/>
        </p:nvSpPr>
        <p:spPr bwMode="auto">
          <a:xfrm>
            <a:off x="5715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5907" name="Obdélník 103"/>
          <p:cNvSpPr>
            <a:spLocks noChangeArrowheads="1"/>
          </p:cNvSpPr>
          <p:nvPr/>
        </p:nvSpPr>
        <p:spPr bwMode="auto">
          <a:xfrm>
            <a:off x="6096000" y="2514600"/>
            <a:ext cx="298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kód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229600" cy="38862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1; i &lt;= n; ++i)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i; j &lt;= n*2 - i; j += 2)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(!triangle[i][j])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max</a:t>
            </a:r>
            <a:r>
              <a:rPr lang="cs-CZ" dirty="0" smtClean="0"/>
              <a:t>[i][j] = 0;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(!triangle[i-1][j])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max</a:t>
            </a:r>
            <a:r>
              <a:rPr lang="cs-CZ" dirty="0" smtClean="0"/>
              <a:t>[i][j] = 1;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[i][j] = </a:t>
            </a:r>
            <a:r>
              <a:rPr lang="cs-CZ" dirty="0" err="1" smtClean="0"/>
              <a:t>Math.min</a:t>
            </a:r>
            <a:r>
              <a:rPr lang="cs-CZ" dirty="0" smtClean="0"/>
              <a:t>(</a:t>
            </a:r>
            <a:r>
              <a:rPr lang="cs-CZ" dirty="0" err="1" smtClean="0"/>
              <a:t>max</a:t>
            </a:r>
            <a:r>
              <a:rPr lang="cs-CZ" dirty="0" smtClean="0"/>
              <a:t>[i-1][j-1],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dirty="0" err="1" smtClean="0"/>
              <a:t>max</a:t>
            </a:r>
            <a:r>
              <a:rPr lang="cs-CZ" dirty="0" smtClean="0"/>
              <a:t>[i-1][j+1]) + </a:t>
            </a:r>
            <a:r>
              <a:rPr lang="cs-CZ" dirty="0" err="1" smtClean="0"/>
              <a:t>1</a:t>
            </a:r>
            <a:r>
              <a:rPr lang="cs-CZ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max</a:t>
            </a:r>
            <a:r>
              <a:rPr lang="cs-CZ" dirty="0" smtClean="0"/>
              <a:t>[i][j] &gt; </a:t>
            </a:r>
            <a:r>
              <a:rPr lang="cs-CZ" dirty="0" err="1" smtClean="0"/>
              <a:t>best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best</a:t>
            </a:r>
            <a:r>
              <a:rPr lang="cs-CZ" dirty="0" smtClean="0"/>
              <a:t> = </a:t>
            </a:r>
            <a:r>
              <a:rPr lang="cs-CZ" dirty="0" err="1" smtClean="0"/>
              <a:t>max</a:t>
            </a:r>
            <a:r>
              <a:rPr lang="cs-CZ" dirty="0" smtClean="0"/>
              <a:t>[i][j];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}</a:t>
            </a:r>
          </a:p>
        </p:txBody>
      </p:sp>
      <p:sp>
        <p:nvSpPr>
          <p:cNvPr id="36868" name="Zástupný symbol pro obsah 11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r>
              <a:rPr lang="cs-CZ" smtClean="0"/>
              <a:t>Použijeme opět zarážku na nulté pozici a kolem kraje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2882900" y="2622550"/>
            <a:ext cx="381000" cy="304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486400" y="2590800"/>
            <a:ext cx="9906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590800" y="2286000"/>
            <a:ext cx="381000" cy="304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1295400" y="2895600"/>
            <a:ext cx="3352800" cy="685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1295400" y="3505200"/>
            <a:ext cx="4343400" cy="6096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962400" y="4114800"/>
            <a:ext cx="4114800" cy="685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Rovnoramenný trojúhelník 4"/>
          <p:cNvSpPr/>
          <p:nvPr/>
        </p:nvSpPr>
        <p:spPr>
          <a:xfrm flipV="1">
            <a:off x="6400800" y="49530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" name="Rovnoramenný trojúhelník 5"/>
          <p:cNvSpPr/>
          <p:nvPr/>
        </p:nvSpPr>
        <p:spPr>
          <a:xfrm flipV="1">
            <a:off x="7467600" y="49530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Rovnoramenný trojúhelník 6"/>
          <p:cNvSpPr/>
          <p:nvPr/>
        </p:nvSpPr>
        <p:spPr>
          <a:xfrm>
            <a:off x="6934200" y="49530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553200" y="5029200"/>
            <a:ext cx="7810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i-1, j-1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178675" y="5410200"/>
            <a:ext cx="5969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i-1, j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594600" y="5029200"/>
            <a:ext cx="8318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i-1, j+1</a:t>
            </a:r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6934200" y="57912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265988" y="5867400"/>
            <a:ext cx="4159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Triangle – kód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229600" cy="38862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n-1; i &gt;= 1; --i)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i+1; j &lt;= n*2 - i; j += 2)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(!triangle[i][j])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max</a:t>
            </a:r>
            <a:r>
              <a:rPr lang="cs-CZ" dirty="0" smtClean="0"/>
              <a:t>[i][j] = 0;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(!triangle[i+1][j])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max</a:t>
            </a:r>
            <a:r>
              <a:rPr lang="cs-CZ" dirty="0" smtClean="0"/>
              <a:t>[i][j] = 1;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[i][j] = </a:t>
            </a:r>
            <a:r>
              <a:rPr lang="cs-CZ" dirty="0" err="1" smtClean="0"/>
              <a:t>Math.min</a:t>
            </a:r>
            <a:r>
              <a:rPr lang="cs-CZ" dirty="0" smtClean="0"/>
              <a:t>(</a:t>
            </a:r>
            <a:r>
              <a:rPr lang="cs-CZ" dirty="0" err="1" smtClean="0"/>
              <a:t>max</a:t>
            </a:r>
            <a:r>
              <a:rPr lang="cs-CZ" dirty="0" smtClean="0"/>
              <a:t>[i+1][j-1],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dirty="0" err="1" smtClean="0"/>
              <a:t>max</a:t>
            </a:r>
            <a:r>
              <a:rPr lang="cs-CZ" dirty="0" smtClean="0"/>
              <a:t>[i+1][j+1]) + </a:t>
            </a:r>
            <a:r>
              <a:rPr lang="cs-CZ" dirty="0" err="1" smtClean="0"/>
              <a:t>1</a:t>
            </a:r>
            <a:r>
              <a:rPr lang="cs-CZ" dirty="0" smtClean="0"/>
              <a:t>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max</a:t>
            </a:r>
            <a:r>
              <a:rPr lang="cs-CZ" dirty="0" smtClean="0"/>
              <a:t>[i][j] &gt; </a:t>
            </a:r>
            <a:r>
              <a:rPr lang="cs-CZ" dirty="0" err="1" smtClean="0"/>
              <a:t>best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</a:t>
            </a:r>
            <a:r>
              <a:rPr lang="cs-CZ" dirty="0" err="1" smtClean="0"/>
              <a:t>best</a:t>
            </a:r>
            <a:r>
              <a:rPr lang="cs-CZ" dirty="0" smtClean="0"/>
              <a:t> = </a:t>
            </a:r>
            <a:r>
              <a:rPr lang="cs-CZ" dirty="0" err="1" smtClean="0"/>
              <a:t>max</a:t>
            </a:r>
            <a:r>
              <a:rPr lang="cs-CZ" dirty="0" smtClean="0"/>
              <a:t>[i][j];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}</a:t>
            </a:r>
          </a:p>
        </p:txBody>
      </p:sp>
      <p:sp>
        <p:nvSpPr>
          <p:cNvPr id="37892" name="Zástupný symbol pro obsah 11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r>
              <a:rPr lang="cs-CZ" smtClean="0"/>
              <a:t>Nezapomeneme na obrácené trojúhelníky!</a:t>
            </a:r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18" name="Zaoblený obdélník 17"/>
          <p:cNvSpPr/>
          <p:nvPr/>
        </p:nvSpPr>
        <p:spPr>
          <a:xfrm>
            <a:off x="2590800" y="2286000"/>
            <a:ext cx="26670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Rovnoramenný trojúhelník 3"/>
          <p:cNvSpPr/>
          <p:nvPr/>
        </p:nvSpPr>
        <p:spPr>
          <a:xfrm flipV="1">
            <a:off x="6781800" y="56388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" name="Rovnoramenný trojúhelník 6"/>
          <p:cNvSpPr/>
          <p:nvPr/>
        </p:nvSpPr>
        <p:spPr>
          <a:xfrm>
            <a:off x="6781800" y="48006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996113" y="5715000"/>
            <a:ext cx="65087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i+1, j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116763" y="5257800"/>
            <a:ext cx="415925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i, j</a:t>
            </a:r>
          </a:p>
        </p:txBody>
      </p:sp>
      <p:sp>
        <p:nvSpPr>
          <p:cNvPr id="13" name="Rovnoramenný trojúhelník 12"/>
          <p:cNvSpPr/>
          <p:nvPr/>
        </p:nvSpPr>
        <p:spPr>
          <a:xfrm>
            <a:off x="6248400" y="56388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Rovnoramenný trojúhelník 13"/>
          <p:cNvSpPr/>
          <p:nvPr/>
        </p:nvSpPr>
        <p:spPr>
          <a:xfrm>
            <a:off x="7315200" y="5638800"/>
            <a:ext cx="1066800" cy="838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400800" y="6096000"/>
            <a:ext cx="8318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i+1, j-1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391400" y="6096000"/>
            <a:ext cx="8842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tx2">
                    <a:lumMod val="75000"/>
                  </a:schemeClr>
                </a:solidFill>
              </a:rPr>
              <a:t>i+1, j+1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Surveillance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099FC4-5103-46D0-B9D5-DBDAA090EB0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sah 30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752600"/>
          </a:xfrm>
        </p:spPr>
        <p:txBody>
          <a:bodyPr/>
          <a:lstStyle/>
          <a:p>
            <a:r>
              <a:rPr lang="cs-CZ" smtClean="0"/>
              <a:t>Máme pravoúhlý mnohoúhelník</a:t>
            </a:r>
          </a:p>
          <a:p>
            <a:r>
              <a:rPr lang="cs-CZ" smtClean="0"/>
              <a:t>Hledáme bod, ze kterého je vidět celý obsah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Video</a:t>
            </a:r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362200" y="3276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 flipH="1" flipV="1">
            <a:off x="1828800" y="38100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2895600" y="35052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981200" y="51054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981200" y="43434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819400" y="45720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124200" y="3733800"/>
            <a:ext cx="990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 flipH="1" flipV="1">
            <a:off x="3695700" y="41529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552700" y="48387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600200" y="47244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5715000" y="3276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 flipH="1" flipV="1">
            <a:off x="5181600" y="38100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 flipH="1" flipV="1">
            <a:off x="6248400" y="35052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5334000" y="51054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5334000" y="43434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6172200" y="45720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6477000" y="3733800"/>
            <a:ext cx="609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 flipH="1" flipV="1">
            <a:off x="6896100" y="4000500"/>
            <a:ext cx="1143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rot="5400000" flipH="1" flipV="1">
            <a:off x="5905500" y="48387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rot="5400000" flipH="1" flipV="1">
            <a:off x="4953000" y="47244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7086600" y="34290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rot="5400000" flipH="1" flipV="1">
            <a:off x="6934200" y="3581400"/>
            <a:ext cx="304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Kříž 48"/>
          <p:cNvSpPr/>
          <p:nvPr/>
        </p:nvSpPr>
        <p:spPr>
          <a:xfrm rot="2799850">
            <a:off x="7029450" y="3371850"/>
            <a:ext cx="457200" cy="457200"/>
          </a:xfrm>
          <a:prstGeom prst="plus">
            <a:avLst>
              <a:gd name="adj" fmla="val 348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5867400" y="4343400"/>
            <a:ext cx="228600" cy="228600"/>
          </a:xfrm>
          <a:prstGeom prst="ellips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Veselý obličej 50"/>
          <p:cNvSpPr/>
          <p:nvPr/>
        </p:nvSpPr>
        <p:spPr>
          <a:xfrm>
            <a:off x="2438400" y="4267200"/>
            <a:ext cx="304800" cy="304800"/>
          </a:xfrm>
          <a:prstGeom prst="smileyFace">
            <a:avLst/>
          </a:prstGeom>
          <a:solidFill>
            <a:srgbClr val="00FF00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30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31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délník 69"/>
          <p:cNvSpPr/>
          <p:nvPr/>
        </p:nvSpPr>
        <p:spPr>
          <a:xfrm>
            <a:off x="2286000" y="4800600"/>
            <a:ext cx="457200" cy="2286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9939" name="Zástupný symbol pro obsah 30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752600"/>
          </a:xfrm>
        </p:spPr>
        <p:txBody>
          <a:bodyPr/>
          <a:lstStyle/>
          <a:p>
            <a:r>
              <a:rPr lang="cs-CZ" dirty="0" smtClean="0"/>
              <a:t>Není to tak složité, jak to vypadá</a:t>
            </a:r>
            <a:r>
              <a:rPr lang="en-US" dirty="0" smtClean="0"/>
              <a:t>…</a:t>
            </a:r>
            <a:endParaRPr lang="cs-CZ" dirty="0" smtClean="0"/>
          </a:p>
          <a:p>
            <a:r>
              <a:rPr lang="cs-CZ" dirty="0" smtClean="0"/>
              <a:t>Stačí se omezit na viditelnost všech </a:t>
            </a:r>
            <a:r>
              <a:rPr lang="cs-CZ" dirty="0" smtClean="0">
                <a:solidFill>
                  <a:srgbClr val="CCFF66"/>
                </a:solidFill>
              </a:rPr>
              <a:t>stěn</a:t>
            </a:r>
          </a:p>
          <a:p>
            <a:r>
              <a:rPr lang="cs-CZ" dirty="0" smtClean="0"/>
              <a:t>Průnik ze všech stěn dá výsledek</a:t>
            </a:r>
          </a:p>
          <a:p>
            <a:endParaRPr lang="cs-CZ" dirty="0" smtClean="0">
              <a:solidFill>
                <a:srgbClr val="CCFF66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Video</a:t>
            </a:r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286000" y="37338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 flipH="1" flipV="1">
            <a:off x="1752600" y="42672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2819400" y="39624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1905000" y="55626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905000" y="48006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743200" y="50292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048000" y="4191000"/>
            <a:ext cx="990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 flipH="1" flipV="1">
            <a:off x="3619500" y="46101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476500" y="52959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 flipH="1" flipV="1">
            <a:off x="1524000" y="5181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5638800" y="37338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 flipH="1" flipV="1">
            <a:off x="5105400" y="42672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 flipH="1" flipV="1">
            <a:off x="6172200" y="39624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5257800" y="55626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5257800" y="48006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6096000" y="50292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6400800" y="4191000"/>
            <a:ext cx="609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 flipH="1" flipV="1">
            <a:off x="6819900" y="4457700"/>
            <a:ext cx="1143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rot="5400000" flipH="1" flipV="1">
            <a:off x="5829300" y="52959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 rot="5400000" flipH="1" flipV="1">
            <a:off x="4876800" y="5181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7010400" y="38862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rot="5400000" flipH="1" flipV="1">
            <a:off x="6858000" y="4038600"/>
            <a:ext cx="304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Kříž 48"/>
          <p:cNvSpPr/>
          <p:nvPr/>
        </p:nvSpPr>
        <p:spPr>
          <a:xfrm rot="2799850">
            <a:off x="6496050" y="3676650"/>
            <a:ext cx="457200" cy="457200"/>
          </a:xfrm>
          <a:prstGeom prst="plus">
            <a:avLst>
              <a:gd name="adj" fmla="val 348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Šipka doprava 44"/>
          <p:cNvSpPr/>
          <p:nvPr/>
        </p:nvSpPr>
        <p:spPr>
          <a:xfrm>
            <a:off x="2286000" y="41148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Šipka doprava 45"/>
          <p:cNvSpPr/>
          <p:nvPr/>
        </p:nvSpPr>
        <p:spPr>
          <a:xfrm>
            <a:off x="19050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Šipka doprava 47"/>
          <p:cNvSpPr/>
          <p:nvPr/>
        </p:nvSpPr>
        <p:spPr>
          <a:xfrm>
            <a:off x="56388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Šipka doprava 51"/>
          <p:cNvSpPr/>
          <p:nvPr/>
        </p:nvSpPr>
        <p:spPr>
          <a:xfrm>
            <a:off x="52578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3" name="Šipka doprava 52"/>
          <p:cNvSpPr/>
          <p:nvPr/>
        </p:nvSpPr>
        <p:spPr>
          <a:xfrm rot="10800000">
            <a:off x="58674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Šipka doprava 53"/>
          <p:cNvSpPr/>
          <p:nvPr/>
        </p:nvSpPr>
        <p:spPr>
          <a:xfrm>
            <a:off x="70104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Šipka doprava 54"/>
          <p:cNvSpPr/>
          <p:nvPr/>
        </p:nvSpPr>
        <p:spPr>
          <a:xfrm rot="10800000">
            <a:off x="6172200" y="39624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Šipka doprava 55"/>
          <p:cNvSpPr/>
          <p:nvPr/>
        </p:nvSpPr>
        <p:spPr>
          <a:xfrm rot="10800000">
            <a:off x="7162800" y="45720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Šipka doprava 56"/>
          <p:cNvSpPr/>
          <p:nvPr/>
        </p:nvSpPr>
        <p:spPr>
          <a:xfrm rot="10800000">
            <a:off x="3810000" y="4419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Šipka doprava 57"/>
          <p:cNvSpPr/>
          <p:nvPr/>
        </p:nvSpPr>
        <p:spPr>
          <a:xfrm rot="10800000">
            <a:off x="28194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Šipka doprava 58"/>
          <p:cNvSpPr/>
          <p:nvPr/>
        </p:nvSpPr>
        <p:spPr>
          <a:xfrm rot="10800000">
            <a:off x="25146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Šipka doprava 59"/>
          <p:cNvSpPr/>
          <p:nvPr/>
        </p:nvSpPr>
        <p:spPr>
          <a:xfrm rot="16368938">
            <a:off x="2252663" y="53038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Šipka doprava 60"/>
          <p:cNvSpPr/>
          <p:nvPr/>
        </p:nvSpPr>
        <p:spPr>
          <a:xfrm rot="16368938">
            <a:off x="3243263" y="47704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2" name="Šipka doprava 61"/>
          <p:cNvSpPr/>
          <p:nvPr/>
        </p:nvSpPr>
        <p:spPr>
          <a:xfrm rot="16368938">
            <a:off x="5605463" y="53038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3" name="Šipka doprava 62"/>
          <p:cNvSpPr/>
          <p:nvPr/>
        </p:nvSpPr>
        <p:spPr>
          <a:xfrm rot="16368938">
            <a:off x="6291263" y="47704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4" name="Šipka doprava 63"/>
          <p:cNvSpPr/>
          <p:nvPr/>
        </p:nvSpPr>
        <p:spPr>
          <a:xfrm rot="5400000">
            <a:off x="2019300" y="47625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5" name="Šipka doprava 64"/>
          <p:cNvSpPr/>
          <p:nvPr/>
        </p:nvSpPr>
        <p:spPr>
          <a:xfrm rot="5400000">
            <a:off x="3390900" y="41529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6" name="Šipka doprava 65"/>
          <p:cNvSpPr/>
          <p:nvPr/>
        </p:nvSpPr>
        <p:spPr>
          <a:xfrm rot="5400000">
            <a:off x="2476500" y="36957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Šipka doprava 66"/>
          <p:cNvSpPr/>
          <p:nvPr/>
        </p:nvSpPr>
        <p:spPr>
          <a:xfrm rot="5400000">
            <a:off x="5372100" y="47625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Šipka doprava 67"/>
          <p:cNvSpPr/>
          <p:nvPr/>
        </p:nvSpPr>
        <p:spPr>
          <a:xfrm rot="5400000">
            <a:off x="5829300" y="36957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9" name="Šipka doprava 68"/>
          <p:cNvSpPr/>
          <p:nvPr/>
        </p:nvSpPr>
        <p:spPr>
          <a:xfrm rot="5400000">
            <a:off x="6515100" y="41529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1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Zástupný symbol pro obsah 30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752600"/>
          </a:xfrm>
        </p:spPr>
        <p:txBody>
          <a:bodyPr/>
          <a:lstStyle/>
          <a:p>
            <a:r>
              <a:rPr lang="cs-CZ" dirty="0" smtClean="0"/>
              <a:t>To samé jinými slovy: Kamera musí být</a:t>
            </a:r>
          </a:p>
          <a:p>
            <a:pPr lvl="2"/>
            <a:r>
              <a:rPr lang="cs-CZ" dirty="0" smtClean="0"/>
              <a:t>napravo od všech levých stěn</a:t>
            </a:r>
          </a:p>
          <a:p>
            <a:pPr lvl="2"/>
            <a:r>
              <a:rPr lang="cs-CZ" dirty="0" smtClean="0"/>
              <a:t>nalevo od všech pravých stěn</a:t>
            </a:r>
          </a:p>
          <a:p>
            <a:pPr lvl="2"/>
            <a:r>
              <a:rPr lang="cs-CZ" dirty="0" smtClean="0"/>
              <a:t>nahoře od všech spodních stěn</a:t>
            </a:r>
          </a:p>
          <a:p>
            <a:pPr lvl="2"/>
            <a:r>
              <a:rPr lang="cs-CZ" dirty="0" smtClean="0"/>
              <a:t>dole od všech horních stěn</a:t>
            </a:r>
          </a:p>
          <a:p>
            <a:endParaRPr lang="cs-CZ" dirty="0" smtClean="0">
              <a:solidFill>
                <a:srgbClr val="CCFF66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Video</a:t>
            </a:r>
            <a:endParaRPr lang="cs-CZ"/>
          </a:p>
        </p:txBody>
      </p:sp>
      <p:sp>
        <p:nvSpPr>
          <p:cNvPr id="50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1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" name="Obdélník 71"/>
          <p:cNvSpPr/>
          <p:nvPr/>
        </p:nvSpPr>
        <p:spPr>
          <a:xfrm>
            <a:off x="2286000" y="4800600"/>
            <a:ext cx="457200" cy="2286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cxnSp>
        <p:nvCxnSpPr>
          <p:cNvPr id="73" name="Přímá spojovací čára 72"/>
          <p:cNvCxnSpPr/>
          <p:nvPr/>
        </p:nvCxnSpPr>
        <p:spPr>
          <a:xfrm>
            <a:off x="2286000" y="37338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1752600" y="42672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819400" y="39624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>
            <a:off x="1905000" y="55626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>
            <a:off x="1905000" y="48006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>
            <a:off x="2743200" y="50292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>
            <a:off x="3048000" y="4191000"/>
            <a:ext cx="990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3619500" y="46101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476500" y="52959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1524000" y="5181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>
            <a:off x="5638800" y="37338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5105400" y="4267200"/>
            <a:ext cx="1066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6172200" y="3962400"/>
            <a:ext cx="457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>
            <a:off x="5257800" y="5562600"/>
            <a:ext cx="8382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>
            <a:off x="5257800" y="48006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>
            <a:off x="6096000" y="5029200"/>
            <a:ext cx="1295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>
            <a:off x="6400800" y="4191000"/>
            <a:ext cx="6096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6819900" y="4457700"/>
            <a:ext cx="1143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5829300" y="5295900"/>
            <a:ext cx="5334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4876800" y="5181600"/>
            <a:ext cx="762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>
            <a:off x="7010400" y="3886200"/>
            <a:ext cx="3810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6858000" y="4038600"/>
            <a:ext cx="304800" cy="0"/>
          </a:xfrm>
          <a:prstGeom prst="line">
            <a:avLst/>
          </a:prstGeom>
          <a:ln w="38100" cap="rnd">
            <a:solidFill>
              <a:srgbClr val="CC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Kříž 94"/>
          <p:cNvSpPr/>
          <p:nvPr/>
        </p:nvSpPr>
        <p:spPr>
          <a:xfrm rot="2799850">
            <a:off x="6496050" y="3676650"/>
            <a:ext cx="457200" cy="457200"/>
          </a:xfrm>
          <a:prstGeom prst="plus">
            <a:avLst>
              <a:gd name="adj" fmla="val 348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6" name="Šipka doprava 95"/>
          <p:cNvSpPr/>
          <p:nvPr/>
        </p:nvSpPr>
        <p:spPr>
          <a:xfrm>
            <a:off x="2286000" y="41148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7" name="Šipka doprava 96"/>
          <p:cNvSpPr/>
          <p:nvPr/>
        </p:nvSpPr>
        <p:spPr>
          <a:xfrm>
            <a:off x="19050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8" name="Šipka doprava 97"/>
          <p:cNvSpPr/>
          <p:nvPr/>
        </p:nvSpPr>
        <p:spPr>
          <a:xfrm>
            <a:off x="56388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9" name="Šipka doprava 98"/>
          <p:cNvSpPr/>
          <p:nvPr/>
        </p:nvSpPr>
        <p:spPr>
          <a:xfrm>
            <a:off x="52578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0" name="Šipka doprava 99"/>
          <p:cNvSpPr/>
          <p:nvPr/>
        </p:nvSpPr>
        <p:spPr>
          <a:xfrm rot="10800000">
            <a:off x="58674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1" name="Šipka doprava 100"/>
          <p:cNvSpPr/>
          <p:nvPr/>
        </p:nvSpPr>
        <p:spPr>
          <a:xfrm>
            <a:off x="70104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" name="Šipka doprava 101"/>
          <p:cNvSpPr/>
          <p:nvPr/>
        </p:nvSpPr>
        <p:spPr>
          <a:xfrm rot="10800000">
            <a:off x="6172200" y="39624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3" name="Šipka doprava 102"/>
          <p:cNvSpPr/>
          <p:nvPr/>
        </p:nvSpPr>
        <p:spPr>
          <a:xfrm rot="10800000">
            <a:off x="7162800" y="45720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4" name="Šipka doprava 103"/>
          <p:cNvSpPr/>
          <p:nvPr/>
        </p:nvSpPr>
        <p:spPr>
          <a:xfrm rot="10800000">
            <a:off x="3810000" y="4419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5" name="Šipka doprava 104"/>
          <p:cNvSpPr/>
          <p:nvPr/>
        </p:nvSpPr>
        <p:spPr>
          <a:xfrm rot="10800000">
            <a:off x="2819400" y="40386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" name="Šipka doprava 105"/>
          <p:cNvSpPr/>
          <p:nvPr/>
        </p:nvSpPr>
        <p:spPr>
          <a:xfrm rot="10800000">
            <a:off x="2514600" y="50292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7" name="Šipka doprava 106"/>
          <p:cNvSpPr/>
          <p:nvPr/>
        </p:nvSpPr>
        <p:spPr>
          <a:xfrm rot="16368938">
            <a:off x="2252663" y="53038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8" name="Šipka doprava 107"/>
          <p:cNvSpPr/>
          <p:nvPr/>
        </p:nvSpPr>
        <p:spPr>
          <a:xfrm rot="16368938">
            <a:off x="3243263" y="47704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9" name="Šipka doprava 108"/>
          <p:cNvSpPr/>
          <p:nvPr/>
        </p:nvSpPr>
        <p:spPr>
          <a:xfrm rot="16368938">
            <a:off x="5605463" y="53038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0" name="Šipka doprava 109"/>
          <p:cNvSpPr/>
          <p:nvPr/>
        </p:nvSpPr>
        <p:spPr>
          <a:xfrm rot="16368938">
            <a:off x="6291263" y="4770438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1" name="Šipka doprava 110"/>
          <p:cNvSpPr/>
          <p:nvPr/>
        </p:nvSpPr>
        <p:spPr>
          <a:xfrm rot="5400000">
            <a:off x="2019300" y="47625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2" name="Šipka doprava 111"/>
          <p:cNvSpPr/>
          <p:nvPr/>
        </p:nvSpPr>
        <p:spPr>
          <a:xfrm rot="5400000">
            <a:off x="3390900" y="41529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3" name="Šipka doprava 112"/>
          <p:cNvSpPr/>
          <p:nvPr/>
        </p:nvSpPr>
        <p:spPr>
          <a:xfrm rot="5400000">
            <a:off x="2476500" y="36957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4" name="Šipka doprava 113"/>
          <p:cNvSpPr/>
          <p:nvPr/>
        </p:nvSpPr>
        <p:spPr>
          <a:xfrm rot="5400000">
            <a:off x="5372100" y="47625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5" name="Šipka doprava 114"/>
          <p:cNvSpPr/>
          <p:nvPr/>
        </p:nvSpPr>
        <p:spPr>
          <a:xfrm rot="5400000">
            <a:off x="5829300" y="36957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6" name="Šipka doprava 115"/>
          <p:cNvSpPr/>
          <p:nvPr/>
        </p:nvSpPr>
        <p:spPr>
          <a:xfrm rot="5400000">
            <a:off x="6515100" y="4152900"/>
            <a:ext cx="228600" cy="304800"/>
          </a:xfrm>
          <a:prstGeom prst="rightArrow">
            <a:avLst>
              <a:gd name="adj1" fmla="val 50000"/>
              <a:gd name="adj2" fmla="val 66394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Video – kód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int</a:t>
            </a:r>
            <a:r>
              <a:rPr lang="cs-CZ" dirty="0" smtClean="0"/>
              <a:t> x0 = </a:t>
            </a:r>
            <a:r>
              <a:rPr lang="cs-CZ" dirty="0" err="1" smtClean="0"/>
              <a:t>nextInt</a:t>
            </a:r>
            <a:r>
              <a:rPr lang="cs-CZ" dirty="0" smtClean="0"/>
              <a:t>(), y0 = </a:t>
            </a:r>
            <a:r>
              <a:rPr lang="cs-CZ" dirty="0" err="1" smtClean="0"/>
              <a:t>nextInt</a:t>
            </a:r>
            <a:r>
              <a:rPr lang="cs-CZ" dirty="0" smtClean="0"/>
              <a:t>();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xp</a:t>
            </a:r>
            <a:r>
              <a:rPr lang="cs-CZ" dirty="0" smtClean="0"/>
              <a:t> = x0, </a:t>
            </a:r>
            <a:r>
              <a:rPr lang="cs-CZ" dirty="0" err="1" smtClean="0"/>
              <a:t>yp</a:t>
            </a:r>
            <a:r>
              <a:rPr lang="cs-CZ" dirty="0" smtClean="0"/>
              <a:t> = y0;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while</a:t>
            </a:r>
            <a:r>
              <a:rPr lang="cs-CZ" dirty="0" smtClean="0"/>
              <a:t> (--n &gt; 0)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x = </a:t>
            </a:r>
            <a:r>
              <a:rPr lang="cs-CZ" dirty="0" err="1" smtClean="0"/>
              <a:t>nextInt</a:t>
            </a:r>
            <a:r>
              <a:rPr lang="cs-CZ" dirty="0" smtClean="0"/>
              <a:t>(), y = </a:t>
            </a:r>
            <a:r>
              <a:rPr lang="cs-CZ" dirty="0" err="1" smtClean="0"/>
              <a:t>nextInt</a:t>
            </a:r>
            <a:r>
              <a:rPr lang="cs-CZ" dirty="0" smtClean="0"/>
              <a:t>();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oneEdge</a:t>
            </a:r>
            <a:r>
              <a:rPr lang="cs-CZ" dirty="0" smtClean="0"/>
              <a:t>(</a:t>
            </a:r>
            <a:r>
              <a:rPr lang="cs-CZ" dirty="0" err="1" smtClean="0"/>
              <a:t>xp</a:t>
            </a:r>
            <a:r>
              <a:rPr lang="cs-CZ" dirty="0" smtClean="0"/>
              <a:t>, </a:t>
            </a:r>
            <a:r>
              <a:rPr lang="cs-CZ" dirty="0" err="1" smtClean="0"/>
              <a:t>yp</a:t>
            </a:r>
            <a:r>
              <a:rPr lang="cs-CZ" dirty="0" smtClean="0"/>
              <a:t>, x, y);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xp</a:t>
            </a:r>
            <a:r>
              <a:rPr lang="cs-CZ" dirty="0" smtClean="0"/>
              <a:t> = x; </a:t>
            </a:r>
            <a:r>
              <a:rPr lang="cs-CZ" dirty="0" err="1" smtClean="0"/>
              <a:t>yp</a:t>
            </a:r>
            <a:r>
              <a:rPr lang="cs-CZ" dirty="0" smtClean="0"/>
              <a:t> = y;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}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oneEdge</a:t>
            </a:r>
            <a:r>
              <a:rPr lang="cs-CZ" dirty="0" smtClean="0"/>
              <a:t>(</a:t>
            </a:r>
            <a:r>
              <a:rPr lang="cs-CZ" dirty="0" err="1" smtClean="0"/>
              <a:t>xp</a:t>
            </a:r>
            <a:r>
              <a:rPr lang="cs-CZ" dirty="0" smtClean="0"/>
              <a:t>, </a:t>
            </a:r>
            <a:r>
              <a:rPr lang="cs-CZ" dirty="0" err="1" smtClean="0"/>
              <a:t>yp</a:t>
            </a:r>
            <a:r>
              <a:rPr lang="cs-CZ" dirty="0" smtClean="0"/>
              <a:t>, x0, y0);</a:t>
            </a:r>
            <a:endParaRPr lang="cs-CZ" dirty="0"/>
          </a:p>
        </p:txBody>
      </p:sp>
      <p:sp>
        <p:nvSpPr>
          <p:cNvPr id="41988" name="Zástupný symbol pro obsah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cs-CZ" smtClean="0"/>
              <a:t>Pro přehlednost oddělíme procházení bodů</a:t>
            </a:r>
          </a:p>
          <a:p>
            <a:pPr lvl="1"/>
            <a:r>
              <a:rPr lang="cs-CZ" smtClean="0"/>
              <a:t>Nezapomeneme na poslední stěnu</a:t>
            </a:r>
            <a:br>
              <a:rPr lang="cs-CZ" smtClean="0"/>
            </a:br>
            <a:r>
              <a:rPr lang="cs-CZ" smtClean="0"/>
              <a:t>(také lze přidat první bod znovu na konec pole)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Video – kód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oneEdge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x1, </a:t>
            </a:r>
            <a:r>
              <a:rPr lang="cs-CZ" dirty="0" err="1" smtClean="0"/>
              <a:t>int</a:t>
            </a:r>
            <a:r>
              <a:rPr lang="cs-CZ" dirty="0" smtClean="0"/>
              <a:t> y1, </a:t>
            </a:r>
            <a:r>
              <a:rPr lang="cs-CZ" dirty="0" err="1" smtClean="0"/>
              <a:t>int</a:t>
            </a:r>
            <a:r>
              <a:rPr lang="cs-CZ" dirty="0" smtClean="0"/>
              <a:t> x2, </a:t>
            </a:r>
            <a:r>
              <a:rPr lang="cs-CZ" dirty="0" err="1" smtClean="0"/>
              <a:t>int</a:t>
            </a:r>
            <a:r>
              <a:rPr lang="cs-CZ" dirty="0" smtClean="0"/>
              <a:t> y2)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d, x;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(x1 == x2)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x = x1;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d = (y1 &lt; y2) ? DIR_UP : DIR_DOWN;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} </a:t>
            </a:r>
            <a:r>
              <a:rPr lang="cs-CZ" dirty="0" err="1" smtClean="0"/>
              <a:t>else</a:t>
            </a:r>
            <a:r>
              <a:rPr lang="cs-CZ" dirty="0" smtClean="0"/>
              <a:t>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x = y1;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d = (x1 &lt; x2) ? DIR_RIGHT : DIR_LEFT;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}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(x &lt; min[d]) min[d] = x;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(x &gt; </a:t>
            </a:r>
            <a:r>
              <a:rPr lang="cs-CZ" dirty="0" err="1" smtClean="0"/>
              <a:t>max</a:t>
            </a:r>
            <a:r>
              <a:rPr lang="cs-CZ" dirty="0" smtClean="0"/>
              <a:t>[d]) </a:t>
            </a:r>
            <a:r>
              <a:rPr lang="cs-CZ" dirty="0" err="1" smtClean="0"/>
              <a:t>max</a:t>
            </a:r>
            <a:r>
              <a:rPr lang="cs-CZ" dirty="0" smtClean="0"/>
              <a:t>[d] = x;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}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boolean</a:t>
            </a:r>
            <a:r>
              <a:rPr lang="cs-CZ" dirty="0" smtClean="0"/>
              <a:t> </a:t>
            </a:r>
            <a:r>
              <a:rPr lang="cs-CZ" dirty="0" err="1" smtClean="0"/>
              <a:t>getResult</a:t>
            </a:r>
            <a:r>
              <a:rPr lang="cs-CZ" dirty="0" smtClean="0"/>
              <a:t>() {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return</a:t>
            </a:r>
            <a:r>
              <a:rPr lang="cs-CZ" dirty="0" smtClean="0"/>
              <a:t> (</a:t>
            </a:r>
            <a:r>
              <a:rPr lang="cs-CZ" dirty="0" err="1" smtClean="0"/>
              <a:t>max</a:t>
            </a:r>
            <a:r>
              <a:rPr lang="cs-CZ" dirty="0" smtClean="0"/>
              <a:t>[DIR_LEFT] &lt;= min[DIR_RIGHT]</a:t>
            </a:r>
            <a:br>
              <a:rPr lang="cs-CZ" dirty="0" smtClean="0"/>
            </a:br>
            <a:r>
              <a:rPr lang="cs-CZ" dirty="0" smtClean="0"/>
              <a:t>			|| </a:t>
            </a:r>
            <a:r>
              <a:rPr lang="cs-CZ" dirty="0" err="1" smtClean="0"/>
              <a:t>max</a:t>
            </a:r>
            <a:r>
              <a:rPr lang="cs-CZ" dirty="0" smtClean="0"/>
              <a:t>[DIR_RIGHT] &lt;= min[DIR_LEFT])</a:t>
            </a:r>
            <a:br>
              <a:rPr lang="cs-CZ" dirty="0" smtClean="0"/>
            </a:br>
            <a:r>
              <a:rPr lang="cs-CZ" dirty="0" smtClean="0"/>
              <a:t>		&amp;&amp; (</a:t>
            </a:r>
            <a:r>
              <a:rPr lang="cs-CZ" dirty="0" err="1" smtClean="0"/>
              <a:t>max</a:t>
            </a:r>
            <a:r>
              <a:rPr lang="cs-CZ" dirty="0" smtClean="0"/>
              <a:t>[DIR_UP] &lt;= min[DIR_DOWN]</a:t>
            </a:r>
            <a:br>
              <a:rPr lang="cs-CZ" dirty="0" smtClean="0"/>
            </a:br>
            <a:r>
              <a:rPr lang="cs-CZ" dirty="0" smtClean="0"/>
              <a:t>			|| </a:t>
            </a:r>
            <a:r>
              <a:rPr lang="cs-CZ" dirty="0" err="1" smtClean="0"/>
              <a:t>max</a:t>
            </a:r>
            <a:r>
              <a:rPr lang="cs-CZ" dirty="0" smtClean="0"/>
              <a:t>[DIR_DOWN] &lt;= min[DIR_UP]);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95806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2</a:t>
                      </a:r>
                      <a:endParaRPr lang="cs-CZ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5"/>
          <p:cNvSpPr txBox="1">
            <a:spLocks/>
          </p:cNvSpPr>
          <p:nvPr/>
        </p:nvSpPr>
        <p:spPr>
          <a:xfrm>
            <a:off x="457200" y="2819400"/>
            <a:ext cx="8229600" cy="3200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Základní problém – vybrat nebo ne?</a:t>
            </a:r>
          </a:p>
          <a:p>
            <a:pPr marL="730250" lvl="1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2 – </a:t>
            </a:r>
            <a:r>
              <a:rPr lang="en-US" sz="2600" dirty="0" smtClean="0">
                <a:solidFill>
                  <a:srgbClr val="CCFFFF"/>
                </a:solidFill>
                <a:latin typeface="+mn-lt"/>
                <a:cs typeface="+mn-cs"/>
              </a:rPr>
              <a:t>…</a:t>
            </a:r>
            <a:r>
              <a:rPr lang="cs-CZ" sz="2600" dirty="0" smtClean="0">
                <a:solidFill>
                  <a:srgbClr val="CCFFFF"/>
                </a:solidFill>
                <a:latin typeface="+mn-lt"/>
                <a:cs typeface="+mn-cs"/>
              </a:rPr>
              <a:t>určitě ano</a:t>
            </a:r>
            <a:endParaRPr lang="cs-CZ" sz="2600" dirty="0">
              <a:solidFill>
                <a:srgbClr val="CCFFFF"/>
              </a:solidFill>
              <a:latin typeface="+mn-lt"/>
              <a:cs typeface="+mn-cs"/>
            </a:endParaRPr>
          </a:p>
          <a:p>
            <a:pPr marL="730250" lvl="1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Ale co je lepší?</a:t>
            </a:r>
          </a:p>
          <a:p>
            <a:pPr marL="1187450" lvl="2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2,6,12</a:t>
            </a:r>
          </a:p>
          <a:p>
            <a:pPr marL="1187450" lvl="2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 smtClean="0">
                <a:solidFill>
                  <a:srgbClr val="CCFFFF"/>
                </a:solidFill>
                <a:latin typeface="+mn-lt"/>
                <a:cs typeface="+mn-cs"/>
              </a:rPr>
              <a:t>2,5</a:t>
            </a:r>
            <a:endParaRPr lang="cs-CZ" sz="2600" dirty="0">
              <a:solidFill>
                <a:srgbClr val="CCFFFF"/>
              </a:solidFill>
              <a:latin typeface="+mn-lt"/>
              <a:cs typeface="+mn-cs"/>
            </a:endParaRPr>
          </a:p>
          <a:p>
            <a:pPr marL="1187450" lvl="2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=&gt; nutno </a:t>
            </a:r>
            <a:r>
              <a:rPr lang="cs-CZ" sz="2600" dirty="0" smtClean="0">
                <a:solidFill>
                  <a:srgbClr val="CCFFFF"/>
                </a:solidFill>
                <a:latin typeface="+mn-lt"/>
                <a:cs typeface="+mn-cs"/>
              </a:rPr>
              <a:t>pamatovat obojí!</a:t>
            </a:r>
            <a:endParaRPr lang="cs-CZ" sz="2600" dirty="0">
              <a:solidFill>
                <a:srgbClr val="CCFFFF"/>
              </a:solidFill>
              <a:latin typeface="+mn-lt"/>
              <a:cs typeface="+mn-cs"/>
            </a:endParaRP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7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Suspicious Samples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F12C49-E9AB-4C41-B4AB-79493F5682C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00200"/>
            <a:ext cx="6102092" cy="8656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ravá složená závorka 4"/>
          <p:cNvSpPr/>
          <p:nvPr/>
        </p:nvSpPr>
        <p:spPr>
          <a:xfrm rot="5400013">
            <a:off x="3972928" y="890672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chemeClr val="tx1">
                <a:lumMod val="85000"/>
              </a:schemeClr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</p:txBody>
      </p:sp>
      <p:sp>
        <p:nvSpPr>
          <p:cNvPr id="9" name="TextovéPole 5"/>
          <p:cNvSpPr txBox="1"/>
          <p:nvPr/>
        </p:nvSpPr>
        <p:spPr>
          <a:xfrm>
            <a:off x="3089899" y="2939161"/>
            <a:ext cx="2198102" cy="46166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dirty="0" err="1">
                <a:solidFill>
                  <a:schemeClr val="tx1">
                    <a:lumMod val="95000"/>
                  </a:schemeClr>
                </a:solidFill>
                <a:latin typeface="Calibri"/>
              </a:rPr>
              <a:t>a</a:t>
            </a:r>
            <a:r>
              <a:rPr lang="cs-CZ" sz="2400" b="1" i="0" u="none" strike="noStrike" kern="1200" cap="none" spc="0" baseline="0" dirty="0" err="1" smtClean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vg</a:t>
            </a:r>
            <a:r>
              <a:rPr lang="en-US" sz="2400" b="1" i="0" u="none" strike="noStrike" kern="1200" cap="none" spc="0" baseline="0" dirty="0" smtClean="0">
                <a:solidFill>
                  <a:schemeClr val="tx1">
                    <a:lumMod val="95000"/>
                  </a:schemeClr>
                </a:solidFill>
                <a:uFillTx/>
                <a:latin typeface="Calibri"/>
              </a:rPr>
              <a:t> / min / max</a:t>
            </a:r>
            <a:endParaRPr lang="cs-CZ" sz="2400" b="1" i="0" u="none" strike="noStrike" kern="1200" cap="none" spc="0" baseline="0" dirty="0">
              <a:solidFill>
                <a:schemeClr val="tx1">
                  <a:lumMod val="95000"/>
                </a:schemeClr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63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Suspicious Samples</a:t>
            </a:r>
            <a:endParaRPr lang="cs-CZ" dirty="0"/>
          </a:p>
        </p:txBody>
      </p:sp>
      <p:sp>
        <p:nvSpPr>
          <p:cNvPr id="17" name="Zástupný symbol pro obsah 16"/>
          <p:cNvSpPr>
            <a:spLocks noGrp="1"/>
          </p:cNvSpPr>
          <p:nvPr>
            <p:ph sz="half" idx="1"/>
          </p:nvPr>
        </p:nvSpPr>
        <p:spPr>
          <a:xfrm>
            <a:off x="457200" y="4343400"/>
            <a:ext cx="8229600" cy="1752600"/>
          </a:xfrm>
        </p:spPr>
        <p:txBody>
          <a:bodyPr/>
          <a:lstStyle/>
          <a:p>
            <a:r>
              <a:rPr lang="en-US" dirty="0" smtClean="0"/>
              <a:t>double sum </a:t>
            </a:r>
            <a:r>
              <a:rPr lang="en-US" dirty="0"/>
              <a:t>= 0;</a:t>
            </a:r>
          </a:p>
          <a:p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=left; </a:t>
            </a:r>
            <a:r>
              <a:rPr lang="en-US" dirty="0" err="1"/>
              <a:t>i</a:t>
            </a:r>
            <a:r>
              <a:rPr lang="en-US" dirty="0"/>
              <a:t>&lt;right; </a:t>
            </a:r>
            <a:r>
              <a:rPr lang="en-US" dirty="0" smtClean="0"/>
              <a:t>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	sum += value[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r>
              <a:rPr lang="en-US" dirty="0"/>
              <a:t>return sum / (right-left);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2C49-E9AB-4C41-B4AB-79493F5682C9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957" y="1761845"/>
            <a:ext cx="6102092" cy="86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ravá složená závorka 4"/>
          <p:cNvSpPr/>
          <p:nvPr/>
        </p:nvSpPr>
        <p:spPr>
          <a:xfrm rot="5400013">
            <a:off x="3777285" y="1052317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12" name="TextovéPole 5"/>
          <p:cNvSpPr txBox="1"/>
          <p:nvPr/>
        </p:nvSpPr>
        <p:spPr>
          <a:xfrm>
            <a:off x="3737993" y="3104550"/>
            <a:ext cx="510655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avg</a:t>
            </a:r>
          </a:p>
        </p:txBody>
      </p:sp>
    </p:spTree>
    <p:extLst>
      <p:ext uri="{BB962C8B-B14F-4D97-AF65-F5344CB8AC3E}">
        <p14:creationId xmlns:p14="http://schemas.microsoft.com/office/powerpoint/2010/main" val="192403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Suspicious Samples</a:t>
            </a:r>
            <a:endParaRPr lang="cs-CZ" dirty="0"/>
          </a:p>
        </p:txBody>
      </p:sp>
      <p:sp>
        <p:nvSpPr>
          <p:cNvPr id="17" name="Zástupný symbol pro obsah 16"/>
          <p:cNvSpPr>
            <a:spLocks noGrp="1"/>
          </p:cNvSpPr>
          <p:nvPr>
            <p:ph sz="half" idx="1"/>
          </p:nvPr>
        </p:nvSpPr>
        <p:spPr>
          <a:xfrm>
            <a:off x="457200" y="4343400"/>
            <a:ext cx="82296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sum2 </a:t>
            </a:r>
            <a:r>
              <a:rPr lang="en-US" dirty="0"/>
              <a:t>= sum1</a:t>
            </a:r>
            <a:br>
              <a:rPr lang="en-US" dirty="0"/>
            </a:br>
            <a:r>
              <a:rPr lang="en-US" dirty="0"/>
              <a:t>	+ value[right++]</a:t>
            </a:r>
            <a:br>
              <a:rPr lang="en-US" dirty="0"/>
            </a:br>
            <a:r>
              <a:rPr lang="en-US" dirty="0"/>
              <a:t>	- value[left++];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2C49-E9AB-4C41-B4AB-79493F5682C9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957" y="1748249"/>
            <a:ext cx="6102092" cy="86563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Pravá složená závorka 4"/>
          <p:cNvSpPr/>
          <p:nvPr/>
        </p:nvSpPr>
        <p:spPr>
          <a:xfrm rot="5400013">
            <a:off x="3777285" y="1037734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rgbClr val="00FF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21" name="TextovéPole 5"/>
          <p:cNvSpPr txBox="1"/>
          <p:nvPr/>
        </p:nvSpPr>
        <p:spPr>
          <a:xfrm>
            <a:off x="3679481" y="3089967"/>
            <a:ext cx="627671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1" i="0" u="none" strike="noStrike" kern="1200" cap="none" spc="0" baseline="0" dirty="0" err="1" smtClean="0">
                <a:solidFill>
                  <a:srgbClr val="00FF00"/>
                </a:solidFill>
                <a:uFillTx/>
                <a:latin typeface="Calibri"/>
              </a:rPr>
              <a:t>avg</a:t>
            </a:r>
            <a:r>
              <a:rPr lang="en-US" sz="1800" b="1" i="0" u="none" strike="noStrike" kern="1200" cap="none" spc="0" baseline="0" dirty="0" smtClean="0">
                <a:solidFill>
                  <a:srgbClr val="00FF00"/>
                </a:solidFill>
                <a:uFillTx/>
                <a:latin typeface="Calibri"/>
              </a:rPr>
              <a:t>1</a:t>
            </a:r>
            <a:endParaRPr lang="cs-CZ" sz="1800" b="1" i="0" u="none" strike="noStrike" kern="1200" cap="none" spc="0" baseline="0" dirty="0">
              <a:solidFill>
                <a:srgbClr val="00FF00"/>
              </a:solidFill>
              <a:uFillTx/>
              <a:latin typeface="Calibri"/>
            </a:endParaRPr>
          </a:p>
        </p:txBody>
      </p:sp>
      <p:sp>
        <p:nvSpPr>
          <p:cNvPr id="22" name="Pravá složená závorka 9"/>
          <p:cNvSpPr/>
          <p:nvPr/>
        </p:nvSpPr>
        <p:spPr>
          <a:xfrm rot="5400013">
            <a:off x="4401701" y="1732627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23" name="TextovéPole 10"/>
          <p:cNvSpPr txBox="1"/>
          <p:nvPr/>
        </p:nvSpPr>
        <p:spPr>
          <a:xfrm>
            <a:off x="4303887" y="3784860"/>
            <a:ext cx="627671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1" i="0" u="none" strike="noStrike" kern="1200" cap="none" spc="0" baseline="0" dirty="0" err="1" smtClean="0">
                <a:solidFill>
                  <a:srgbClr val="FF0000"/>
                </a:solidFill>
                <a:uFillTx/>
                <a:latin typeface="Calibri"/>
              </a:rPr>
              <a:t>avg</a:t>
            </a:r>
            <a:r>
              <a:rPr lang="en-US" sz="18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2</a:t>
            </a:r>
            <a:endParaRPr lang="cs-CZ" sz="1800" b="1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3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5720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Operace</a:t>
            </a:r>
          </a:p>
          <a:p>
            <a:pPr lvl="1"/>
            <a:r>
              <a:rPr lang="cs-CZ" dirty="0" err="1" smtClean="0"/>
              <a:t>Add</a:t>
            </a:r>
            <a:endParaRPr lang="cs-CZ" dirty="0" smtClean="0"/>
          </a:p>
          <a:p>
            <a:pPr lvl="1"/>
            <a:r>
              <a:rPr lang="cs-CZ" dirty="0" err="1" smtClean="0"/>
              <a:t>Remove</a:t>
            </a:r>
            <a:endParaRPr lang="cs-CZ" dirty="0" smtClean="0"/>
          </a:p>
          <a:p>
            <a:pPr lvl="1"/>
            <a:r>
              <a:rPr lang="cs-CZ" dirty="0" err="1" smtClean="0"/>
              <a:t>Avg</a:t>
            </a:r>
            <a:endParaRPr lang="cs-CZ" dirty="0" smtClean="0"/>
          </a:p>
          <a:p>
            <a:pPr lvl="1"/>
            <a:r>
              <a:rPr lang="cs-CZ" dirty="0" smtClean="0"/>
              <a:t>Min</a:t>
            </a:r>
          </a:p>
          <a:p>
            <a:pPr lvl="1"/>
            <a:r>
              <a:rPr lang="cs-CZ" dirty="0" smtClean="0"/>
              <a:t>Max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</a:t>
            </a:r>
            <a:r>
              <a:rPr lang="cs-CZ" dirty="0" smtClean="0"/>
              <a:t>– potřeba efektivní DS</a:t>
            </a:r>
            <a:endParaRPr lang="cs-CZ" dirty="0"/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236220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Operace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Add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Remove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Avg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</a:t>
            </a:r>
            <a:r>
              <a:rPr lang="cs-CZ" dirty="0" smtClean="0"/>
              <a:t>– efektivní DS pro </a:t>
            </a:r>
            <a:r>
              <a:rPr lang="cs-CZ" dirty="0" err="1" smtClean="0"/>
              <a:t>avg</a:t>
            </a:r>
            <a:endParaRPr lang="cs-CZ" dirty="0"/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5" name="Zástupný symbol pro obsah 16"/>
          <p:cNvSpPr txBox="1">
            <a:spLocks/>
          </p:cNvSpPr>
          <p:nvPr/>
        </p:nvSpPr>
        <p:spPr bwMode="auto">
          <a:xfrm>
            <a:off x="3962400" y="2057400"/>
            <a:ext cx="2133600" cy="10668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cs-CZ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 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x;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Zástupný symbol pro obsah 16"/>
          <p:cNvSpPr txBox="1">
            <a:spLocks/>
          </p:cNvSpPr>
          <p:nvPr/>
        </p:nvSpPr>
        <p:spPr bwMode="auto">
          <a:xfrm>
            <a:off x="3962400" y="3352800"/>
            <a:ext cx="2133600" cy="10668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cs-CZ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x;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Zástupný symbol pro obsah 16"/>
          <p:cNvSpPr txBox="1">
            <a:spLocks/>
          </p:cNvSpPr>
          <p:nvPr/>
        </p:nvSpPr>
        <p:spPr bwMode="auto">
          <a:xfrm>
            <a:off x="3965916" y="4648200"/>
            <a:ext cx="2358683" cy="6096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cs-CZ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 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 </a:t>
            </a: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Suspicious Samples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2C49-E9AB-4C41-B4AB-79493F5682C9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957" y="1748249"/>
            <a:ext cx="6102092" cy="86563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Pravá složená závorka 4"/>
          <p:cNvSpPr/>
          <p:nvPr/>
        </p:nvSpPr>
        <p:spPr>
          <a:xfrm rot="5400013">
            <a:off x="3777285" y="1037734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rgbClr val="00FF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21" name="TextovéPole 5"/>
          <p:cNvSpPr txBox="1"/>
          <p:nvPr/>
        </p:nvSpPr>
        <p:spPr>
          <a:xfrm>
            <a:off x="3679481" y="3089967"/>
            <a:ext cx="66877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none" spc="0" baseline="0" dirty="0" smtClean="0">
                <a:solidFill>
                  <a:srgbClr val="00FF00"/>
                </a:solidFill>
                <a:uFillTx/>
                <a:latin typeface="Calibri"/>
              </a:rPr>
              <a:t>min1</a:t>
            </a:r>
            <a:endParaRPr lang="cs-CZ" sz="1800" b="1" i="0" u="none" strike="noStrike" kern="1200" cap="none" spc="0" baseline="0" dirty="0">
              <a:solidFill>
                <a:srgbClr val="00FF00"/>
              </a:solidFill>
              <a:uFillTx/>
              <a:latin typeface="Calibri"/>
            </a:endParaRPr>
          </a:p>
        </p:txBody>
      </p:sp>
      <p:sp>
        <p:nvSpPr>
          <p:cNvPr id="22" name="Pravá složená závorka 9"/>
          <p:cNvSpPr/>
          <p:nvPr/>
        </p:nvSpPr>
        <p:spPr>
          <a:xfrm rot="5400013">
            <a:off x="4401701" y="1732627"/>
            <a:ext cx="432044" cy="36724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60 0 f1"/>
              <a:gd name="f64" fmla="+- f56 0 f59"/>
              <a:gd name="f65" fmla="+- f42 0 f59"/>
              <a:gd name="f66" fmla="*/ f59 f37 1"/>
              <a:gd name="f67" fmla="cos 1 f63"/>
              <a:gd name="f68" fmla="sin 1 f63"/>
              <a:gd name="f69" fmla="*/ f64 f37 1"/>
              <a:gd name="f70" fmla="*/ f65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38103">
            <a:solidFill>
              <a:srgbClr val="FF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23" name="TextovéPole 10"/>
          <p:cNvSpPr txBox="1"/>
          <p:nvPr/>
        </p:nvSpPr>
        <p:spPr>
          <a:xfrm>
            <a:off x="4303887" y="3784860"/>
            <a:ext cx="668773" cy="369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dirty="0" smtClean="0">
                <a:solidFill>
                  <a:srgbClr val="FF0000"/>
                </a:solidFill>
                <a:latin typeface="Calibri"/>
              </a:rPr>
              <a:t>min</a:t>
            </a:r>
            <a:r>
              <a:rPr lang="en-US" sz="18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Calibri"/>
              </a:rPr>
              <a:t>2</a:t>
            </a:r>
            <a:endParaRPr lang="cs-CZ" sz="1800" b="1" i="0" u="none" strike="noStrike" kern="1200" cap="none" spc="0" baseline="0" dirty="0">
              <a:solidFill>
                <a:srgbClr val="FF0000"/>
              </a:solidFill>
              <a:uFillTx/>
              <a:latin typeface="Calibri"/>
            </a:endParaRPr>
          </a:p>
        </p:txBody>
      </p:sp>
      <p:sp>
        <p:nvSpPr>
          <p:cNvPr id="35" name="Zaoblený obdélník 1"/>
          <p:cNvSpPr/>
          <p:nvPr/>
        </p:nvSpPr>
        <p:spPr>
          <a:xfrm>
            <a:off x="2856487" y="4172168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 dirty="0">
                <a:solidFill>
                  <a:srgbClr val="FFFF00"/>
                </a:solidFill>
                <a:uFillTx/>
                <a:latin typeface="Calibri"/>
              </a:rPr>
              <a:t>28</a:t>
            </a:r>
            <a:endParaRPr lang="cs-CZ" sz="2800" b="1" i="0" u="none" strike="noStrike" kern="1200" cap="none" spc="0" baseline="0" dirty="0">
              <a:solidFill>
                <a:srgbClr val="FFFF00"/>
              </a:solidFill>
              <a:uFillTx/>
              <a:latin typeface="Calibri"/>
            </a:endParaRPr>
          </a:p>
        </p:txBody>
      </p:sp>
      <p:sp>
        <p:nvSpPr>
          <p:cNvPr id="36" name="Zaoblený obdélník 8"/>
          <p:cNvSpPr/>
          <p:nvPr/>
        </p:nvSpPr>
        <p:spPr>
          <a:xfrm>
            <a:off x="1954061" y="4905626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EEECE1"/>
                </a:solidFill>
                <a:uFillTx/>
                <a:latin typeface="Calibri"/>
              </a:rPr>
              <a:t>34</a:t>
            </a:r>
            <a:endParaRPr lang="cs-CZ" sz="2000" b="1" i="0" u="none" strike="noStrike" kern="1200" cap="none" spc="0" baseline="0">
              <a:solidFill>
                <a:srgbClr val="EEECE1"/>
              </a:solidFill>
              <a:uFillTx/>
              <a:latin typeface="Calibri"/>
            </a:endParaRPr>
          </a:p>
        </p:txBody>
      </p:sp>
      <p:sp>
        <p:nvSpPr>
          <p:cNvPr id="37" name="Zaoblený obdélník 11"/>
          <p:cNvSpPr/>
          <p:nvPr/>
        </p:nvSpPr>
        <p:spPr>
          <a:xfrm>
            <a:off x="4103317" y="4905626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EEECE1"/>
                </a:solidFill>
                <a:uFillTx/>
                <a:latin typeface="Calibri"/>
              </a:rPr>
              <a:t>28</a:t>
            </a:r>
            <a:endParaRPr lang="cs-CZ" sz="2000" b="1" i="0" u="none" strike="noStrike" kern="1200" cap="none" spc="0" baseline="0">
              <a:solidFill>
                <a:srgbClr val="EEECE1"/>
              </a:solidFill>
              <a:uFillTx/>
              <a:latin typeface="Calibri"/>
            </a:endParaRPr>
          </a:p>
        </p:txBody>
      </p:sp>
      <p:sp>
        <p:nvSpPr>
          <p:cNvPr id="38" name="Zaoblený obdélník 12"/>
          <p:cNvSpPr/>
          <p:nvPr/>
        </p:nvSpPr>
        <p:spPr>
          <a:xfrm>
            <a:off x="1144580" y="5749751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EEECE1"/>
                </a:solidFill>
                <a:uFillTx/>
                <a:latin typeface="Calibri"/>
              </a:rPr>
              <a:t>40</a:t>
            </a:r>
            <a:endParaRPr lang="cs-CZ" sz="2000" b="1" i="0" u="none" strike="noStrike" kern="1200" cap="none" spc="0" baseline="0">
              <a:solidFill>
                <a:srgbClr val="EEECE1"/>
              </a:solidFill>
              <a:uFillTx/>
              <a:latin typeface="Calibri"/>
            </a:endParaRPr>
          </a:p>
        </p:txBody>
      </p:sp>
      <p:sp>
        <p:nvSpPr>
          <p:cNvPr id="39" name="Zaoblený obdélník 13"/>
          <p:cNvSpPr/>
          <p:nvPr/>
        </p:nvSpPr>
        <p:spPr>
          <a:xfrm>
            <a:off x="2264247" y="5753917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EEECE1"/>
                </a:solidFill>
                <a:uFillTx/>
                <a:latin typeface="Calibri"/>
              </a:rPr>
              <a:t>35</a:t>
            </a:r>
            <a:endParaRPr lang="cs-CZ" sz="2000" b="1" i="0" u="none" strike="noStrike" kern="1200" cap="none" spc="0" baseline="0">
              <a:solidFill>
                <a:srgbClr val="EEECE1"/>
              </a:solidFill>
              <a:uFillTx/>
              <a:latin typeface="Calibri"/>
            </a:endParaRPr>
          </a:p>
        </p:txBody>
      </p:sp>
      <p:sp>
        <p:nvSpPr>
          <p:cNvPr id="40" name="Zaoblený obdélník 14"/>
          <p:cNvSpPr/>
          <p:nvPr/>
        </p:nvSpPr>
        <p:spPr>
          <a:xfrm>
            <a:off x="3531534" y="5749752"/>
            <a:ext cx="828912" cy="41085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>
                <a:solidFill>
                  <a:srgbClr val="EEECE1"/>
                </a:solidFill>
                <a:uFillTx/>
                <a:latin typeface="Calibri"/>
              </a:rPr>
              <a:t>31</a:t>
            </a:r>
            <a:endParaRPr lang="cs-CZ" sz="2000" b="1" i="0" u="none" strike="noStrike" kern="1200" cap="none" spc="0" baseline="0">
              <a:solidFill>
                <a:srgbClr val="EEECE1"/>
              </a:solidFill>
              <a:uFillTx/>
              <a:latin typeface="Calibri"/>
            </a:endParaRPr>
          </a:p>
        </p:txBody>
      </p:sp>
      <p:cxnSp>
        <p:nvCxnSpPr>
          <p:cNvPr id="41" name="Přímá spojnice 7"/>
          <p:cNvCxnSpPr>
            <a:endCxn id="36" idx="0"/>
          </p:cNvCxnSpPr>
          <p:nvPr/>
        </p:nvCxnSpPr>
        <p:spPr>
          <a:xfrm flipH="1">
            <a:off x="2368517" y="4583025"/>
            <a:ext cx="603283" cy="322601"/>
          </a:xfrm>
          <a:prstGeom prst="straightConnector1">
            <a:avLst/>
          </a:prstGeom>
          <a:noFill/>
          <a:ln w="38103">
            <a:solidFill>
              <a:srgbClr val="376092"/>
            </a:solidFill>
            <a:prstDash val="solid"/>
          </a:ln>
        </p:spPr>
      </p:cxnSp>
      <p:cxnSp>
        <p:nvCxnSpPr>
          <p:cNvPr id="42" name="Přímá spojnice 16"/>
          <p:cNvCxnSpPr>
            <a:endCxn id="38" idx="0"/>
          </p:cNvCxnSpPr>
          <p:nvPr/>
        </p:nvCxnSpPr>
        <p:spPr>
          <a:xfrm flipH="1">
            <a:off x="1559036" y="5317697"/>
            <a:ext cx="521653" cy="432054"/>
          </a:xfrm>
          <a:prstGeom prst="straightConnector1">
            <a:avLst/>
          </a:prstGeom>
          <a:noFill/>
          <a:ln w="38103">
            <a:solidFill>
              <a:srgbClr val="376092"/>
            </a:solidFill>
            <a:prstDash val="solid"/>
          </a:ln>
        </p:spPr>
      </p:cxnSp>
      <p:cxnSp>
        <p:nvCxnSpPr>
          <p:cNvPr id="43" name="Přímá spojnice 17"/>
          <p:cNvCxnSpPr>
            <a:endCxn id="39" idx="0"/>
          </p:cNvCxnSpPr>
          <p:nvPr/>
        </p:nvCxnSpPr>
        <p:spPr>
          <a:xfrm>
            <a:off x="2413532" y="5321863"/>
            <a:ext cx="265171" cy="432054"/>
          </a:xfrm>
          <a:prstGeom prst="straightConnector1">
            <a:avLst/>
          </a:prstGeom>
          <a:noFill/>
          <a:ln w="38103">
            <a:solidFill>
              <a:srgbClr val="376092"/>
            </a:solidFill>
            <a:prstDash val="solid"/>
          </a:ln>
        </p:spPr>
      </p:cxnSp>
      <p:cxnSp>
        <p:nvCxnSpPr>
          <p:cNvPr id="44" name="Přímá spojnice 23"/>
          <p:cNvCxnSpPr>
            <a:endCxn id="37" idx="0"/>
          </p:cNvCxnSpPr>
          <p:nvPr/>
        </p:nvCxnSpPr>
        <p:spPr>
          <a:xfrm>
            <a:off x="3531534" y="4583025"/>
            <a:ext cx="986239" cy="322601"/>
          </a:xfrm>
          <a:prstGeom prst="straightConnector1">
            <a:avLst/>
          </a:prstGeom>
          <a:noFill/>
          <a:ln w="38103">
            <a:solidFill>
              <a:srgbClr val="376092"/>
            </a:solidFill>
            <a:prstDash val="solid"/>
          </a:ln>
        </p:spPr>
      </p:cxnSp>
      <p:cxnSp>
        <p:nvCxnSpPr>
          <p:cNvPr id="45" name="Přímá spojnice 26"/>
          <p:cNvCxnSpPr>
            <a:endCxn id="40" idx="0"/>
          </p:cNvCxnSpPr>
          <p:nvPr/>
        </p:nvCxnSpPr>
        <p:spPr>
          <a:xfrm flipH="1">
            <a:off x="3945990" y="5317698"/>
            <a:ext cx="414456" cy="432054"/>
          </a:xfrm>
          <a:prstGeom prst="straightConnector1">
            <a:avLst/>
          </a:prstGeom>
          <a:noFill/>
          <a:ln w="38103">
            <a:solidFill>
              <a:srgbClr val="37609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153997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236220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Operace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Add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Remove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Max / Min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</a:t>
            </a:r>
            <a:r>
              <a:rPr lang="cs-CZ" dirty="0" smtClean="0"/>
              <a:t>– efektivní DS pro </a:t>
            </a:r>
            <a:r>
              <a:rPr lang="en-US" dirty="0" smtClean="0"/>
              <a:t>max</a:t>
            </a:r>
            <a:endParaRPr lang="cs-CZ" dirty="0"/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5" name="Zástupný symbol pro obsah 16"/>
          <p:cNvSpPr txBox="1">
            <a:spLocks/>
          </p:cNvSpPr>
          <p:nvPr/>
        </p:nvSpPr>
        <p:spPr bwMode="auto">
          <a:xfrm>
            <a:off x="3962400" y="2299482"/>
            <a:ext cx="3657600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heap.insert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Zástupný symbol pro obsah 16"/>
          <p:cNvSpPr txBox="1">
            <a:spLocks/>
          </p:cNvSpPr>
          <p:nvPr/>
        </p:nvSpPr>
        <p:spPr bwMode="auto">
          <a:xfrm>
            <a:off x="3962400" y="3505200"/>
            <a:ext cx="3657600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heap.remove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Zástupný symbol pro obsah 16"/>
          <p:cNvSpPr txBox="1">
            <a:spLocks/>
          </p:cNvSpPr>
          <p:nvPr/>
        </p:nvSpPr>
        <p:spPr bwMode="auto">
          <a:xfrm>
            <a:off x="3985846" y="4724400"/>
            <a:ext cx="3657600" cy="5334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rgbClr val="CCFFFF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heap.top</a:t>
            </a:r>
            <a:r>
              <a:rPr lang="en-US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58000" y="320040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!!!</a:t>
            </a:r>
            <a:endParaRPr lang="cs-CZ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6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F1837-BF5F-486D-AB16-BC06CE6C6FE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38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276600"/>
          </a:xfrm>
        </p:spPr>
        <p:txBody>
          <a:bodyPr>
            <a:normAutofit/>
          </a:bodyPr>
          <a:lstStyle/>
          <a:p>
            <a:r>
              <a:rPr lang="cs-CZ" dirty="0" smtClean="0"/>
              <a:t>Kód představující obrázek X:</a:t>
            </a:r>
          </a:p>
          <a:p>
            <a:pPr lvl="1"/>
            <a:r>
              <a:rPr lang="cs-CZ" dirty="0" smtClean="0"/>
              <a:t>Jednobarevný (všechny </a:t>
            </a:r>
            <a:r>
              <a:rPr lang="cs-CZ" dirty="0" err="1" smtClean="0"/>
              <a:t>pixely</a:t>
            </a:r>
            <a:r>
              <a:rPr lang="cs-CZ" dirty="0" smtClean="0"/>
              <a:t> stejné) =&gt; B nebo W</a:t>
            </a:r>
          </a:p>
          <a:p>
            <a:pPr lvl="1"/>
            <a:r>
              <a:rPr lang="cs-CZ" dirty="0" smtClean="0"/>
              <a:t>Jinak rozdělíme na 4 kvadranty =&gt; QX</a:t>
            </a:r>
            <a:r>
              <a:rPr lang="cs-CZ" baseline="-25000" dirty="0" smtClean="0"/>
              <a:t>TL</a:t>
            </a:r>
            <a:r>
              <a:rPr lang="cs-CZ" dirty="0" smtClean="0"/>
              <a:t>X</a:t>
            </a:r>
            <a:r>
              <a:rPr lang="cs-CZ" baseline="-25000" dirty="0" smtClean="0"/>
              <a:t>TR</a:t>
            </a:r>
            <a:r>
              <a:rPr lang="cs-CZ" dirty="0" smtClean="0"/>
              <a:t>X</a:t>
            </a:r>
            <a:r>
              <a:rPr lang="cs-CZ" baseline="-25000" dirty="0" smtClean="0"/>
              <a:t>BL</a:t>
            </a:r>
            <a:r>
              <a:rPr lang="cs-CZ" dirty="0" smtClean="0"/>
              <a:t>X</a:t>
            </a:r>
            <a:r>
              <a:rPr lang="cs-CZ" baseline="-25000" dirty="0" smtClean="0"/>
              <a:t>BR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Není poznat „rozlišení“ obrázku</a:t>
            </a:r>
          </a:p>
          <a:p>
            <a:pPr lvl="1"/>
            <a:r>
              <a:rPr lang="cs-CZ" dirty="0" smtClean="0"/>
              <a:t>Zadáno číslem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zadání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362200" y="4572000"/>
          <a:ext cx="1219200" cy="114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715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105400" y="4343400"/>
          <a:ext cx="13716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765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209800" y="5867400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QWBBW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05400" y="5867400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QWBBW</a:t>
            </a:r>
            <a:endParaRPr lang="cs-CZ" sz="2400" dirty="0"/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řešení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4495800"/>
          </a:xfrm>
        </p:spPr>
        <p:txBody>
          <a:bodyPr>
            <a:normAutofit/>
          </a:bodyPr>
          <a:lstStyle/>
          <a:p>
            <a:r>
              <a:rPr lang="cs-CZ" u="sng" dirty="0" smtClean="0"/>
              <a:t>Rekurzivně</a:t>
            </a:r>
          </a:p>
          <a:p>
            <a:pPr lvl="1"/>
            <a:r>
              <a:rPr lang="cs-CZ" dirty="0" smtClean="0"/>
              <a:t>B nebo W: Vyplnit celé jednou barvou</a:t>
            </a:r>
          </a:p>
          <a:p>
            <a:pPr lvl="1"/>
            <a:r>
              <a:rPr lang="cs-CZ" dirty="0" smtClean="0"/>
              <a:t>Q: Zavolat pro každý kvadrant zvlášť</a:t>
            </a:r>
          </a:p>
          <a:p>
            <a:endParaRPr lang="cs-CZ" dirty="0" smtClean="0"/>
          </a:p>
          <a:p>
            <a:r>
              <a:rPr lang="cs-CZ" dirty="0" smtClean="0"/>
              <a:t>Pak převést na bity a hexadecimální zápis</a:t>
            </a:r>
          </a:p>
          <a:p>
            <a:pPr lvl="1"/>
            <a:r>
              <a:rPr lang="cs-CZ" dirty="0" smtClean="0"/>
              <a:t>To už by neměl být problém</a:t>
            </a:r>
            <a:br>
              <a:rPr lang="cs-CZ" dirty="0" smtClean="0"/>
            </a:br>
            <a:r>
              <a:rPr lang="cs-CZ" dirty="0" smtClean="0"/>
              <a:t>(ale v řešeních studentů občas byl)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Poznámka: Každý kvadrant může jít do jiné hloubky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98030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12192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7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9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decode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char</a:t>
            </a:r>
            <a:r>
              <a:rPr lang="cs-CZ" dirty="0" smtClean="0"/>
              <a:t> ch = </a:t>
            </a:r>
            <a:r>
              <a:rPr lang="cs-CZ" dirty="0" err="1" smtClean="0"/>
              <a:t>nextChar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(ch == 'Q')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y, s&gt;&gt;=1);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y, s);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x; i &lt; x+s; ++i)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y; j &lt; y+s; ++j)</a:t>
            </a:r>
          </a:p>
          <a:p>
            <a:r>
              <a:rPr lang="cs-CZ" dirty="0" smtClean="0"/>
              <a:t>			pic[i][j] = (ch == 'B');</a:t>
            </a:r>
          </a:p>
          <a:p>
            <a:r>
              <a:rPr lang="en-US" dirty="0" smtClean="0"/>
              <a:t>}</a:t>
            </a:r>
            <a:endParaRPr lang="cs-CZ" dirty="0" smtClean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decode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char</a:t>
            </a:r>
            <a:r>
              <a:rPr lang="cs-CZ" dirty="0" smtClean="0"/>
              <a:t> ch = </a:t>
            </a:r>
            <a:r>
              <a:rPr lang="cs-CZ" dirty="0" err="1" smtClean="0"/>
              <a:t>nextChar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(ch == 'Q')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y, s&gt;&gt;=1);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y, s);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x; i &lt; x+s; ++i)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y; j &lt; y+s; ++j)</a:t>
            </a:r>
          </a:p>
          <a:p>
            <a:r>
              <a:rPr lang="cs-CZ" dirty="0" smtClean="0"/>
              <a:t>			pic[i][j] = (ch == 'B');</a:t>
            </a:r>
          </a:p>
          <a:p>
            <a:r>
              <a:rPr lang="en-US" dirty="0" smtClean="0"/>
              <a:t>}</a:t>
            </a:r>
            <a:endParaRPr lang="cs-CZ" dirty="0" smtClean="0"/>
          </a:p>
        </p:txBody>
      </p:sp>
      <p:sp>
        <p:nvSpPr>
          <p:cNvPr id="6" name="Zaoblený obdélník 5"/>
          <p:cNvSpPr/>
          <p:nvPr/>
        </p:nvSpPr>
        <p:spPr>
          <a:xfrm>
            <a:off x="4267200" y="2514600"/>
            <a:ext cx="12192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decode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char</a:t>
            </a:r>
            <a:r>
              <a:rPr lang="cs-CZ" dirty="0" smtClean="0"/>
              <a:t> ch = </a:t>
            </a:r>
            <a:r>
              <a:rPr lang="cs-CZ" dirty="0" err="1" smtClean="0"/>
              <a:t>nextChar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(ch == 'Q')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y, s&gt;&gt;=1);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y, s);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decode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x; i &lt; x+s; ++i)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y; j &lt; y+s; ++j)</a:t>
            </a:r>
          </a:p>
          <a:p>
            <a:r>
              <a:rPr lang="cs-CZ" dirty="0" smtClean="0"/>
              <a:t>			pic[i][j] = (ch == 'B');</a:t>
            </a:r>
          </a:p>
          <a:p>
            <a:r>
              <a:rPr lang="en-US" dirty="0" smtClean="0"/>
              <a:t>}</a:t>
            </a:r>
            <a:endParaRPr lang="cs-CZ" dirty="0" smtClean="0"/>
          </a:p>
        </p:txBody>
      </p:sp>
      <p:sp>
        <p:nvSpPr>
          <p:cNvPr id="6" name="Zaoblený obdélník 5"/>
          <p:cNvSpPr/>
          <p:nvPr/>
        </p:nvSpPr>
        <p:spPr>
          <a:xfrm>
            <a:off x="4419600" y="4343400"/>
            <a:ext cx="7620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5334000" y="4648200"/>
            <a:ext cx="7620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8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9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9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System.out.println</a:t>
            </a:r>
            <a:r>
              <a:rPr lang="cs-CZ" dirty="0" smtClean="0"/>
              <a:t>("#</a:t>
            </a: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quadtree</a:t>
            </a:r>
            <a:r>
              <a:rPr lang="cs-CZ" dirty="0" smtClean="0"/>
              <a:t>_</a:t>
            </a:r>
            <a:r>
              <a:rPr lang="cs-CZ" dirty="0" err="1" smtClean="0"/>
              <a:t>width</a:t>
            </a:r>
            <a:r>
              <a:rPr lang="cs-CZ" dirty="0" smtClean="0"/>
              <a:t> " ...);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0;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(pic[i][j+k]) </a:t>
            </a:r>
            <a:r>
              <a:rPr lang="cs-CZ" dirty="0" err="1" smtClean="0"/>
              <a:t>num</a:t>
            </a:r>
            <a:r>
              <a:rPr lang="cs-CZ" dirty="0" smtClean="0"/>
              <a:t> |= (1&lt;&lt;k);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System.out.print</a:t>
            </a:r>
            <a:r>
              <a:rPr lang="cs-CZ" dirty="0" smtClean="0"/>
              <a:t>("0x" + </a:t>
            </a:r>
            <a:r>
              <a:rPr lang="cs-CZ" dirty="0" err="1" smtClean="0"/>
              <a:t>toHex</a:t>
            </a:r>
            <a:r>
              <a:rPr lang="cs-CZ" dirty="0" smtClean="0"/>
              <a:t>(</a:t>
            </a:r>
            <a:r>
              <a:rPr lang="cs-CZ" dirty="0" err="1" smtClean="0"/>
              <a:t>num</a:t>
            </a:r>
            <a:r>
              <a:rPr lang="cs-CZ" dirty="0" smtClean="0"/>
              <a:t>) + ",");</a:t>
            </a:r>
          </a:p>
          <a:p>
            <a:r>
              <a:rPr lang="cs-CZ" dirty="0" smtClean="0"/>
              <a:t>  }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System.out.println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}</a:t>
            </a:r>
          </a:p>
          <a:p>
            <a:endParaRPr lang="cs-CZ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toHex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num) {</a:t>
            </a:r>
          </a:p>
          <a:p>
            <a:r>
              <a:rPr lang="cs-CZ" dirty="0" smtClean="0"/>
              <a:t>	</a:t>
            </a:r>
            <a:r>
              <a:rPr lang="en-US" dirty="0" smtClean="0"/>
              <a:t>String s = </a:t>
            </a:r>
            <a:r>
              <a:rPr lang="en-US" dirty="0" err="1" smtClean="0"/>
              <a:t>Integer.toHexString</a:t>
            </a:r>
            <a:r>
              <a:rPr lang="en-US" dirty="0" smtClean="0"/>
              <a:t>(num);</a:t>
            </a:r>
          </a:p>
          <a:p>
            <a:r>
              <a:rPr lang="cs-CZ" dirty="0" smtClean="0"/>
              <a:t>	</a:t>
            </a:r>
            <a:r>
              <a:rPr lang="en-US" dirty="0" smtClean="0"/>
              <a:t>return (num &lt; 16) ? "0" + s : s;</a:t>
            </a:r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1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System.out.println</a:t>
            </a:r>
            <a:r>
              <a:rPr lang="cs-CZ" dirty="0" smtClean="0"/>
              <a:t>("#</a:t>
            </a: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quadtree</a:t>
            </a:r>
            <a:r>
              <a:rPr lang="cs-CZ" dirty="0" smtClean="0"/>
              <a:t>_</a:t>
            </a:r>
            <a:r>
              <a:rPr lang="cs-CZ" dirty="0" err="1" smtClean="0"/>
              <a:t>width</a:t>
            </a:r>
            <a:r>
              <a:rPr lang="cs-CZ" dirty="0" smtClean="0"/>
              <a:t> " ...);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0;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(pic[i][j+k]) </a:t>
            </a:r>
            <a:r>
              <a:rPr lang="cs-CZ" dirty="0" err="1" smtClean="0"/>
              <a:t>num</a:t>
            </a:r>
            <a:r>
              <a:rPr lang="cs-CZ" dirty="0" smtClean="0"/>
              <a:t> |= (1&lt;&lt;k);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System.out.print</a:t>
            </a:r>
            <a:r>
              <a:rPr lang="cs-CZ" dirty="0" smtClean="0"/>
              <a:t>("0x" + </a:t>
            </a:r>
            <a:r>
              <a:rPr lang="cs-CZ" dirty="0" err="1" smtClean="0"/>
              <a:t>toHex</a:t>
            </a:r>
            <a:r>
              <a:rPr lang="cs-CZ" dirty="0" smtClean="0"/>
              <a:t>(</a:t>
            </a:r>
            <a:r>
              <a:rPr lang="cs-CZ" dirty="0" err="1" smtClean="0"/>
              <a:t>num</a:t>
            </a:r>
            <a:r>
              <a:rPr lang="cs-CZ" dirty="0" smtClean="0"/>
              <a:t>) + ",");</a:t>
            </a:r>
          </a:p>
          <a:p>
            <a:r>
              <a:rPr lang="cs-CZ" dirty="0" smtClean="0"/>
              <a:t>  }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System.out.println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}</a:t>
            </a:r>
          </a:p>
          <a:p>
            <a:endParaRPr lang="cs-CZ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toHex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num) {</a:t>
            </a:r>
          </a:p>
          <a:p>
            <a:r>
              <a:rPr lang="cs-CZ" dirty="0" smtClean="0"/>
              <a:t>	</a:t>
            </a:r>
            <a:r>
              <a:rPr lang="en-US" dirty="0" smtClean="0"/>
              <a:t>String s = </a:t>
            </a:r>
            <a:r>
              <a:rPr lang="en-US" dirty="0" err="1" smtClean="0"/>
              <a:t>Integer.toHexString</a:t>
            </a:r>
            <a:r>
              <a:rPr lang="en-US" dirty="0" smtClean="0"/>
              <a:t>(num);</a:t>
            </a:r>
          </a:p>
          <a:p>
            <a:r>
              <a:rPr lang="cs-CZ" dirty="0" smtClean="0"/>
              <a:t>	</a:t>
            </a:r>
            <a:r>
              <a:rPr lang="en-US" dirty="0" smtClean="0"/>
              <a:t>return (num &lt; 16) ? "0" + s : s;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876800" y="3124200"/>
            <a:ext cx="23622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r>
              <a:rPr lang="cs-CZ" dirty="0" smtClean="0"/>
              <a:t>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System.out.println</a:t>
            </a:r>
            <a:r>
              <a:rPr lang="cs-CZ" dirty="0" smtClean="0"/>
              <a:t>("#</a:t>
            </a: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quadtree</a:t>
            </a:r>
            <a:r>
              <a:rPr lang="cs-CZ" dirty="0" smtClean="0"/>
              <a:t>_</a:t>
            </a:r>
            <a:r>
              <a:rPr lang="cs-CZ" dirty="0" err="1" smtClean="0"/>
              <a:t>width</a:t>
            </a:r>
            <a:r>
              <a:rPr lang="cs-CZ" dirty="0" smtClean="0"/>
              <a:t> " ...);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0;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(pic[i][j+k]) </a:t>
            </a:r>
            <a:r>
              <a:rPr lang="cs-CZ" dirty="0" err="1" smtClean="0"/>
              <a:t>num</a:t>
            </a:r>
            <a:r>
              <a:rPr lang="cs-CZ" dirty="0" smtClean="0"/>
              <a:t> |= (1&lt;&lt;k);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System.out.print</a:t>
            </a:r>
            <a:r>
              <a:rPr lang="cs-CZ" dirty="0" smtClean="0"/>
              <a:t>("0x" + </a:t>
            </a:r>
            <a:r>
              <a:rPr lang="cs-CZ" dirty="0" err="1" smtClean="0"/>
              <a:t>toHex</a:t>
            </a:r>
            <a:r>
              <a:rPr lang="cs-CZ" dirty="0" smtClean="0"/>
              <a:t>(</a:t>
            </a:r>
            <a:r>
              <a:rPr lang="cs-CZ" dirty="0" err="1" smtClean="0"/>
              <a:t>num</a:t>
            </a:r>
            <a:r>
              <a:rPr lang="cs-CZ" dirty="0" smtClean="0"/>
              <a:t>) + ",");</a:t>
            </a:r>
          </a:p>
          <a:p>
            <a:r>
              <a:rPr lang="cs-CZ" dirty="0" smtClean="0"/>
              <a:t>  }</a:t>
            </a:r>
          </a:p>
          <a:p>
            <a:r>
              <a:rPr lang="cs-CZ" dirty="0" smtClean="0"/>
              <a:t>  </a:t>
            </a:r>
            <a:r>
              <a:rPr lang="cs-CZ" dirty="0" err="1" smtClean="0"/>
              <a:t>System.out.println</a:t>
            </a:r>
            <a:r>
              <a:rPr lang="cs-CZ" dirty="0" smtClean="0"/>
              <a:t>();</a:t>
            </a:r>
          </a:p>
          <a:p>
            <a:r>
              <a:rPr lang="cs-CZ" dirty="0" smtClean="0"/>
              <a:t>}</a:t>
            </a:r>
          </a:p>
          <a:p>
            <a:endParaRPr lang="cs-CZ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toHex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num) {</a:t>
            </a:r>
          </a:p>
          <a:p>
            <a:r>
              <a:rPr lang="cs-CZ" dirty="0" smtClean="0"/>
              <a:t>	</a:t>
            </a:r>
            <a:r>
              <a:rPr lang="en-US" dirty="0" smtClean="0"/>
              <a:t>String s = </a:t>
            </a:r>
            <a:r>
              <a:rPr lang="en-US" dirty="0" err="1" smtClean="0"/>
              <a:t>Integer.toHexString</a:t>
            </a:r>
            <a:r>
              <a:rPr lang="en-US" dirty="0" smtClean="0"/>
              <a:t>(num);</a:t>
            </a:r>
          </a:p>
          <a:p>
            <a:r>
              <a:rPr lang="cs-CZ" dirty="0" smtClean="0"/>
              <a:t>	</a:t>
            </a:r>
            <a:r>
              <a:rPr lang="en-US" dirty="0" smtClean="0"/>
              <a:t>return (num </a:t>
            </a:r>
            <a:r>
              <a:rPr lang="en-US" smtClean="0"/>
              <a:t>&lt; 16) </a:t>
            </a:r>
            <a:r>
              <a:rPr lang="en-US" dirty="0" smtClean="0"/>
              <a:t>? "0" + s : s;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609600" y="4953000"/>
            <a:ext cx="6400800" cy="1066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8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Obrácený převod</a:t>
            </a:r>
          </a:p>
          <a:p>
            <a:endParaRPr lang="cs-CZ" dirty="0" smtClean="0"/>
          </a:p>
          <a:p>
            <a:r>
              <a:rPr lang="cs-CZ" dirty="0" smtClean="0"/>
              <a:t>Přečtení hexadecimálních čísel a dekódování bitů</a:t>
            </a:r>
          </a:p>
          <a:p>
            <a:r>
              <a:rPr lang="cs-CZ" dirty="0" smtClean="0"/>
              <a:t>Převod na </a:t>
            </a:r>
            <a:r>
              <a:rPr lang="cs-CZ" dirty="0" err="1" smtClean="0"/>
              <a:t>quadtree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Test na jednobarevnost může být pomalý: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Převedeme 4 kvadranty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Pokud jsou stejné, sloučíme</a:t>
            </a:r>
          </a:p>
          <a:p>
            <a:pPr marL="822960" lvl="1" indent="-457200"/>
            <a:r>
              <a:rPr lang="cs-CZ" dirty="0" smtClean="0"/>
              <a:t>(také ne stoprocentně efektivní, </a:t>
            </a:r>
            <a:r>
              <a:rPr lang="cs-CZ" smtClean="0"/>
              <a:t>ale lepší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opačně</a:t>
            </a:r>
            <a:endParaRPr lang="cs-CZ" dirty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4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pic =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boolean</a:t>
            </a:r>
            <a:r>
              <a:rPr lang="cs-CZ" dirty="0" smtClean="0"/>
              <a:t>[</a:t>
            </a:r>
            <a:r>
              <a:rPr lang="cs-CZ" dirty="0" err="1" smtClean="0"/>
              <a:t>size</a:t>
            </a:r>
            <a:r>
              <a:rPr lang="cs-CZ" dirty="0" smtClean="0"/>
              <a:t>][</a:t>
            </a:r>
            <a:r>
              <a:rPr lang="cs-CZ" dirty="0" err="1" smtClean="0"/>
              <a:t>size</a:t>
            </a:r>
            <a:r>
              <a:rPr lang="cs-CZ" dirty="0" smtClean="0"/>
              <a:t>];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[] line = input.</a:t>
            </a:r>
            <a:r>
              <a:rPr lang="cs-CZ" dirty="0" err="1" smtClean="0"/>
              <a:t>readLine</a:t>
            </a:r>
            <a:r>
              <a:rPr lang="cs-CZ" dirty="0" smtClean="0"/>
              <a:t>().split(",");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</a:t>
            </a:r>
            <a:r>
              <a:rPr lang="cs-CZ" dirty="0" err="1" smtClean="0"/>
              <a:t>Integer.valueOf</a:t>
            </a:r>
            <a:r>
              <a:rPr lang="cs-CZ" dirty="0" smtClean="0"/>
              <a:t>(line[j&gt;&gt;3]</a:t>
            </a:r>
          </a:p>
          <a:p>
            <a:r>
              <a:rPr lang="cs-CZ" dirty="0" smtClean="0"/>
              <a:t>				.</a:t>
            </a:r>
            <a:r>
              <a:rPr lang="cs-CZ" dirty="0" err="1" smtClean="0"/>
              <a:t>substring</a:t>
            </a:r>
            <a:r>
              <a:rPr lang="cs-CZ" dirty="0" smtClean="0"/>
              <a:t>(2), 16);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	pic[i][j+k] = (</a:t>
            </a:r>
            <a:r>
              <a:rPr lang="cs-CZ" dirty="0" err="1" smtClean="0"/>
              <a:t>num</a:t>
            </a:r>
            <a:r>
              <a:rPr lang="cs-CZ" dirty="0" smtClean="0"/>
              <a:t> &amp; (1&lt;&lt;k)) != 0;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}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size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encode</a:t>
            </a:r>
            <a:r>
              <a:rPr lang="cs-CZ" dirty="0" smtClean="0"/>
              <a:t>(0, </a:t>
            </a:r>
            <a:r>
              <a:rPr lang="cs-CZ" dirty="0" err="1" smtClean="0"/>
              <a:t>0</a:t>
            </a:r>
            <a:r>
              <a:rPr lang="cs-CZ" dirty="0" smtClean="0"/>
              <a:t>, </a:t>
            </a:r>
            <a:r>
              <a:rPr lang="cs-CZ" dirty="0" err="1" smtClean="0"/>
              <a:t>size</a:t>
            </a:r>
            <a:r>
              <a:rPr lang="cs-CZ" dirty="0" smtClean="0"/>
              <a:t>));</a:t>
            </a:r>
            <a:endParaRPr lang="cs-CZ" dirty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1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pic =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boolean</a:t>
            </a:r>
            <a:r>
              <a:rPr lang="cs-CZ" dirty="0" smtClean="0"/>
              <a:t>[</a:t>
            </a:r>
            <a:r>
              <a:rPr lang="cs-CZ" dirty="0" err="1" smtClean="0"/>
              <a:t>size</a:t>
            </a:r>
            <a:r>
              <a:rPr lang="cs-CZ" dirty="0" smtClean="0"/>
              <a:t>][</a:t>
            </a:r>
            <a:r>
              <a:rPr lang="cs-CZ" dirty="0" err="1" smtClean="0"/>
              <a:t>size</a:t>
            </a:r>
            <a:r>
              <a:rPr lang="cs-CZ" dirty="0" smtClean="0"/>
              <a:t>];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[] line = input.</a:t>
            </a:r>
            <a:r>
              <a:rPr lang="cs-CZ" dirty="0" err="1" smtClean="0"/>
              <a:t>readLine</a:t>
            </a:r>
            <a:r>
              <a:rPr lang="cs-CZ" dirty="0" smtClean="0"/>
              <a:t>().split(",");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</a:t>
            </a:r>
            <a:r>
              <a:rPr lang="cs-CZ" dirty="0" err="1" smtClean="0"/>
              <a:t>Integer.valueOf</a:t>
            </a:r>
            <a:r>
              <a:rPr lang="cs-CZ" dirty="0" smtClean="0"/>
              <a:t>(line[j&gt;&gt;3]</a:t>
            </a:r>
          </a:p>
          <a:p>
            <a:r>
              <a:rPr lang="cs-CZ" dirty="0" smtClean="0"/>
              <a:t>				.</a:t>
            </a:r>
            <a:r>
              <a:rPr lang="cs-CZ" dirty="0" err="1" smtClean="0"/>
              <a:t>substring</a:t>
            </a:r>
            <a:r>
              <a:rPr lang="cs-CZ" dirty="0" smtClean="0"/>
              <a:t>(2), 16);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	pic[i][j+k] = (</a:t>
            </a:r>
            <a:r>
              <a:rPr lang="cs-CZ" dirty="0" err="1" smtClean="0"/>
              <a:t>num</a:t>
            </a:r>
            <a:r>
              <a:rPr lang="cs-CZ" dirty="0" smtClean="0"/>
              <a:t> &amp; (1&lt;&lt;k)) != 0;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}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size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encode</a:t>
            </a:r>
            <a:r>
              <a:rPr lang="cs-CZ" dirty="0" smtClean="0"/>
              <a:t>(0, </a:t>
            </a:r>
            <a:r>
              <a:rPr lang="cs-CZ" dirty="0" err="1" smtClean="0"/>
              <a:t>0</a:t>
            </a:r>
            <a:r>
              <a:rPr lang="cs-CZ" dirty="0" smtClean="0"/>
              <a:t>, </a:t>
            </a:r>
            <a:r>
              <a:rPr lang="cs-CZ" dirty="0" err="1" smtClean="0"/>
              <a:t>size</a:t>
            </a:r>
            <a:r>
              <a:rPr lang="cs-CZ" dirty="0" smtClean="0"/>
              <a:t>));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172200" y="2819400"/>
            <a:ext cx="17526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0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pic =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boolean</a:t>
            </a:r>
            <a:r>
              <a:rPr lang="cs-CZ" dirty="0" smtClean="0"/>
              <a:t>[</a:t>
            </a:r>
            <a:r>
              <a:rPr lang="cs-CZ" dirty="0" err="1" smtClean="0"/>
              <a:t>size</a:t>
            </a:r>
            <a:r>
              <a:rPr lang="cs-CZ" dirty="0" smtClean="0"/>
              <a:t>][</a:t>
            </a:r>
            <a:r>
              <a:rPr lang="cs-CZ" dirty="0" err="1" smtClean="0"/>
              <a:t>size</a:t>
            </a:r>
            <a:r>
              <a:rPr lang="cs-CZ" dirty="0" smtClean="0"/>
              <a:t>];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i = 0; i &lt; </a:t>
            </a:r>
            <a:r>
              <a:rPr lang="cs-CZ" dirty="0" err="1" smtClean="0"/>
              <a:t>size</a:t>
            </a:r>
            <a:r>
              <a:rPr lang="cs-CZ" dirty="0" smtClean="0"/>
              <a:t>; ++i)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[] line = input.</a:t>
            </a:r>
            <a:r>
              <a:rPr lang="cs-CZ" dirty="0" err="1" smtClean="0"/>
              <a:t>readLine</a:t>
            </a:r>
            <a:r>
              <a:rPr lang="cs-CZ" dirty="0" smtClean="0"/>
              <a:t>().split(",");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j = 0; j &lt; </a:t>
            </a:r>
            <a:r>
              <a:rPr lang="cs-CZ" dirty="0" err="1" smtClean="0"/>
              <a:t>size</a:t>
            </a:r>
            <a:r>
              <a:rPr lang="cs-CZ" dirty="0" smtClean="0"/>
              <a:t>; j += 8) 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num</a:t>
            </a:r>
            <a:r>
              <a:rPr lang="cs-CZ" dirty="0" smtClean="0"/>
              <a:t> = </a:t>
            </a:r>
            <a:r>
              <a:rPr lang="cs-CZ" dirty="0" err="1" smtClean="0"/>
              <a:t>Integer.valueOf</a:t>
            </a:r>
            <a:r>
              <a:rPr lang="cs-CZ" dirty="0" smtClean="0"/>
              <a:t>(line[j&gt;&gt;3]</a:t>
            </a:r>
          </a:p>
          <a:p>
            <a:r>
              <a:rPr lang="cs-CZ" dirty="0" smtClean="0"/>
              <a:t>				.</a:t>
            </a:r>
            <a:r>
              <a:rPr lang="cs-CZ" dirty="0" err="1" smtClean="0"/>
              <a:t>substring</a:t>
            </a:r>
            <a:r>
              <a:rPr lang="cs-CZ" dirty="0" smtClean="0"/>
              <a:t>(2), 16);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cs-CZ" dirty="0" err="1" smtClean="0"/>
              <a:t>int</a:t>
            </a:r>
            <a:r>
              <a:rPr lang="cs-CZ" dirty="0" smtClean="0"/>
              <a:t> k = 0; k &lt; 8; ++k)</a:t>
            </a:r>
          </a:p>
          <a:p>
            <a:r>
              <a:rPr lang="cs-CZ" dirty="0" smtClean="0"/>
              <a:t>			pic[i][j+k] = (</a:t>
            </a:r>
            <a:r>
              <a:rPr lang="cs-CZ" dirty="0" err="1" smtClean="0"/>
              <a:t>num</a:t>
            </a:r>
            <a:r>
              <a:rPr lang="cs-CZ" dirty="0" smtClean="0"/>
              <a:t> &amp; (1&lt;&lt;k)) != 0;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}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size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System.out.println</a:t>
            </a:r>
            <a:r>
              <a:rPr lang="cs-CZ" dirty="0" smtClean="0"/>
              <a:t>(</a:t>
            </a:r>
            <a:r>
              <a:rPr lang="cs-CZ" dirty="0" err="1" smtClean="0"/>
              <a:t>encode</a:t>
            </a:r>
            <a:r>
              <a:rPr lang="cs-CZ" dirty="0" smtClean="0"/>
              <a:t>(0, </a:t>
            </a:r>
            <a:r>
              <a:rPr lang="cs-CZ" dirty="0" err="1" smtClean="0"/>
              <a:t>0</a:t>
            </a:r>
            <a:r>
              <a:rPr lang="cs-CZ" dirty="0" smtClean="0"/>
              <a:t>, </a:t>
            </a:r>
            <a:r>
              <a:rPr lang="cs-CZ" dirty="0" err="1" smtClean="0"/>
              <a:t>size</a:t>
            </a:r>
            <a:r>
              <a:rPr lang="cs-CZ" dirty="0" smtClean="0"/>
              <a:t>));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5410200" y="3733800"/>
            <a:ext cx="31242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9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92401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17526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cs-CZ" dirty="0" err="1" smtClean="0"/>
              <a:t>encode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(s == 1)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 pic[x][y] ? "B" : "W";</a:t>
            </a:r>
          </a:p>
          <a:p>
            <a:r>
              <a:rPr lang="cs-CZ" dirty="0" smtClean="0"/>
              <a:t>	s &gt;&gt;= 1;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 r = </a:t>
            </a:r>
            <a:r>
              <a:rPr lang="cs-CZ" dirty="0" err="1" smtClean="0"/>
              <a:t>encode</a:t>
            </a:r>
            <a:r>
              <a:rPr lang="cs-CZ" dirty="0" smtClean="0"/>
              <a:t>(x,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("BBBB".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"B";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("WWWW".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"W";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return</a:t>
            </a:r>
            <a:r>
              <a:rPr lang="cs-CZ" dirty="0" smtClean="0"/>
              <a:t> "Q" + r;</a:t>
            </a:r>
          </a:p>
          <a:p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5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cs-CZ" dirty="0" err="1" smtClean="0"/>
              <a:t>encode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(s == 1)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 pic[x][y] ? "B" : "W";</a:t>
            </a:r>
          </a:p>
          <a:p>
            <a:r>
              <a:rPr lang="cs-CZ" dirty="0" smtClean="0"/>
              <a:t>	s &gt;&gt;= 1;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 r = </a:t>
            </a:r>
            <a:r>
              <a:rPr lang="cs-CZ" dirty="0" err="1" smtClean="0"/>
              <a:t>encode</a:t>
            </a:r>
            <a:r>
              <a:rPr lang="cs-CZ" dirty="0" smtClean="0"/>
              <a:t>(x,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("BBBB".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"B";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("WWWW".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"W";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return</a:t>
            </a:r>
            <a:r>
              <a:rPr lang="cs-CZ" dirty="0" smtClean="0"/>
              <a:t> "Q" + r;</a:t>
            </a:r>
          </a:p>
          <a:p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371600" y="1905000"/>
            <a:ext cx="5486400" cy="685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cs-CZ" dirty="0" err="1" smtClean="0"/>
              <a:t>encode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(s == 1)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 pic[x][y] ? "B" : "W";</a:t>
            </a:r>
          </a:p>
          <a:p>
            <a:r>
              <a:rPr lang="cs-CZ" dirty="0" smtClean="0"/>
              <a:t>	s &gt;&gt;= 1;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 r = </a:t>
            </a:r>
            <a:r>
              <a:rPr lang="cs-CZ" dirty="0" err="1" smtClean="0"/>
              <a:t>encode</a:t>
            </a:r>
            <a:r>
              <a:rPr lang="cs-CZ" dirty="0" smtClean="0"/>
              <a:t>(x,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("BBBB".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"B";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("WWWW".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"W";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return</a:t>
            </a:r>
            <a:r>
              <a:rPr lang="cs-CZ" dirty="0" smtClean="0"/>
              <a:t> "Q" + r;</a:t>
            </a:r>
          </a:p>
          <a:p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295400" y="2514600"/>
            <a:ext cx="1295400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2667000" y="2895600"/>
            <a:ext cx="3124200" cy="1219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Quadtree2 – kód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cs-CZ" dirty="0" err="1" smtClean="0"/>
              <a:t>encode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x, </a:t>
            </a:r>
            <a:r>
              <a:rPr lang="cs-CZ" dirty="0" err="1" smtClean="0"/>
              <a:t>int</a:t>
            </a:r>
            <a:r>
              <a:rPr lang="cs-CZ" dirty="0" smtClean="0"/>
              <a:t> y, </a:t>
            </a:r>
            <a:r>
              <a:rPr lang="cs-CZ" dirty="0" err="1" smtClean="0"/>
              <a:t>int</a:t>
            </a:r>
            <a:r>
              <a:rPr lang="cs-CZ" dirty="0" smtClean="0"/>
              <a:t> s) {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(s == 1)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return</a:t>
            </a:r>
            <a:r>
              <a:rPr lang="cs-CZ" dirty="0" smtClean="0"/>
              <a:t> pic[x][y] ? "B" : "W";</a:t>
            </a:r>
          </a:p>
          <a:p>
            <a:r>
              <a:rPr lang="cs-CZ" dirty="0" smtClean="0"/>
              <a:t>	s &gt;&gt;= 1;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String</a:t>
            </a:r>
            <a:r>
              <a:rPr lang="cs-CZ" dirty="0" smtClean="0"/>
              <a:t> r = </a:t>
            </a:r>
            <a:r>
              <a:rPr lang="cs-CZ" dirty="0" err="1" smtClean="0"/>
              <a:t>encode</a:t>
            </a:r>
            <a:r>
              <a:rPr lang="cs-CZ" dirty="0" smtClean="0"/>
              <a:t>(x,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(x, y+s, </a:t>
            </a:r>
            <a:r>
              <a:rPr lang="cs-CZ" dirty="0" err="1" smtClean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y, s)</a:t>
            </a:r>
          </a:p>
          <a:p>
            <a:r>
              <a:rPr lang="cs-CZ" dirty="0" smtClean="0"/>
              <a:t>		+ </a:t>
            </a:r>
            <a:r>
              <a:rPr lang="cs-CZ" dirty="0" err="1" smtClean="0"/>
              <a:t>encode</a:t>
            </a:r>
            <a:r>
              <a:rPr lang="cs-CZ" dirty="0" smtClean="0"/>
              <a:t>(x+s, y+s, </a:t>
            </a:r>
            <a:r>
              <a:rPr lang="cs-CZ" dirty="0" err="1" smtClean="0"/>
              <a:t>s</a:t>
            </a:r>
            <a:r>
              <a:rPr lang="cs-CZ" dirty="0" smtClean="0"/>
              <a:t>);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("BBBB".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"B";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if</a:t>
            </a:r>
            <a:r>
              <a:rPr lang="cs-CZ" dirty="0" smtClean="0"/>
              <a:t> ("WWWW".</a:t>
            </a:r>
            <a:r>
              <a:rPr lang="cs-CZ" dirty="0" err="1" smtClean="0"/>
              <a:t>equals</a:t>
            </a:r>
            <a:r>
              <a:rPr lang="cs-CZ" dirty="0" smtClean="0"/>
              <a:t>(r)) </a:t>
            </a:r>
            <a:r>
              <a:rPr lang="cs-CZ" dirty="0" err="1" smtClean="0"/>
              <a:t>return</a:t>
            </a:r>
            <a:r>
              <a:rPr lang="cs-CZ" dirty="0" smtClean="0"/>
              <a:t> "W";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return</a:t>
            </a:r>
            <a:r>
              <a:rPr lang="cs-CZ" dirty="0" smtClean="0"/>
              <a:t> "Q" + r;</a:t>
            </a:r>
          </a:p>
          <a:p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1371600" y="4038600"/>
            <a:ext cx="3352800" cy="6858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4294967295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studentů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Řešení druhé sady úloh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7BF36D-1261-4542-9AC0-C8E0EA194615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1200"/>
            <a:ext cx="50482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26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625357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22860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71892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28194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9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596168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33528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9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Vybraná </a:t>
            </a:r>
            <a:r>
              <a:rPr lang="cs-CZ" err="1" smtClean="0"/>
              <a:t>podposloupnost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07895"/>
              </p:ext>
            </p:extLst>
          </p:nvPr>
        </p:nvGraphicFramePr>
        <p:xfrm>
          <a:off x="1219200" y="1981200"/>
          <a:ext cx="6553200" cy="42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9200" y="3810000"/>
          <a:ext cx="6553200" cy="937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  <a:gridCol w="546100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3962400" y="1905000"/>
            <a:ext cx="596900" cy="5318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219200" y="3200400"/>
            <a:ext cx="6553200" cy="533400"/>
          </a:xfrm>
          <a:prstGeom prst="rect">
            <a:avLst/>
          </a:prstGeom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cs-CZ" sz="2600" dirty="0">
                <a:solidFill>
                  <a:srgbClr val="CCFFFF"/>
                </a:solidFill>
                <a:latin typeface="+mn-lt"/>
                <a:cs typeface="+mn-cs"/>
              </a:rPr>
              <a:t>Nejlepší řešení délky 1, 2, 3, …</a:t>
            </a:r>
          </a:p>
        </p:txBody>
      </p:sp>
      <p:sp>
        <p:nvSpPr>
          <p:cNvPr id="8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10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Řešení druhé sady úloh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2740</TotalTime>
  <Words>1998</Words>
  <Application>Microsoft Office PowerPoint</Application>
  <PresentationFormat>Předvádění na obrazovce (4:3)</PresentationFormat>
  <Paragraphs>933</Paragraphs>
  <Slides>54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5" baseType="lpstr">
      <vt:lpstr>Papír</vt:lpstr>
      <vt:lpstr>Prezentace aplikace PowerPoint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Vybraná podposloupnost</vt:lpstr>
      <vt:lpstr>Triangle</vt:lpstr>
      <vt:lpstr>Triangle – drobná modifikace</vt:lpstr>
      <vt:lpstr>Triangle – princip</vt:lpstr>
      <vt:lpstr>Triangle – zpátky k trojúhelníku</vt:lpstr>
      <vt:lpstr>Triangle – zpátky k trojúhelníku</vt:lpstr>
      <vt:lpstr>Triangle – kód</vt:lpstr>
      <vt:lpstr>Triangle – kód</vt:lpstr>
      <vt:lpstr>Video Surveillance</vt:lpstr>
      <vt:lpstr>Video</vt:lpstr>
      <vt:lpstr>Video</vt:lpstr>
      <vt:lpstr>Video</vt:lpstr>
      <vt:lpstr>Video – kód</vt:lpstr>
      <vt:lpstr>Video – kód</vt:lpstr>
      <vt:lpstr>Suspicious Samples</vt:lpstr>
      <vt:lpstr>Suspicious Samples</vt:lpstr>
      <vt:lpstr>Suspicious Samples</vt:lpstr>
      <vt:lpstr>Samples – potřeba efektivní DS</vt:lpstr>
      <vt:lpstr>Samples – efektivní DS pro avg</vt:lpstr>
      <vt:lpstr>Suspicious Samples</vt:lpstr>
      <vt:lpstr>Samples – efektivní DS pro max</vt:lpstr>
      <vt:lpstr>Quadtree</vt:lpstr>
      <vt:lpstr>Quadtree – zadání</vt:lpstr>
      <vt:lpstr>Quadtree – řešení</vt:lpstr>
      <vt:lpstr>Quadtree – kód I</vt:lpstr>
      <vt:lpstr>Quadtree – kód I</vt:lpstr>
      <vt:lpstr>Quadtree – kód I</vt:lpstr>
      <vt:lpstr>Quadtree – kód II</vt:lpstr>
      <vt:lpstr>Quadtree – kód II</vt:lpstr>
      <vt:lpstr>Quadtree – kód II</vt:lpstr>
      <vt:lpstr>Quadtree2 – opačně</vt:lpstr>
      <vt:lpstr>Quadtree2 – kód I</vt:lpstr>
      <vt:lpstr>Quadtree2 – kód I</vt:lpstr>
      <vt:lpstr>Quadtree2 – kód I</vt:lpstr>
      <vt:lpstr>Quadtree2 – kód II</vt:lpstr>
      <vt:lpstr>Quadtree2 – kód II</vt:lpstr>
      <vt:lpstr>Quadtree2 – kód II</vt:lpstr>
      <vt:lpstr>Quadtree2 – kód II</vt:lpstr>
      <vt:lpstr>Řešení studentů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234</cp:revision>
  <dcterms:created xsi:type="dcterms:W3CDTF">2007-10-20T10:40:39Z</dcterms:created>
  <dcterms:modified xsi:type="dcterms:W3CDTF">2023-11-01T19:43:08Z</dcterms:modified>
</cp:coreProperties>
</file>