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9" r:id="rId1"/>
  </p:sldMasterIdLst>
  <p:notesMasterIdLst>
    <p:notesMasterId r:id="rId17"/>
  </p:notesMasterIdLst>
  <p:sldIdLst>
    <p:sldId id="311" r:id="rId2"/>
    <p:sldId id="340" r:id="rId3"/>
    <p:sldId id="341" r:id="rId4"/>
    <p:sldId id="337" r:id="rId5"/>
    <p:sldId id="338" r:id="rId6"/>
    <p:sldId id="339" r:id="rId7"/>
    <p:sldId id="323" r:id="rId8"/>
    <p:sldId id="330" r:id="rId9"/>
    <p:sldId id="326" r:id="rId10"/>
    <p:sldId id="331" r:id="rId11"/>
    <p:sldId id="328" r:id="rId12"/>
    <p:sldId id="329" r:id="rId13"/>
    <p:sldId id="322" r:id="rId14"/>
    <p:sldId id="342" r:id="rId15"/>
    <p:sldId id="32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FFFF"/>
    <a:srgbClr val="00FF00"/>
    <a:srgbClr val="FFFF00"/>
    <a:srgbClr val="FF9966"/>
    <a:srgbClr val="00FFFF"/>
    <a:srgbClr val="66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89703" autoAdjust="0"/>
  </p:normalViewPr>
  <p:slideViewPr>
    <p:cSldViewPr>
      <p:cViewPr>
        <p:scale>
          <a:sx n="75" d="100"/>
          <a:sy n="75" d="100"/>
        </p:scale>
        <p:origin x="-258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1FCE2-67F4-4FE2-A25E-48349CDD8A34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AB7BE-8072-400D-AE99-5B2CC34192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21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Interaktivni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x </a:t>
            </a:r>
            <a:r>
              <a:rPr lang="en-US" dirty="0" err="1" smtClean="0"/>
              <a:t>stdin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Cteni</a:t>
            </a:r>
            <a:r>
              <a:rPr lang="en-US" dirty="0" smtClean="0"/>
              <a:t> </a:t>
            </a:r>
            <a:r>
              <a:rPr lang="en-US" dirty="0" err="1" smtClean="0"/>
              <a:t>cisla</a:t>
            </a:r>
            <a:r>
              <a:rPr lang="en-US" dirty="0" smtClean="0"/>
              <a:t> </a:t>
            </a:r>
            <a:r>
              <a:rPr lang="en-US" dirty="0" err="1" smtClean="0"/>
              <a:t>nepreskoci</a:t>
            </a:r>
            <a:r>
              <a:rPr lang="en-US" baseline="0" dirty="0" smtClean="0"/>
              <a:t> </a:t>
            </a:r>
            <a:r>
              <a:rPr lang="en-US" dirty="0" smtClean="0"/>
              <a:t>newline, </a:t>
            </a:r>
            <a:r>
              <a:rPr lang="en-US" dirty="0" err="1" smtClean="0"/>
              <a:t>getline</a:t>
            </a:r>
            <a:r>
              <a:rPr lang="en-US" baseline="0" dirty="0" smtClean="0"/>
              <a:t> ho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prazdny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navic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 </a:t>
            </a:r>
            <a:r>
              <a:rPr lang="en-US" baseline="0" dirty="0" err="1" smtClean="0"/>
              <a:t>moznosti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jak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udelat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spravne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 smtClean="0"/>
              <a:t>Zacykli</a:t>
            </a:r>
            <a:r>
              <a:rPr lang="en-US" dirty="0" smtClean="0"/>
              <a:t> se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prazdnem</a:t>
            </a:r>
            <a:r>
              <a:rPr lang="en-US" dirty="0" smtClean="0"/>
              <a:t> </a:t>
            </a:r>
            <a:r>
              <a:rPr lang="en-US" dirty="0" err="1" smtClean="0"/>
              <a:t>radku</a:t>
            </a:r>
            <a:r>
              <a:rPr lang="en-US" dirty="0" smtClean="0"/>
              <a:t> (</a:t>
            </a:r>
            <a:r>
              <a:rPr lang="en-US" dirty="0" err="1" smtClean="0"/>
              <a:t>preskoci</a:t>
            </a:r>
            <a:r>
              <a:rPr lang="en-US" dirty="0" smtClean="0"/>
              <a:t> ho a </a:t>
            </a:r>
            <a:r>
              <a:rPr lang="en-US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konci</a:t>
            </a:r>
            <a:r>
              <a:rPr lang="en-US" baseline="0" dirty="0" smtClean="0"/>
              <a:t> mu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chybi</a:t>
            </a:r>
            <a:r>
              <a:rPr lang="en-US" baseline="0" dirty="0" smtClean="0"/>
              <a:t>)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Navic</a:t>
            </a:r>
            <a:r>
              <a:rPr lang="cs-CZ" baseline="0" dirty="0" smtClean="0"/>
              <a:t> je to </a:t>
            </a:r>
            <a:r>
              <a:rPr lang="cs-CZ" baseline="0" dirty="0" err="1" smtClean="0"/>
              <a:t>zbytecna</a:t>
            </a:r>
            <a:r>
              <a:rPr lang="cs-CZ" baseline="0" dirty="0" smtClean="0"/>
              <a:t> optimalizace. Tady asi </a:t>
            </a:r>
            <a:r>
              <a:rPr lang="cs-CZ" baseline="0" dirty="0" err="1" smtClean="0"/>
              <a:t>resi</a:t>
            </a:r>
            <a:r>
              <a:rPr lang="cs-CZ" baseline="0" dirty="0" smtClean="0"/>
              <a:t> ten </a:t>
            </a:r>
            <a:r>
              <a:rPr lang="cs-CZ" baseline="0" dirty="0" err="1" smtClean="0"/>
              <a:t>prvni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newline</a:t>
            </a:r>
            <a:r>
              <a:rPr lang="cs-CZ" baseline="0" dirty="0" smtClean="0"/>
              <a:t>.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Preskakovani</a:t>
            </a:r>
            <a:r>
              <a:rPr lang="en-US" baseline="0" dirty="0" smtClean="0"/>
              <a:t> whitespace (“manipulator” </a:t>
            </a:r>
            <a:r>
              <a:rPr lang="en-US" baseline="0" dirty="0" err="1" smtClean="0"/>
              <a:t>ws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zbytecne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kdyz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stejne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cislo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baseline="0" dirty="0" smtClean="0"/>
              <a:t> x float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65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Naopak</a:t>
            </a:r>
            <a:r>
              <a:rPr lang="en-US" dirty="0" smtClean="0"/>
              <a:t> je </a:t>
            </a:r>
            <a:r>
              <a:rPr lang="en-US" dirty="0" err="1" smtClean="0"/>
              <a:t>mozne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prokladat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cteni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vystup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nutne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vypisovat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konci</a:t>
            </a:r>
            <a:r>
              <a:rPr lang="en-US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Nic</a:t>
            </a:r>
            <a:r>
              <a:rPr lang="en-US" dirty="0" smtClean="0"/>
              <a:t> </a:t>
            </a:r>
            <a:r>
              <a:rPr lang="en-US" dirty="0" err="1" smtClean="0"/>
              <a:t>takoveho</a:t>
            </a:r>
            <a:r>
              <a:rPr lang="cs-CZ" dirty="0" smtClean="0"/>
              <a:t> nevypisovat</a:t>
            </a:r>
            <a:r>
              <a:rPr lang="en-US" dirty="0" smtClean="0"/>
              <a:t>!</a:t>
            </a:r>
            <a:endParaRPr lang="cs-CZ" dirty="0" smtClean="0"/>
          </a:p>
          <a:p>
            <a:r>
              <a:rPr lang="cs-CZ" dirty="0" smtClean="0"/>
              <a:t>… navíc</a:t>
            </a:r>
            <a:r>
              <a:rPr lang="cs-CZ" baseline="0" dirty="0" smtClean="0"/>
              <a:t> teda </a:t>
            </a:r>
            <a:r>
              <a:rPr lang="cs-CZ" baseline="0" dirty="0" err="1" smtClean="0"/>
              <a:t>chybi</a:t>
            </a:r>
            <a:r>
              <a:rPr lang="cs-CZ" baseline="0" dirty="0" smtClean="0"/>
              <a:t> iterace přes více vstupů</a:t>
            </a:r>
          </a:p>
          <a:p>
            <a:r>
              <a:rPr lang="en-US" baseline="0" dirty="0" smtClean="0"/>
              <a:t>+ </a:t>
            </a:r>
            <a:r>
              <a:rPr lang="cs-CZ" baseline="0" smtClean="0"/>
              <a:t>další problém viz dále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principum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funkci</a:t>
            </a:r>
            <a:r>
              <a:rPr lang="en-US" baseline="0" dirty="0" smtClean="0"/>
              <a:t>! (2 </a:t>
            </a:r>
            <a:r>
              <a:rPr lang="en-US" baseline="0" dirty="0" err="1" smtClean="0"/>
              <a:t>stejne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funkce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vedlejsi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efekt</a:t>
            </a:r>
            <a:r>
              <a:rPr lang="en-US" baseline="0" dirty="0" smtClean="0"/>
              <a:t>, …)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principum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funkci</a:t>
            </a:r>
            <a:r>
              <a:rPr lang="en-US" baseline="0" dirty="0" smtClean="0"/>
              <a:t>! (2 </a:t>
            </a:r>
            <a:r>
              <a:rPr lang="en-US" baseline="0" dirty="0" err="1" smtClean="0"/>
              <a:t>stejne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funkce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vedlejsi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efekt</a:t>
            </a:r>
            <a:r>
              <a:rPr lang="en-US" baseline="0" dirty="0" smtClean="0"/>
              <a:t>, …)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scanf</a:t>
            </a:r>
            <a:r>
              <a:rPr lang="en-US" dirty="0" smtClean="0"/>
              <a:t> </a:t>
            </a:r>
            <a:r>
              <a:rPr lang="en-US" dirty="0" err="1" smtClean="0"/>
              <a:t>nepreskoci</a:t>
            </a:r>
            <a:r>
              <a:rPr lang="en-US" dirty="0" smtClean="0"/>
              <a:t> newline, </a:t>
            </a:r>
            <a:r>
              <a:rPr lang="en-US" dirty="0" err="1" smtClean="0"/>
              <a:t>getline</a:t>
            </a:r>
            <a:r>
              <a:rPr lang="en-US" baseline="0" dirty="0" smtClean="0"/>
              <a:t> ho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prazdny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radek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nasledujici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cyklus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opakuje</a:t>
            </a:r>
            <a:r>
              <a:rPr lang="en-US" baseline="0" dirty="0" smtClean="0"/>
              <a:t> N+1 </a:t>
            </a:r>
            <a:r>
              <a:rPr lang="en-US" baseline="0" dirty="0" err="1" smtClean="0"/>
              <a:t>krat</a:t>
            </a:r>
            <a:r>
              <a:rPr lang="en-US" baseline="0" dirty="0" smtClean="0"/>
              <a:t> (!!)</a:t>
            </a:r>
          </a:p>
          <a:p>
            <a:r>
              <a:rPr lang="cs-CZ" baseline="0" dirty="0" smtClean="0"/>
              <a:t>(</a:t>
            </a:r>
            <a:r>
              <a:rPr lang="en-US" baseline="0" dirty="0" smtClean="0"/>
              <a:t>a </a:t>
            </a:r>
            <a:r>
              <a:rPr lang="cs-CZ" baseline="0" dirty="0" err="1" smtClean="0"/>
              <a:t>system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dovoli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tam ten </a:t>
            </a:r>
            <a:r>
              <a:rPr lang="en-US" baseline="0" dirty="0" err="1" smtClean="0"/>
              <a:t>radek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navic</a:t>
            </a:r>
            <a:r>
              <a:rPr lang="cs-CZ" baseline="0" dirty="0" smtClean="0"/>
              <a:t>)</a:t>
            </a:r>
            <a:endParaRPr lang="en-US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Tohle</a:t>
            </a:r>
            <a:r>
              <a:rPr lang="en-US" dirty="0" smtClean="0"/>
              <a:t> </a:t>
            </a:r>
            <a:r>
              <a:rPr lang="en-US" baseline="0" dirty="0" err="1" smtClean="0"/>
              <a:t>proslo</a:t>
            </a:r>
            <a:r>
              <a:rPr lang="en-US" baseline="0" dirty="0" smtClean="0"/>
              <a:t>, ale </a:t>
            </a:r>
            <a:r>
              <a:rPr lang="en-US" baseline="0" dirty="0" err="1" smtClean="0"/>
              <a:t>ani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neni</a:t>
            </a:r>
            <a:r>
              <a:rPr lang="en-US" baseline="0" dirty="0" smtClean="0"/>
              <a:t> </a:t>
            </a:r>
            <a:r>
              <a:rPr lang="cs-CZ" baseline="0" dirty="0" err="1" smtClean="0"/>
              <a:t>vlastne</a:t>
            </a:r>
            <a:r>
              <a:rPr lang="cs-CZ" baseline="0" dirty="0" smtClean="0"/>
              <a:t> </a:t>
            </a:r>
            <a:r>
              <a:rPr lang="en-US" baseline="0" dirty="0" err="1" smtClean="0"/>
              <a:t>uplne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dobre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Nebude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fungovat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kdyz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prvni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zacina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mezerou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POLOVINA </a:t>
            </a:r>
            <a:r>
              <a:rPr lang="en-US" baseline="0" dirty="0" err="1" smtClean="0"/>
              <a:t>reseni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mela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Čtení </a:t>
            </a:r>
            <a:r>
              <a:rPr lang="en-US" dirty="0" err="1" smtClean="0"/>
              <a:t>nepreskoci</a:t>
            </a:r>
            <a:r>
              <a:rPr lang="en-US" dirty="0" smtClean="0"/>
              <a:t> newline, </a:t>
            </a:r>
            <a:r>
              <a:rPr lang="cs-CZ" dirty="0" smtClean="0"/>
              <a:t>zde</a:t>
            </a:r>
            <a:r>
              <a:rPr lang="cs-CZ" baseline="0" dirty="0" smtClean="0"/>
              <a:t> se </a:t>
            </a:r>
            <a:r>
              <a:rPr lang="cs-CZ" baseline="0" dirty="0" err="1" smtClean="0"/>
              <a:t>precte</a:t>
            </a:r>
            <a:r>
              <a:rPr lang="cs-CZ" baseline="0" dirty="0" smtClean="0"/>
              <a:t> extra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ale </a:t>
            </a:r>
            <a:r>
              <a:rPr lang="en-US" baseline="0" dirty="0" err="1" smtClean="0"/>
              <a:t>pozor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CRLF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slovech</a:t>
            </a:r>
            <a:r>
              <a:rPr lang="en-US" baseline="0" dirty="0" smtClean="0"/>
              <a:t>, ne </a:t>
            </a:r>
            <a:r>
              <a:rPr lang="en-US" baseline="0" dirty="0" err="1" smtClean="0"/>
              <a:t>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radcich</a:t>
            </a:r>
            <a:r>
              <a:rPr lang="cs-CZ" baseline="0" dirty="0" smtClean="0"/>
              <a:t> (WA)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AB7BE-8072-400D-AE99-5B2CC341925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2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8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B8E1-37CF-4302-BE68-6C7F93761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3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4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41C3-7A92-4A1F-A646-820CE29C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4093-734B-49B3-B012-B0A4BD6C4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78F75-2A14-4904-8A32-0CC3ABF9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E2F3A-C759-4C99-A516-FEB2E6170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33CB-61B8-4596-BFFF-2C7EFCABC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477-AE58-4006-8286-6F934B6E0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61819-B590-48E1-8AAF-7604CEEE7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vý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0" tIns="108000" rIns="0">
            <a:normAutofit/>
          </a:bodyPr>
          <a:lstStyle>
            <a:lvl1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0" tIns="108000" rIns="0">
            <a:normAutofit/>
          </a:bodyPr>
          <a:lstStyle>
            <a:lvl1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828000" indent="-72000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50493-1728-4EFA-A2CA-6AABDF258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rojá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572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tIns="108000">
            <a:normAutofit/>
          </a:bodyPr>
          <a:lstStyle>
            <a:lvl1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7E58-1269-4DF0-8A2E-427C684CF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 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3124200"/>
            <a:ext cx="8229600" cy="29718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txBody>
          <a:bodyPr lIns="72000" tIns="108000" rIns="72000">
            <a:normAutofit/>
          </a:bodyPr>
          <a:lstStyle>
            <a:lvl1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2pPr>
            <a:lvl3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3pPr>
            <a:lvl4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4pPr>
            <a:lvl5pPr marL="144000" indent="0" algn="l">
              <a:spcBef>
                <a:spcPts val="0"/>
              </a:spcBef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noProof="1" smtClean="0"/>
              <a:t>Klepnutím lze upravit styly předlohy textu.</a:t>
            </a:r>
          </a:p>
          <a:p>
            <a:pPr lvl="1"/>
            <a:r>
              <a:rPr lang="en-US" noProof="1" smtClean="0"/>
              <a:t>Druhá úroveň</a:t>
            </a:r>
          </a:p>
          <a:p>
            <a:pPr lvl="2"/>
            <a:r>
              <a:rPr lang="en-US" noProof="1" smtClean="0"/>
              <a:t>Třetí úroveň</a:t>
            </a:r>
          </a:p>
          <a:p>
            <a:pPr lvl="3"/>
            <a:r>
              <a:rPr lang="en-US" noProof="1" smtClean="0"/>
              <a:t>Čtvrtá úroveň</a:t>
            </a:r>
          </a:p>
          <a:p>
            <a:pPr lvl="4"/>
            <a:r>
              <a:rPr lang="en-US" noProof="1" smtClean="0"/>
              <a:t>Pátá úroveň</a:t>
            </a:r>
            <a:endParaRPr lang="en-US" noProof="1"/>
          </a:p>
        </p:txBody>
      </p:sp>
      <p:sp>
        <p:nvSpPr>
          <p:cNvPr id="8" name="Zástupný symbol pro obsah 8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14478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F87D2-66C7-4643-B65C-5326AF9A6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6B5C-C664-4DDA-8E28-45A586660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ovací čár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1BA0-C3E3-4AFB-A82C-18E79DA47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11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2EBCF-1C21-4D0B-8727-500760B23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8AD00D-765F-400F-8543-B7DD5F86F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0" r:id="rId1"/>
    <p:sldLayoutId id="2147483979" r:id="rId2"/>
    <p:sldLayoutId id="2147483991" r:id="rId3"/>
    <p:sldLayoutId id="2147483980" r:id="rId4"/>
    <p:sldLayoutId id="2147483981" r:id="rId5"/>
    <p:sldLayoutId id="2147483982" r:id="rId6"/>
    <p:sldLayoutId id="2147483983" r:id="rId7"/>
    <p:sldLayoutId id="2147483992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3989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b="1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FFF00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FFFF00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rgbClr val="CCFFFF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33400"/>
            <a:ext cx="8226425" cy="2133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0" lang="en-US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Komentáře:</a:t>
            </a:r>
            <a:br>
              <a:rPr kumimoji="0" lang="cs-CZ" sz="6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cs-CZ" sz="60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99FF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Cvičné úlohy</a:t>
            </a:r>
            <a:endParaRPr kumimoji="0" lang="en-US" sz="2400" b="1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40000"/>
                  <a:lumOff val="60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552" y="5384800"/>
            <a:ext cx="1237721" cy="99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0999" y="3048000"/>
            <a:ext cx="708660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BI-EP1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Efektivní programování 1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ZS 20</a:t>
            </a:r>
            <a:r>
              <a:rPr lang="cs-CZ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en-US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4</a:t>
            </a: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/2025</a:t>
            </a:r>
            <a:endParaRPr lang="cs-CZ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Ing. </a:t>
            </a:r>
            <a:r>
              <a:rPr lang="cs-CZ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Martin Kačer, Ph.D.</a:t>
            </a:r>
            <a:endParaRPr lang="en-US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3048000"/>
            <a:ext cx="701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cs-CZ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</a:t>
            </a: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Martin Kačer</a:t>
            </a:r>
          </a:p>
          <a:p>
            <a:pPr algn="r">
              <a:defRPr/>
            </a:pP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Katedra teoretické informatiky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Fakulta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informačních technologií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baseline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České vysoké</a:t>
            </a:r>
            <a:r>
              <a:rPr lang="cs-CZ" b="1" kern="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učení technické v Praze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47800" y="289560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692650" y="289560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4524375" y="287178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</a:t>
            </a:r>
            <a:r>
              <a:rPr lang="cs-CZ" dirty="0" smtClean="0"/>
              <a:t> – </a:t>
            </a:r>
            <a:r>
              <a:rPr lang="cs-CZ" dirty="0" err="1" smtClean="0"/>
              <a:t>string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int</a:t>
            </a: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char** </a:t>
            </a:r>
            <a:r>
              <a:rPr lang="en-US" dirty="0" err="1"/>
              <a:t>argv</a:t>
            </a:r>
            <a:r>
              <a:rPr lang="en-US" dirty="0"/>
              <a:t>) {</a:t>
            </a:r>
          </a:p>
          <a:p>
            <a:pPr>
              <a:defRPr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cases;</a:t>
            </a:r>
          </a:p>
          <a:p>
            <a:pPr>
              <a:defRPr/>
            </a:pPr>
            <a:r>
              <a:rPr lang="en-US" dirty="0"/>
              <a:t>	string text;</a:t>
            </a:r>
          </a:p>
          <a:p>
            <a:pPr>
              <a:defRPr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cases;</a:t>
            </a:r>
          </a:p>
          <a:p>
            <a:pPr>
              <a:defRPr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cases; ++</a:t>
            </a:r>
            <a:r>
              <a:rPr lang="en-US" dirty="0" err="1"/>
              <a:t>i</a:t>
            </a:r>
            <a:r>
              <a:rPr lang="en-US" dirty="0"/>
              <a:t>) {</a:t>
            </a:r>
          </a:p>
          <a:p>
            <a:pPr>
              <a:defRPr/>
            </a:pPr>
            <a:r>
              <a:rPr lang="en-US" dirty="0"/>
              <a:t>		</a:t>
            </a:r>
            <a:r>
              <a:rPr lang="en-US" dirty="0" err="1"/>
              <a:t>cin</a:t>
            </a:r>
            <a:r>
              <a:rPr lang="en-US" dirty="0"/>
              <a:t> &gt;&gt; text;</a:t>
            </a:r>
          </a:p>
          <a:p>
            <a:pPr>
              <a:defRPr/>
            </a:pPr>
            <a:r>
              <a:rPr lang="en-US" dirty="0"/>
              <a:t>		reverse(</a:t>
            </a:r>
            <a:r>
              <a:rPr lang="en-US" dirty="0" err="1"/>
              <a:t>text.begin</a:t>
            </a:r>
            <a:r>
              <a:rPr lang="en-US" dirty="0"/>
              <a:t>(), </a:t>
            </a:r>
            <a:r>
              <a:rPr lang="en-US" dirty="0" err="1"/>
              <a:t>text.end</a:t>
            </a:r>
            <a:r>
              <a:rPr lang="en-US" dirty="0"/>
              <a:t>());</a:t>
            </a:r>
          </a:p>
          <a:p>
            <a:pPr>
              <a:defRPr/>
            </a:pPr>
            <a:r>
              <a:rPr lang="en-US" dirty="0"/>
              <a:t>		</a:t>
            </a:r>
            <a:r>
              <a:rPr lang="en-US" dirty="0" err="1"/>
              <a:t>cout</a:t>
            </a:r>
            <a:r>
              <a:rPr lang="en-US" dirty="0"/>
              <a:t> &lt;&lt; text &lt;&lt; "\n";</a:t>
            </a:r>
          </a:p>
          <a:p>
            <a:pPr>
              <a:defRPr/>
            </a:pPr>
            <a:r>
              <a:rPr lang="en-US" dirty="0"/>
              <a:t>	}</a:t>
            </a:r>
          </a:p>
          <a:p>
            <a:pPr>
              <a:defRPr/>
            </a:pPr>
            <a:r>
              <a:rPr lang="en-US" dirty="0"/>
              <a:t>	return 0;</a:t>
            </a:r>
          </a:p>
          <a:p>
            <a:pPr>
              <a:defRPr/>
            </a:pPr>
            <a:r>
              <a:rPr lang="en-US" dirty="0"/>
              <a:t>}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2057400" y="3124200"/>
            <a:ext cx="23622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4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 </a:t>
            </a:r>
            <a:r>
              <a:rPr lang="cs-CZ" dirty="0" smtClean="0"/>
              <a:t>– </a:t>
            </a:r>
            <a:r>
              <a:rPr lang="cs-CZ" dirty="0" err="1" smtClean="0"/>
              <a:t>cin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argc</a:t>
            </a:r>
            <a:r>
              <a:rPr lang="cs-CZ" dirty="0"/>
              <a:t>, </a:t>
            </a:r>
            <a:r>
              <a:rPr lang="cs-CZ" dirty="0" err="1"/>
              <a:t>char</a:t>
            </a:r>
            <a:r>
              <a:rPr lang="cs-CZ" dirty="0"/>
              <a:t>** </a:t>
            </a:r>
            <a:r>
              <a:rPr lang="cs-CZ" dirty="0" err="1"/>
              <a:t>argv</a:t>
            </a:r>
            <a:r>
              <a:rPr lang="cs-CZ" dirty="0"/>
              <a:t>) 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string</a:t>
            </a:r>
            <a:r>
              <a:rPr lang="cs-CZ" dirty="0"/>
              <a:t> text;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cin</a:t>
            </a:r>
            <a:r>
              <a:rPr lang="cs-CZ" dirty="0"/>
              <a:t> &gt;&gt; </a:t>
            </a:r>
            <a:r>
              <a:rPr lang="cs-CZ" dirty="0" err="1"/>
              <a:t>cases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</a:t>
            </a:r>
            <a:r>
              <a:rPr lang="cs-CZ" dirty="0" err="1"/>
              <a:t>cases</a:t>
            </a:r>
            <a:r>
              <a:rPr lang="cs-CZ" dirty="0"/>
              <a:t>; ++i)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getline</a:t>
            </a:r>
            <a:r>
              <a:rPr lang="cs-CZ" dirty="0"/>
              <a:t>(</a:t>
            </a:r>
            <a:r>
              <a:rPr lang="cs-CZ" dirty="0" err="1"/>
              <a:t>cin</a:t>
            </a:r>
            <a:r>
              <a:rPr lang="cs-CZ" dirty="0"/>
              <a:t>, text);</a:t>
            </a:r>
          </a:p>
          <a:p>
            <a:pPr>
              <a:defRPr/>
            </a:pPr>
            <a:r>
              <a:rPr lang="cs-CZ" dirty="0"/>
              <a:t>		reverse(</a:t>
            </a:r>
            <a:r>
              <a:rPr lang="cs-CZ" dirty="0" err="1"/>
              <a:t>text.begin</a:t>
            </a:r>
            <a:r>
              <a:rPr lang="cs-CZ" dirty="0"/>
              <a:t>(), </a:t>
            </a:r>
            <a:r>
              <a:rPr lang="cs-CZ" dirty="0" err="1"/>
              <a:t>text.end</a:t>
            </a:r>
            <a:r>
              <a:rPr lang="cs-CZ" dirty="0"/>
              <a:t>());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cout</a:t>
            </a:r>
            <a:r>
              <a:rPr lang="cs-CZ" dirty="0"/>
              <a:t> &lt;&lt; text &lt;&lt; "\n";</a:t>
            </a:r>
          </a:p>
          <a:p>
            <a:pPr>
              <a:defRPr/>
            </a:pPr>
            <a:r>
              <a:rPr lang="cs-CZ" dirty="0"/>
              <a:t>	}</a:t>
            </a:r>
          </a:p>
          <a:p>
            <a:pPr>
              <a:defRPr/>
            </a:pPr>
            <a:r>
              <a:rPr lang="cs-CZ" dirty="0"/>
              <a:t>	return 0;</a:t>
            </a:r>
          </a:p>
          <a:p>
            <a:pPr>
              <a:defRPr/>
            </a:pPr>
            <a:r>
              <a:rPr lang="cs-CZ" dirty="0"/>
              <a:t>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1295400" y="2565400"/>
            <a:ext cx="2286000" cy="330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3810000" y="1587500"/>
            <a:ext cx="4038600" cy="11430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getline(cin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text);</a:t>
            </a:r>
          </a:p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istringstream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iss(text);</a:t>
            </a:r>
          </a:p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iss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cases;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3886200" y="4953000"/>
            <a:ext cx="3657600" cy="9144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cin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lineCount;</a:t>
            </a:r>
          </a:p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 cin, line );</a:t>
            </a:r>
            <a:endParaRPr kumimoji="0" lang="en-US" sz="2000" b="1" i="0" u="none" strike="noStrike" kern="1200" cap="none" spc="0" normalizeH="0" baseline="0" noProof="1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 </a:t>
            </a:r>
            <a:r>
              <a:rPr lang="cs-CZ" dirty="0" smtClean="0"/>
              <a:t>– 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while (</a:t>
            </a:r>
            <a:r>
              <a:rPr lang="en-US" dirty="0" err="1" smtClean="0"/>
              <a:t>input.length</a:t>
            </a:r>
            <a:r>
              <a:rPr lang="en-US" dirty="0"/>
              <a:t>() == </a:t>
            </a:r>
            <a:r>
              <a:rPr lang="en-US" dirty="0" smtClean="0"/>
              <a:t>0)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dirty="0"/>
              <a:t>::</a:t>
            </a:r>
            <a:r>
              <a:rPr lang="en-US" dirty="0" err="1"/>
              <a:t>cin</a:t>
            </a:r>
            <a:r>
              <a:rPr lang="en-US" dirty="0"/>
              <a:t>, input</a:t>
            </a:r>
            <a:r>
              <a:rPr lang="en-US" dirty="0" smtClean="0"/>
              <a:t>);</a:t>
            </a:r>
            <a:endParaRPr lang="en-US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cs-CZ" dirty="0" err="1"/>
              <a:t>int</a:t>
            </a:r>
            <a:r>
              <a:rPr lang="cs-CZ" dirty="0"/>
              <a:t> a = </a:t>
            </a:r>
            <a:r>
              <a:rPr lang="cs-CZ" dirty="0" smtClean="0"/>
              <a:t>0</a:t>
            </a:r>
            <a:r>
              <a:rPr lang="en-US" dirty="0" smtClean="0"/>
              <a:t>, b = 0</a:t>
            </a:r>
            <a:r>
              <a:rPr lang="cs-CZ" dirty="0" smtClean="0"/>
              <a:t>;</a:t>
            </a:r>
          </a:p>
          <a:p>
            <a:pPr>
              <a:defRPr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ws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smtClean="0"/>
              <a:t>a &gt;&gt; b;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558800" y="2209800"/>
            <a:ext cx="43180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676400" y="4648200"/>
            <a:ext cx="14478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26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Co je tady špatně?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 err="1"/>
              <a:t>moveTo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, </a:t>
            </a:r>
            <a:r>
              <a:rPr lang="cs-CZ" dirty="0" err="1"/>
              <a:t>char</a:t>
            </a:r>
            <a:r>
              <a:rPr lang="cs-CZ" dirty="0"/>
              <a:t> </a:t>
            </a:r>
            <a:r>
              <a:rPr lang="cs-CZ" dirty="0" err="1"/>
              <a:t>dir</a:t>
            </a:r>
            <a:r>
              <a:rPr lang="cs-CZ" dirty="0"/>
              <a:t>, </a:t>
            </a:r>
            <a:r>
              <a:rPr lang="cs-CZ" dirty="0" err="1"/>
              <a:t>char</a:t>
            </a:r>
            <a:r>
              <a:rPr lang="cs-CZ" dirty="0"/>
              <a:t> dir2</a:t>
            </a:r>
            <a:r>
              <a:rPr lang="cs-CZ" dirty="0" smtClean="0"/>
              <a:t>) {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	</a:t>
            </a:r>
            <a:r>
              <a:rPr lang="cs-CZ" dirty="0" err="1" smtClean="0"/>
              <a:t>float</a:t>
            </a:r>
            <a:r>
              <a:rPr lang="cs-CZ" dirty="0" smtClean="0"/>
              <a:t> </a:t>
            </a:r>
            <a:r>
              <a:rPr lang="cs-CZ" dirty="0" err="1"/>
              <a:t>add</a:t>
            </a:r>
            <a:r>
              <a:rPr lang="cs-CZ" dirty="0"/>
              <a:t> = </a:t>
            </a:r>
            <a:r>
              <a:rPr lang="cs-CZ" dirty="0" err="1"/>
              <a:t>sqrt</a:t>
            </a:r>
            <a:r>
              <a:rPr lang="cs-CZ" dirty="0"/>
              <a:t>((</a:t>
            </a:r>
            <a:r>
              <a:rPr lang="cs-CZ" dirty="0" err="1"/>
              <a:t>steps</a:t>
            </a:r>
            <a:r>
              <a:rPr lang="cs-CZ" dirty="0"/>
              <a:t> * </a:t>
            </a:r>
            <a:r>
              <a:rPr lang="cs-CZ" dirty="0" err="1"/>
              <a:t>steps</a:t>
            </a:r>
            <a:r>
              <a:rPr lang="cs-CZ" dirty="0"/>
              <a:t>) / 2);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dir</a:t>
            </a:r>
            <a:r>
              <a:rPr lang="cs-CZ" dirty="0"/>
              <a:t> == 'N' &amp;&amp; dir2 == 'E</a:t>
            </a:r>
            <a:r>
              <a:rPr lang="cs-CZ" dirty="0" smtClean="0"/>
              <a:t>') {</a:t>
            </a:r>
            <a:endParaRPr lang="cs-CZ" dirty="0"/>
          </a:p>
          <a:p>
            <a:pPr>
              <a:defRPr/>
            </a:pPr>
            <a:r>
              <a:rPr lang="cs-CZ" dirty="0" smtClean="0"/>
              <a:t>		x</a:t>
            </a:r>
            <a:r>
              <a:rPr lang="cs-CZ" dirty="0"/>
              <a:t>+=</a:t>
            </a:r>
            <a:r>
              <a:rPr lang="cs-CZ" dirty="0" err="1"/>
              <a:t>add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 smtClean="0"/>
              <a:t>		y</a:t>
            </a:r>
            <a:r>
              <a:rPr lang="cs-CZ" dirty="0"/>
              <a:t>+=</a:t>
            </a:r>
            <a:r>
              <a:rPr lang="cs-CZ" dirty="0" err="1"/>
              <a:t>add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 smtClean="0"/>
              <a:t>	}</a:t>
            </a:r>
          </a:p>
          <a:p>
            <a:pPr>
              <a:defRPr/>
            </a:pPr>
            <a:r>
              <a:rPr lang="cs-CZ" dirty="0" smtClean="0"/>
              <a:t>	. . 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6324600" y="2413000"/>
            <a:ext cx="1219200" cy="558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6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</a:t>
            </a:r>
            <a:r>
              <a:rPr lang="cs-CZ" u="sng" dirty="0" smtClean="0"/>
              <a:t>přesné</a:t>
            </a:r>
            <a:r>
              <a:rPr lang="cs-CZ" dirty="0" smtClean="0"/>
              <a:t> formátování!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C2477-AE58-4006-8286-6F934B6E0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93900"/>
            <a:ext cx="4737094" cy="293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6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Tady byl trochu chyták</a:t>
            </a:r>
          </a:p>
          <a:p>
            <a:pPr lvl="1"/>
            <a:r>
              <a:rPr lang="cs-CZ" dirty="0" smtClean="0"/>
              <a:t>„Červotoč je určen jednoznačně.“</a:t>
            </a:r>
          </a:p>
          <a:p>
            <a:pPr lvl="1"/>
            <a:endParaRPr lang="cs-CZ" dirty="0"/>
          </a:p>
          <a:p>
            <a:r>
              <a:rPr lang="cs-CZ" dirty="0" smtClean="0"/>
              <a:t>Pokud je jediný, je určen jednoznačně …</a:t>
            </a:r>
          </a:p>
          <a:p>
            <a:pPr marL="0" indent="0" defTabSz="266700">
              <a:buNone/>
            </a:pPr>
            <a:r>
              <a:rPr lang="cs-CZ" dirty="0" smtClean="0"/>
              <a:t>	… i když nic nesežral.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Červotoč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 Komentáře k řešení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C2477-AE58-4006-8286-6F934B6E03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</a:t>
            </a:r>
            <a:r>
              <a:rPr lang="cs-CZ" dirty="0" smtClean="0"/>
              <a:t> – interaktivně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Console</a:t>
            </a:r>
            <a:r>
              <a:rPr lang="cs-CZ" dirty="0"/>
              <a:t> co = </a:t>
            </a:r>
            <a:r>
              <a:rPr lang="cs-CZ" dirty="0" err="1"/>
              <a:t>System.console</a:t>
            </a:r>
            <a:r>
              <a:rPr lang="cs-CZ" dirty="0"/>
              <a:t>();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ArrayList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&gt; lines =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ArrayList</a:t>
            </a:r>
            <a:r>
              <a:rPr lang="cs-CZ" dirty="0"/>
              <a:t>&lt;&gt;(</a:t>
            </a:r>
            <a:r>
              <a:rPr lang="cs-CZ" dirty="0" err="1"/>
              <a:t>num</a:t>
            </a:r>
            <a:r>
              <a:rPr lang="cs-CZ" dirty="0"/>
              <a:t>);</a:t>
            </a:r>
          </a:p>
          <a:p>
            <a:pPr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</a:t>
            </a:r>
            <a:r>
              <a:rPr lang="cs-CZ" dirty="0" err="1"/>
              <a:t>num</a:t>
            </a:r>
            <a:r>
              <a:rPr lang="cs-CZ" dirty="0"/>
              <a:t>; i++) </a:t>
            </a:r>
            <a:r>
              <a:rPr lang="cs-CZ" dirty="0" smtClean="0"/>
              <a:t>{</a:t>
            </a:r>
          </a:p>
          <a:p>
            <a:pPr>
              <a:defRPr/>
            </a:pPr>
            <a:r>
              <a:rPr lang="cs-CZ" dirty="0" smtClean="0"/>
              <a:t>	</a:t>
            </a:r>
            <a:r>
              <a:rPr lang="en-US" dirty="0" smtClean="0"/>
              <a:t>String s = </a:t>
            </a:r>
            <a:r>
              <a:rPr lang="cs-CZ" dirty="0" err="1" smtClean="0"/>
              <a:t>co.readLine</a:t>
            </a:r>
            <a:r>
              <a:rPr lang="cs-CZ" dirty="0" smtClean="0"/>
              <a:t>()</a:t>
            </a:r>
            <a:r>
              <a:rPr lang="en-US" dirty="0" smtClean="0"/>
              <a:t>;</a:t>
            </a:r>
            <a:endParaRPr lang="cs-CZ" dirty="0"/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lines.add</a:t>
            </a:r>
            <a:r>
              <a:rPr lang="cs-CZ" dirty="0"/>
              <a:t>(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 smtClean="0"/>
              <a:t>StringBuilder</a:t>
            </a:r>
            <a:r>
              <a:rPr lang="cs-CZ" dirty="0" smtClean="0"/>
              <a:t>(</a:t>
            </a:r>
            <a:r>
              <a:rPr lang="en-US" dirty="0" smtClean="0"/>
              <a:t>s</a:t>
            </a:r>
            <a:r>
              <a:rPr lang="cs-CZ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cs-CZ" dirty="0" smtClean="0"/>
              <a:t>.</a:t>
            </a:r>
            <a:r>
              <a:rPr lang="cs-CZ" dirty="0"/>
              <a:t>reverse().</a:t>
            </a:r>
            <a:r>
              <a:rPr lang="cs-CZ" dirty="0" err="1"/>
              <a:t>toString</a:t>
            </a:r>
            <a:r>
              <a:rPr lang="cs-CZ" dirty="0"/>
              <a:t>());</a:t>
            </a:r>
          </a:p>
          <a:p>
            <a:pPr>
              <a:defRPr/>
            </a:pPr>
            <a:r>
              <a:rPr lang="cs-CZ" dirty="0"/>
              <a:t>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for (String line : lines) {</a:t>
            </a:r>
          </a:p>
          <a:p>
            <a:pPr>
              <a:defRPr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(line);</a:t>
            </a:r>
          </a:p>
          <a:p>
            <a:pPr>
              <a:defRPr/>
            </a:pPr>
            <a:r>
              <a:rPr lang="en-US" dirty="0"/>
              <a:t>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2590800" y="1600200"/>
            <a:ext cx="27432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68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</a:t>
            </a:r>
            <a:r>
              <a:rPr lang="cs-CZ" dirty="0" smtClean="0"/>
              <a:t> – interaktivně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Console</a:t>
            </a:r>
            <a:r>
              <a:rPr lang="cs-CZ" dirty="0"/>
              <a:t> co = </a:t>
            </a:r>
            <a:r>
              <a:rPr lang="cs-CZ" dirty="0" err="1"/>
              <a:t>System.console</a:t>
            </a:r>
            <a:r>
              <a:rPr lang="cs-CZ" dirty="0"/>
              <a:t>();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ArrayList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&gt; lines =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ArrayList</a:t>
            </a:r>
            <a:r>
              <a:rPr lang="cs-CZ" dirty="0"/>
              <a:t>&lt;&gt;(</a:t>
            </a:r>
            <a:r>
              <a:rPr lang="cs-CZ" dirty="0" err="1"/>
              <a:t>num</a:t>
            </a:r>
            <a:r>
              <a:rPr lang="cs-CZ" dirty="0"/>
              <a:t>);</a:t>
            </a:r>
          </a:p>
          <a:p>
            <a:pPr>
              <a:defRPr/>
            </a:pP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</a:t>
            </a:r>
            <a:r>
              <a:rPr lang="cs-CZ" dirty="0" err="1"/>
              <a:t>num</a:t>
            </a:r>
            <a:r>
              <a:rPr lang="cs-CZ" dirty="0"/>
              <a:t>; i++) </a:t>
            </a:r>
            <a:r>
              <a:rPr lang="cs-CZ" dirty="0" smtClean="0"/>
              <a:t>{</a:t>
            </a:r>
          </a:p>
          <a:p>
            <a:pPr>
              <a:defRPr/>
            </a:pPr>
            <a:r>
              <a:rPr lang="cs-CZ" dirty="0" smtClean="0"/>
              <a:t>	</a:t>
            </a:r>
            <a:r>
              <a:rPr lang="en-US" dirty="0" smtClean="0"/>
              <a:t>String s = </a:t>
            </a:r>
            <a:r>
              <a:rPr lang="cs-CZ" dirty="0" err="1" smtClean="0"/>
              <a:t>co.readLine</a:t>
            </a:r>
            <a:r>
              <a:rPr lang="cs-CZ" dirty="0" smtClean="0"/>
              <a:t>()</a:t>
            </a:r>
            <a:r>
              <a:rPr lang="en-US" dirty="0" smtClean="0"/>
              <a:t>;</a:t>
            </a:r>
            <a:endParaRPr lang="cs-CZ" dirty="0"/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lines.add</a:t>
            </a:r>
            <a:r>
              <a:rPr lang="cs-CZ" dirty="0"/>
              <a:t>(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 smtClean="0"/>
              <a:t>StringBuilder</a:t>
            </a:r>
            <a:r>
              <a:rPr lang="cs-CZ" dirty="0" smtClean="0"/>
              <a:t>(</a:t>
            </a:r>
            <a:r>
              <a:rPr lang="en-US" dirty="0" smtClean="0"/>
              <a:t>s</a:t>
            </a:r>
            <a:r>
              <a:rPr lang="cs-CZ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cs-CZ" dirty="0" smtClean="0"/>
              <a:t>.</a:t>
            </a:r>
            <a:r>
              <a:rPr lang="cs-CZ" dirty="0"/>
              <a:t>reverse().</a:t>
            </a:r>
            <a:r>
              <a:rPr lang="cs-CZ" dirty="0" err="1"/>
              <a:t>toString</a:t>
            </a:r>
            <a:r>
              <a:rPr lang="cs-CZ" dirty="0"/>
              <a:t>());</a:t>
            </a:r>
          </a:p>
          <a:p>
            <a:pPr>
              <a:defRPr/>
            </a:pPr>
            <a:r>
              <a:rPr lang="cs-CZ" dirty="0"/>
              <a:t>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for (String line : lines) {</a:t>
            </a:r>
          </a:p>
          <a:p>
            <a:pPr>
              <a:defRPr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(line);</a:t>
            </a:r>
          </a:p>
          <a:p>
            <a:pPr>
              <a:defRPr/>
            </a:pPr>
            <a:r>
              <a:rPr lang="en-US" dirty="0"/>
              <a:t>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609600" y="4343400"/>
            <a:ext cx="4800600" cy="990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95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</a:t>
            </a:r>
            <a:r>
              <a:rPr lang="cs-CZ" dirty="0" smtClean="0"/>
              <a:t> – bez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public static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(</a:t>
            </a:r>
            <a:r>
              <a:rPr lang="cs-CZ" dirty="0" err="1"/>
              <a:t>String</a:t>
            </a:r>
            <a:r>
              <a:rPr lang="cs-CZ" dirty="0"/>
              <a:t>[] </a:t>
            </a:r>
            <a:r>
              <a:rPr lang="cs-CZ" dirty="0" err="1"/>
              <a:t>args</a:t>
            </a:r>
            <a:r>
              <a:rPr lang="cs-CZ" dirty="0"/>
              <a:t>) 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System.out.println</a:t>
            </a:r>
            <a:r>
              <a:rPr lang="cs-CZ" dirty="0"/>
              <a:t>("Zadejte </a:t>
            </a:r>
            <a:r>
              <a:rPr lang="cs-CZ" dirty="0" err="1"/>
              <a:t>dve</a:t>
            </a:r>
            <a:r>
              <a:rPr lang="cs-CZ" dirty="0"/>
              <a:t> </a:t>
            </a:r>
            <a:r>
              <a:rPr lang="cs-CZ" dirty="0" err="1"/>
              <a:t>cisla</a:t>
            </a:r>
            <a:r>
              <a:rPr lang="cs-CZ" dirty="0"/>
              <a:t>: ");</a:t>
            </a:r>
          </a:p>
          <a:p>
            <a:pPr>
              <a:defRPr/>
            </a:pPr>
            <a:r>
              <a:rPr lang="cs-CZ" dirty="0"/>
              <a:t>	Scanner </a:t>
            </a:r>
            <a:r>
              <a:rPr lang="cs-CZ" dirty="0" err="1"/>
              <a:t>sc</a:t>
            </a:r>
            <a:r>
              <a:rPr lang="cs-CZ" dirty="0"/>
              <a:t> = </a:t>
            </a:r>
            <a:r>
              <a:rPr lang="cs-CZ" dirty="0" err="1"/>
              <a:t>new</a:t>
            </a:r>
            <a:r>
              <a:rPr lang="cs-CZ" dirty="0"/>
              <a:t> Scanner(System.in);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x = </a:t>
            </a:r>
            <a:r>
              <a:rPr lang="cs-CZ" dirty="0" err="1"/>
              <a:t>sc.nextInt</a:t>
            </a:r>
            <a:r>
              <a:rPr lang="cs-CZ" dirty="0"/>
              <a:t>();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y = </a:t>
            </a:r>
            <a:r>
              <a:rPr lang="cs-CZ" dirty="0" err="1"/>
              <a:t>sc.nextInt</a:t>
            </a:r>
            <a:r>
              <a:rPr lang="cs-CZ" dirty="0"/>
              <a:t>();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reversFirstNum</a:t>
            </a:r>
            <a:r>
              <a:rPr lang="cs-CZ" dirty="0"/>
              <a:t>(x);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reversSecondNum</a:t>
            </a:r>
            <a:r>
              <a:rPr lang="cs-CZ" dirty="0"/>
              <a:t>(y);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1295400" y="1905000"/>
            <a:ext cx="66294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57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Využití funkcí (metod)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x = </a:t>
            </a:r>
            <a:r>
              <a:rPr lang="cs-CZ" dirty="0" err="1"/>
              <a:t>sc.nextInt</a:t>
            </a:r>
            <a:r>
              <a:rPr lang="cs-CZ" dirty="0"/>
              <a:t>();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y = </a:t>
            </a:r>
            <a:r>
              <a:rPr lang="cs-CZ" dirty="0" err="1"/>
              <a:t>sc.nextInt</a:t>
            </a:r>
            <a:r>
              <a:rPr lang="cs-CZ" dirty="0"/>
              <a:t>();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reversFirstNum</a:t>
            </a:r>
            <a:r>
              <a:rPr lang="cs-CZ" dirty="0"/>
              <a:t>(x);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reversSecondNum</a:t>
            </a:r>
            <a:r>
              <a:rPr lang="cs-CZ" dirty="0"/>
              <a:t>(y);</a:t>
            </a:r>
          </a:p>
          <a:p>
            <a:pPr>
              <a:defRPr/>
            </a:pPr>
            <a:r>
              <a:rPr lang="en-US" dirty="0" smtClean="0"/>
              <a:t>. . . . 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cs-CZ" dirty="0" smtClean="0"/>
              <a:t>public </a:t>
            </a:r>
            <a:r>
              <a:rPr lang="cs-CZ" dirty="0"/>
              <a:t>static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reversFirstNum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x) {</a:t>
            </a:r>
          </a:p>
          <a:p>
            <a:pPr>
              <a:defRPr/>
            </a:pPr>
            <a:r>
              <a:rPr lang="cs-CZ" dirty="0"/>
              <a:t>	revers = 0;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(; x != 0; x /= 10)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num</a:t>
            </a:r>
            <a:r>
              <a:rPr lang="cs-CZ" dirty="0"/>
              <a:t> = x % 10;</a:t>
            </a:r>
          </a:p>
          <a:p>
            <a:pPr>
              <a:defRPr/>
            </a:pPr>
            <a:r>
              <a:rPr lang="cs-CZ" dirty="0"/>
              <a:t>		revers = revers * 10 + </a:t>
            </a:r>
            <a:r>
              <a:rPr lang="cs-CZ" dirty="0" err="1"/>
              <a:t>num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cs-CZ" dirty="0" smtClean="0"/>
              <a:t>}</a:t>
            </a:r>
            <a:endParaRPr lang="en-US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public </a:t>
            </a:r>
            <a:r>
              <a:rPr lang="cs-CZ" dirty="0"/>
              <a:t>static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reversSecondNum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y) 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reversSecond</a:t>
            </a:r>
            <a:r>
              <a:rPr lang="cs-CZ" dirty="0"/>
              <a:t> = 0;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(; y != 0; y /= 10)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num</a:t>
            </a:r>
            <a:r>
              <a:rPr lang="cs-CZ" dirty="0"/>
              <a:t> = y % 10;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reversSecond</a:t>
            </a:r>
            <a:r>
              <a:rPr lang="cs-CZ" dirty="0"/>
              <a:t> = </a:t>
            </a:r>
            <a:r>
              <a:rPr lang="cs-CZ" dirty="0" err="1"/>
              <a:t>reversSecond</a:t>
            </a:r>
            <a:r>
              <a:rPr lang="cs-CZ" dirty="0"/>
              <a:t> * 10 + </a:t>
            </a:r>
            <a:r>
              <a:rPr lang="cs-CZ" dirty="0" err="1"/>
              <a:t>num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1295400" y="1981200"/>
            <a:ext cx="3048000" cy="609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77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Využití funkcí (metod)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x = </a:t>
            </a:r>
            <a:r>
              <a:rPr lang="cs-CZ" dirty="0" err="1"/>
              <a:t>sc.nextInt</a:t>
            </a:r>
            <a:r>
              <a:rPr lang="cs-CZ" dirty="0"/>
              <a:t>();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y = </a:t>
            </a:r>
            <a:r>
              <a:rPr lang="cs-CZ" dirty="0" err="1"/>
              <a:t>sc.nextInt</a:t>
            </a:r>
            <a:r>
              <a:rPr lang="cs-CZ" dirty="0"/>
              <a:t>();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reversFirstNum</a:t>
            </a:r>
            <a:r>
              <a:rPr lang="cs-CZ" dirty="0"/>
              <a:t>(x);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reversSecondNum</a:t>
            </a:r>
            <a:r>
              <a:rPr lang="cs-CZ" dirty="0"/>
              <a:t>(y);</a:t>
            </a:r>
          </a:p>
          <a:p>
            <a:pPr>
              <a:defRPr/>
            </a:pPr>
            <a:r>
              <a:rPr lang="en-US" dirty="0" smtClean="0"/>
              <a:t>. . . . 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cs-CZ" dirty="0" smtClean="0"/>
              <a:t>public </a:t>
            </a:r>
            <a:r>
              <a:rPr lang="cs-CZ" dirty="0"/>
              <a:t>static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reversFirstNum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x) {</a:t>
            </a:r>
          </a:p>
          <a:p>
            <a:pPr>
              <a:defRPr/>
            </a:pPr>
            <a:r>
              <a:rPr lang="cs-CZ" dirty="0"/>
              <a:t>	revers = 0;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(; x != 0; x /= 10)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num</a:t>
            </a:r>
            <a:r>
              <a:rPr lang="cs-CZ" dirty="0"/>
              <a:t> = x % 10;</a:t>
            </a:r>
          </a:p>
          <a:p>
            <a:pPr>
              <a:defRPr/>
            </a:pPr>
            <a:r>
              <a:rPr lang="cs-CZ" dirty="0"/>
              <a:t>		revers = revers * 10 + </a:t>
            </a:r>
            <a:r>
              <a:rPr lang="cs-CZ" dirty="0" err="1"/>
              <a:t>num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en-US" dirty="0" smtClean="0"/>
              <a:t>}</a:t>
            </a:r>
            <a:r>
              <a:rPr lang="cs-CZ" dirty="0"/>
              <a:t>	</a:t>
            </a:r>
            <a:r>
              <a:rPr lang="cs-CZ" dirty="0" smtClean="0"/>
              <a:t>}</a:t>
            </a:r>
            <a:endParaRPr lang="en-US" dirty="0" smtClean="0"/>
          </a:p>
          <a:p>
            <a:pPr>
              <a:defRPr/>
            </a:pPr>
            <a:r>
              <a:rPr lang="cs-CZ" dirty="0" smtClean="0"/>
              <a:t>public </a:t>
            </a:r>
            <a:r>
              <a:rPr lang="cs-CZ" dirty="0"/>
              <a:t>static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reversSecondNum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y) 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reversSecond</a:t>
            </a:r>
            <a:r>
              <a:rPr lang="cs-CZ" dirty="0"/>
              <a:t> = 0;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(; y != 0; y /= 10) 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num</a:t>
            </a:r>
            <a:r>
              <a:rPr lang="cs-CZ" dirty="0"/>
              <a:t> = y % 10;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reversSecond</a:t>
            </a:r>
            <a:r>
              <a:rPr lang="cs-CZ" dirty="0"/>
              <a:t> = </a:t>
            </a:r>
            <a:r>
              <a:rPr lang="cs-CZ" dirty="0" err="1"/>
              <a:t>reversSecond</a:t>
            </a:r>
            <a:r>
              <a:rPr lang="cs-CZ" dirty="0"/>
              <a:t> * 10 + </a:t>
            </a:r>
            <a:r>
              <a:rPr lang="cs-CZ" dirty="0" err="1"/>
              <a:t>num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en-US" dirty="0" smtClean="0"/>
              <a:t>}</a:t>
            </a:r>
            <a:r>
              <a:rPr lang="cs-CZ" dirty="0"/>
              <a:t>	}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5257800" y="1752600"/>
            <a:ext cx="3733800" cy="9271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cs-CZ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reverseNum(x);</a:t>
            </a:r>
          </a:p>
          <a:p>
            <a:pPr marL="144000" lvl="0" defTabSz="5760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 = reverseNum(y);</a:t>
            </a:r>
            <a:endParaRPr lang="en-US" sz="2000" b="1" noProof="1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5257800" y="2832100"/>
            <a:ext cx="3733800" cy="33401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 reversNum(int n)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 r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for (;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0;</a:t>
            </a:r>
            <a:b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	n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/= 10) {</a:t>
            </a: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int num =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% 10;</a:t>
            </a: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 * 10 + </a:t>
            </a: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num;</a:t>
            </a: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 r;</a:t>
            </a: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r>
              <a:rPr lang="en-US" sz="2000" b="1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noProof="1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44000" lvl="0" defTabSz="355600" eaLnBrk="0" hangingPunct="0">
              <a:spcBef>
                <a:spcPts val="0"/>
              </a:spcBef>
              <a:buClr>
                <a:schemeClr val="accent2"/>
              </a:buClr>
              <a:buSzPct val="85000"/>
              <a:defRPr/>
            </a:pPr>
            <a:endParaRPr lang="en-US" sz="2000" b="1" noProof="1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2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 </a:t>
            </a:r>
            <a:r>
              <a:rPr lang="cs-CZ" dirty="0" smtClean="0"/>
              <a:t>– </a:t>
            </a:r>
            <a:r>
              <a:rPr lang="cs-CZ" dirty="0" err="1" smtClean="0"/>
              <a:t>scanf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/>
              <a:t>main</a:t>
            </a:r>
            <a:r>
              <a:rPr lang="cs-CZ" dirty="0"/>
              <a:t>(){</a:t>
            </a:r>
          </a:p>
          <a:p>
            <a:pPr>
              <a:defRPr/>
            </a:pPr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N, </a:t>
            </a:r>
            <a:r>
              <a:rPr lang="cs-CZ" dirty="0" err="1" smtClean="0"/>
              <a:t>size</a:t>
            </a:r>
            <a:r>
              <a:rPr lang="cs-CZ" dirty="0" smtClean="0"/>
              <a:t>;</a:t>
            </a:r>
            <a:endParaRPr lang="cs-CZ" dirty="0"/>
          </a:p>
          <a:p>
            <a:pPr>
              <a:defRPr/>
            </a:pPr>
            <a:r>
              <a:rPr lang="cs-CZ" dirty="0" smtClean="0"/>
              <a:t>	</a:t>
            </a:r>
            <a:r>
              <a:rPr lang="cs-CZ" dirty="0" err="1" smtClean="0"/>
              <a:t>scanf</a:t>
            </a:r>
            <a:r>
              <a:rPr lang="cs-CZ" dirty="0"/>
              <a:t>("%</a:t>
            </a:r>
            <a:r>
              <a:rPr lang="cs-CZ" dirty="0" err="1"/>
              <a:t>d",&amp;N</a:t>
            </a:r>
            <a:r>
              <a:rPr lang="cs-CZ" dirty="0"/>
              <a:t>);</a:t>
            </a:r>
          </a:p>
          <a:p>
            <a:pPr>
              <a:defRPr/>
            </a:pPr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i=0;i&lt;=N;++i){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cin.getline</a:t>
            </a:r>
            <a:r>
              <a:rPr lang="cs-CZ" dirty="0" smtClean="0"/>
              <a:t> </a:t>
            </a:r>
            <a:r>
              <a:rPr lang="cs-CZ" dirty="0"/>
              <a:t>(line[i],80);</a:t>
            </a:r>
          </a:p>
          <a:p>
            <a:pPr>
              <a:defRPr/>
            </a:pPr>
            <a:r>
              <a:rPr lang="cs-CZ" dirty="0" smtClean="0"/>
              <a:t>	}</a:t>
            </a:r>
            <a:endParaRPr lang="cs-CZ" dirty="0"/>
          </a:p>
          <a:p>
            <a:pPr>
              <a:defRPr/>
            </a:pPr>
            <a:r>
              <a:rPr lang="cs-CZ" dirty="0" smtClean="0"/>
              <a:t>	</a:t>
            </a:r>
            <a:r>
              <a:rPr lang="cs-CZ" dirty="0" err="1" smtClean="0"/>
              <a:t>for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i=0;i&lt;=N;++i){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size</a:t>
            </a:r>
            <a:r>
              <a:rPr lang="cs-CZ" dirty="0" smtClean="0"/>
              <a:t>=</a:t>
            </a:r>
            <a:r>
              <a:rPr lang="cs-CZ" dirty="0" err="1" smtClean="0"/>
              <a:t>strlen</a:t>
            </a:r>
            <a:r>
              <a:rPr lang="cs-CZ" dirty="0" smtClean="0"/>
              <a:t>(line[i</a:t>
            </a:r>
            <a:r>
              <a:rPr lang="cs-CZ" dirty="0"/>
              <a:t>]);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for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j=</a:t>
            </a:r>
            <a:r>
              <a:rPr lang="cs-CZ" dirty="0" err="1"/>
              <a:t>size;j</a:t>
            </a:r>
            <a:r>
              <a:rPr lang="cs-CZ" dirty="0"/>
              <a:t>&gt;=0;--j)</a:t>
            </a:r>
          </a:p>
          <a:p>
            <a:pPr>
              <a:defRPr/>
            </a:pPr>
            <a:r>
              <a:rPr lang="cs-CZ" dirty="0" smtClean="0"/>
              <a:t>			</a:t>
            </a:r>
            <a:r>
              <a:rPr lang="cs-CZ" dirty="0" err="1" smtClean="0"/>
              <a:t>cout</a:t>
            </a:r>
            <a:r>
              <a:rPr lang="cs-CZ" dirty="0"/>
              <a:t>&lt;&lt;line[i][j];</a:t>
            </a:r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cout</a:t>
            </a:r>
            <a:r>
              <a:rPr lang="cs-CZ" dirty="0"/>
              <a:t>&lt;&lt;</a:t>
            </a:r>
            <a:r>
              <a:rPr lang="cs-CZ" dirty="0" err="1"/>
              <a:t>endl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cs-CZ" dirty="0" smtClean="0"/>
              <a:t>	}</a:t>
            </a:r>
            <a:endParaRPr lang="cs-CZ" dirty="0"/>
          </a:p>
          <a:p>
            <a:pPr>
              <a:defRPr/>
            </a:pP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1371600" y="2209800"/>
            <a:ext cx="24384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9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 </a:t>
            </a:r>
            <a:r>
              <a:rPr lang="cs-CZ" dirty="0" smtClean="0"/>
              <a:t>– </a:t>
            </a:r>
            <a:r>
              <a:rPr lang="cs-CZ" dirty="0" err="1" smtClean="0"/>
              <a:t>scanf</a:t>
            </a:r>
            <a:r>
              <a:rPr lang="cs-CZ" dirty="0" smtClean="0"/>
              <a:t> (jinak)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() {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int</a:t>
            </a:r>
            <a:r>
              <a:rPr lang="cs-CZ" dirty="0"/>
              <a:t> N;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scanf</a:t>
            </a:r>
            <a:r>
              <a:rPr lang="cs-CZ" dirty="0"/>
              <a:t>("%d\n", &amp;N);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char</a:t>
            </a:r>
            <a:r>
              <a:rPr lang="cs-CZ" dirty="0"/>
              <a:t> line[81];</a:t>
            </a:r>
          </a:p>
          <a:p>
            <a:pPr>
              <a:defRPr/>
            </a:pPr>
            <a:r>
              <a:rPr lang="cs-CZ" dirty="0"/>
              <a:t>	</a:t>
            </a:r>
            <a:r>
              <a:rPr lang="cs-CZ" dirty="0" err="1"/>
              <a:t>for</a:t>
            </a:r>
            <a:r>
              <a:rPr lang="cs-CZ" dirty="0"/>
              <a:t> (</a:t>
            </a:r>
            <a:r>
              <a:rPr lang="cs-CZ" dirty="0" err="1"/>
              <a:t>int</a:t>
            </a:r>
            <a:r>
              <a:rPr lang="cs-CZ" dirty="0"/>
              <a:t> i = 0; i &lt; N; i++){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fgets</a:t>
            </a:r>
            <a:r>
              <a:rPr lang="cs-CZ" dirty="0"/>
              <a:t>(line, 80, </a:t>
            </a:r>
            <a:r>
              <a:rPr lang="cs-CZ" dirty="0" err="1"/>
              <a:t>stdin</a:t>
            </a:r>
            <a:r>
              <a:rPr lang="cs-CZ" dirty="0"/>
              <a:t>);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reverseString</a:t>
            </a:r>
            <a:r>
              <a:rPr lang="cs-CZ" dirty="0"/>
              <a:t>(line, </a:t>
            </a:r>
            <a:r>
              <a:rPr lang="cs-CZ" dirty="0" err="1"/>
              <a:t>strlen</a:t>
            </a:r>
            <a:r>
              <a:rPr lang="cs-CZ" dirty="0"/>
              <a:t>(line)-1);</a:t>
            </a:r>
          </a:p>
          <a:p>
            <a:pPr>
              <a:defRPr/>
            </a:pPr>
            <a:r>
              <a:rPr lang="cs-CZ" dirty="0"/>
              <a:t>		</a:t>
            </a:r>
            <a:r>
              <a:rPr lang="cs-CZ" dirty="0" err="1"/>
              <a:t>printf</a:t>
            </a:r>
            <a:r>
              <a:rPr lang="cs-CZ" dirty="0"/>
              <a:t>("%s", line);</a:t>
            </a:r>
          </a:p>
          <a:p>
            <a:pPr>
              <a:defRPr/>
            </a:pPr>
            <a:r>
              <a:rPr lang="cs-CZ" dirty="0"/>
              <a:t>	}</a:t>
            </a:r>
          </a:p>
          <a:p>
            <a:pPr>
              <a:defRPr/>
            </a:pPr>
            <a:r>
              <a:rPr lang="cs-CZ" dirty="0"/>
              <a:t>	return 0;</a:t>
            </a:r>
          </a:p>
          <a:p>
            <a:pPr>
              <a:defRPr/>
            </a:pPr>
            <a:r>
              <a:rPr lang="cs-CZ" dirty="0"/>
              <a:t>}</a:t>
            </a:r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1371600" y="2209800"/>
            <a:ext cx="28956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84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Čtení vstup</a:t>
            </a:r>
            <a:r>
              <a:rPr lang="en-US" dirty="0" smtClean="0"/>
              <a:t>u </a:t>
            </a:r>
            <a:r>
              <a:rPr lang="cs-CZ" dirty="0" smtClean="0"/>
              <a:t>– přeskočení LF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/>
              <a:t>n;</a:t>
            </a:r>
          </a:p>
          <a:p>
            <a:pPr>
              <a:defRPr/>
            </a:pPr>
            <a:r>
              <a:rPr lang="cs-CZ" dirty="0" err="1" smtClean="0"/>
              <a:t>cin</a:t>
            </a:r>
            <a:r>
              <a:rPr lang="cs-CZ" dirty="0" smtClean="0"/>
              <a:t> </a:t>
            </a:r>
            <a:r>
              <a:rPr lang="cs-CZ" dirty="0"/>
              <a:t>&gt;&gt; </a:t>
            </a:r>
            <a:r>
              <a:rPr lang="cs-CZ" dirty="0" smtClean="0"/>
              <a:t>n;</a:t>
            </a:r>
            <a:endParaRPr lang="en-US" dirty="0" smtClean="0"/>
          </a:p>
          <a:p>
            <a:pPr>
              <a:defRPr/>
            </a:pPr>
            <a:r>
              <a:rPr lang="cs-CZ" dirty="0" err="1" smtClean="0"/>
              <a:t>cin.get</a:t>
            </a:r>
            <a:r>
              <a:rPr lang="cs-CZ" dirty="0"/>
              <a:t>();</a:t>
            </a:r>
          </a:p>
          <a:p>
            <a:pPr>
              <a:defRPr/>
            </a:pP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int</a:t>
            </a:r>
            <a:r>
              <a:rPr lang="cs-CZ" dirty="0"/>
              <a:t> i = 0; i &lt; n; ++i) {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cs-CZ" dirty="0" err="1"/>
              <a:t>buf</a:t>
            </a:r>
            <a:r>
              <a:rPr lang="cs-CZ" dirty="0"/>
              <a:t>;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getline</a:t>
            </a:r>
            <a:r>
              <a:rPr lang="cs-CZ" dirty="0" smtClean="0"/>
              <a:t>(</a:t>
            </a:r>
            <a:r>
              <a:rPr lang="cs-CZ" dirty="0" err="1" smtClean="0"/>
              <a:t>cin</a:t>
            </a:r>
            <a:r>
              <a:rPr lang="cs-CZ" dirty="0"/>
              <a:t>, </a:t>
            </a:r>
            <a:r>
              <a:rPr lang="cs-CZ" dirty="0" err="1"/>
              <a:t>buf</a:t>
            </a:r>
            <a:r>
              <a:rPr lang="cs-CZ" dirty="0"/>
              <a:t>);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smtClean="0"/>
              <a:t>reverse(</a:t>
            </a:r>
            <a:r>
              <a:rPr lang="cs-CZ" dirty="0" err="1" smtClean="0"/>
              <a:t>buf.begin</a:t>
            </a:r>
            <a:r>
              <a:rPr lang="cs-CZ" dirty="0"/>
              <a:t>(), </a:t>
            </a:r>
            <a:r>
              <a:rPr lang="cs-CZ" dirty="0" err="1"/>
              <a:t>buf.end</a:t>
            </a:r>
            <a:r>
              <a:rPr lang="cs-CZ" dirty="0"/>
              <a:t>());</a:t>
            </a:r>
          </a:p>
          <a:p>
            <a:pPr>
              <a:defRPr/>
            </a:pPr>
            <a:r>
              <a:rPr lang="en-US" dirty="0" smtClean="0"/>
              <a:t>	</a:t>
            </a:r>
            <a:r>
              <a:rPr lang="cs-CZ" dirty="0" err="1" smtClean="0"/>
              <a:t>cout</a:t>
            </a:r>
            <a:r>
              <a:rPr lang="cs-CZ" dirty="0" smtClean="0"/>
              <a:t> </a:t>
            </a:r>
            <a:r>
              <a:rPr lang="cs-CZ" dirty="0"/>
              <a:t>&lt;&lt; </a:t>
            </a:r>
            <a:r>
              <a:rPr lang="cs-CZ" dirty="0" err="1"/>
              <a:t>buf</a:t>
            </a:r>
            <a:r>
              <a:rPr lang="cs-CZ" dirty="0"/>
              <a:t> &lt;&lt; '\n';</a:t>
            </a:r>
          </a:p>
          <a:p>
            <a:pPr>
              <a:defRPr/>
            </a:pPr>
            <a:r>
              <a:rPr lang="cs-CZ" dirty="0" smtClean="0"/>
              <a:t>}</a:t>
            </a:r>
            <a:endParaRPr lang="en-US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Martin Kačer, BI-EP1</a:t>
            </a:r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4294967295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/>
              <a:t>3. Komentáře k řešení</a:t>
            </a:r>
            <a:endParaRPr lang="en-US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51621-9F09-4310-A12D-57C3E07457C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533400" y="2209800"/>
            <a:ext cx="18288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47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2361</TotalTime>
  <Words>629</Words>
  <Application>Microsoft Office PowerPoint</Application>
  <PresentationFormat>Předvádění na obrazovce (4:3)</PresentationFormat>
  <Paragraphs>262</Paragraphs>
  <Slides>15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Papír</vt:lpstr>
      <vt:lpstr>Prezentace aplikace PowerPoint</vt:lpstr>
      <vt:lpstr>Čtení vstupu – interaktivně</vt:lpstr>
      <vt:lpstr>Čtení vstupu – interaktivně</vt:lpstr>
      <vt:lpstr>Čtení vstupu – bez výzev</vt:lpstr>
      <vt:lpstr>Využití funkcí (metod)</vt:lpstr>
      <vt:lpstr>Využití funkcí (metod)</vt:lpstr>
      <vt:lpstr>Čtení vstupu – scanf</vt:lpstr>
      <vt:lpstr>Čtení vstupu – scanf (jinak)</vt:lpstr>
      <vt:lpstr>Čtení vstupu – přeskočení LF</vt:lpstr>
      <vt:lpstr>Čtení vstupu – string</vt:lpstr>
      <vt:lpstr>Čtení vstupu – cin</vt:lpstr>
      <vt:lpstr>Čtení vstupu – různé</vt:lpstr>
      <vt:lpstr>Co je tady špatně?</vt:lpstr>
      <vt:lpstr>Pozor na přesné formátování!</vt:lpstr>
      <vt:lpstr>Červotoč</vt:lpstr>
    </vt:vector>
  </TitlesOfParts>
  <Company>ACM-ICPC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Kacer</dc:creator>
  <cp:lastModifiedBy>user</cp:lastModifiedBy>
  <cp:revision>282</cp:revision>
  <dcterms:created xsi:type="dcterms:W3CDTF">2007-10-20T10:40:39Z</dcterms:created>
  <dcterms:modified xsi:type="dcterms:W3CDTF">2024-10-04T06:49:29Z</dcterms:modified>
</cp:coreProperties>
</file>